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490" r:id="rId2"/>
    <p:sldId id="545" r:id="rId3"/>
    <p:sldId id="492" r:id="rId4"/>
    <p:sldId id="510" r:id="rId5"/>
    <p:sldId id="546" r:id="rId6"/>
    <p:sldId id="497" r:id="rId7"/>
    <p:sldId id="59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 autoAdjust="0"/>
    <p:restoredTop sz="90946" autoAdjust="0"/>
  </p:normalViewPr>
  <p:slideViewPr>
    <p:cSldViewPr>
      <p:cViewPr varScale="1">
        <p:scale>
          <a:sx n="61" d="100"/>
          <a:sy n="61" d="100"/>
        </p:scale>
        <p:origin x="-6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43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FBB604-6835-4342-94E4-B8319B9F23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06CA0-CDD1-4487-9586-1509DE01B55E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BB604-6835-4342-94E4-B8319B9F23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F1A8E83-BB4A-4A71-997E-37BAAB5748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" name="Picture 12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3237230" cy="914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D28CD7-18DF-48E7-9298-AB252C09CA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2A06EA-6281-4CBC-A3CE-8ACC3D13C9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63E780-7872-43EF-AF6B-0B8042A65B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13B5A1-23FF-4E6C-9FC6-89FE9B1884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A89215-0183-4A12-BA87-6F87E4C0F9D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88159C-4AE9-44AA-846F-C954930CE56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401E98-3E54-4B50-A4A9-6157E136ACA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775636-58BE-4AF4-A58E-6A9470668B9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9E9164-5CF7-4CD0-BCBB-5AAD65F048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6AAFE6-3204-49B7-9E45-551DEF9BD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7B4768-67EE-44EB-9F72-FA42164EF4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6" name="Picture 15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4282" y="6143644"/>
            <a:ext cx="1928826" cy="50006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Global Financial Markets</a:t>
            </a:r>
            <a:br>
              <a:rPr lang="en-GB" sz="3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Dark Matter</a:t>
            </a:r>
            <a:br>
              <a:rPr lang="en-GB" dirty="0" smtClean="0"/>
            </a:br>
            <a:r>
              <a:rPr lang="en-GB" sz="3100" dirty="0" smtClean="0"/>
              <a:t>The story of Dark Markets and hidden liquidity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772400" cy="1199704"/>
          </a:xfrm>
        </p:spPr>
        <p:txBody>
          <a:bodyPr/>
          <a:lstStyle/>
          <a:p>
            <a:r>
              <a:rPr lang="cy-GB" dirty="0" smtClean="0"/>
              <a:t>David James Norman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14313" y="1285875"/>
            <a:ext cx="8610600" cy="4876800"/>
          </a:xfrm>
        </p:spPr>
        <p:txBody>
          <a:bodyPr>
            <a:normAutofit/>
          </a:bodyPr>
          <a:lstStyle/>
          <a:p>
            <a:r>
              <a:rPr lang="en-GB" dirty="0" smtClean="0"/>
              <a:t>Good morning</a:t>
            </a:r>
          </a:p>
          <a:p>
            <a:endParaRPr lang="en-GB" dirty="0" smtClean="0"/>
          </a:p>
          <a:p>
            <a:r>
              <a:rPr lang="en-GB" dirty="0" smtClean="0"/>
              <a:t>Why have the markets gone dark in the last 25 years?</a:t>
            </a:r>
          </a:p>
          <a:p>
            <a:r>
              <a:rPr lang="en-GB" dirty="0" smtClean="0"/>
              <a:t>How much business is conducted out of view?</a:t>
            </a:r>
          </a:p>
          <a:p>
            <a:r>
              <a:rPr lang="en-GB" dirty="0" smtClean="0"/>
              <a:t>What created the need for dark liquidity?</a:t>
            </a:r>
          </a:p>
          <a:p>
            <a:pPr lvl="1"/>
            <a:r>
              <a:rPr lang="en-GB" dirty="0" smtClean="0"/>
              <a:t>How are these trading venues designed? </a:t>
            </a:r>
          </a:p>
          <a:p>
            <a:pPr lvl="1"/>
            <a:r>
              <a:rPr lang="en-GB" dirty="0" smtClean="0"/>
              <a:t>What has this led to? </a:t>
            </a:r>
          </a:p>
          <a:p>
            <a:pPr lvl="1"/>
            <a:r>
              <a:rPr lang="en-GB" dirty="0" smtClean="0"/>
              <a:t>Have we lost real the purpose of markets?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Losing the light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Great Ecosystem-Sigma X</a:t>
            </a:r>
          </a:p>
          <a:p>
            <a:pPr lvl="1"/>
            <a:r>
              <a:rPr lang="en-US" dirty="0" smtClean="0"/>
              <a:t>Who does what? And why?</a:t>
            </a:r>
          </a:p>
          <a:p>
            <a:r>
              <a:rPr lang="en-US" dirty="0" smtClean="0"/>
              <a:t>Swimming in the Dark pools</a:t>
            </a:r>
          </a:p>
          <a:p>
            <a:r>
              <a:rPr lang="en-US" dirty="0" smtClean="0"/>
              <a:t>Internal matching engines and crossing networks</a:t>
            </a:r>
          </a:p>
          <a:p>
            <a:r>
              <a:rPr lang="en-US" dirty="0" smtClean="0"/>
              <a:t>The role of the Regulators</a:t>
            </a:r>
          </a:p>
          <a:p>
            <a:r>
              <a:rPr lang="en-US" dirty="0" smtClean="0"/>
              <a:t>On the surface, the great deceiver: The Central Limit Order Book</a:t>
            </a:r>
          </a:p>
          <a:p>
            <a:endParaRPr lang="en-US" dirty="0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Into the Darkness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2" descr="F:\Market Data course april 2008\SShotL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332701"/>
            <a:ext cx="3600400" cy="4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y-GB" sz="2800" dirty="0" smtClean="0"/>
              <a:t>The Great Deceiver- The Central Limit Order Book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u="sng" dirty="0" smtClean="0"/>
              <a:t>The Whales</a:t>
            </a:r>
          </a:p>
          <a:p>
            <a:r>
              <a:rPr lang="en-US" dirty="0" smtClean="0"/>
              <a:t>Execution Algorithms</a:t>
            </a:r>
          </a:p>
          <a:p>
            <a:pPr lvl="1"/>
            <a:r>
              <a:rPr lang="en-US" dirty="0" smtClean="0"/>
              <a:t>PEG</a:t>
            </a:r>
          </a:p>
          <a:p>
            <a:pPr lvl="1"/>
            <a:r>
              <a:rPr lang="en-US" dirty="0" smtClean="0"/>
              <a:t>% of volume</a:t>
            </a:r>
          </a:p>
          <a:p>
            <a:pPr lvl="1"/>
            <a:r>
              <a:rPr lang="en-US" dirty="0" smtClean="0"/>
              <a:t>VWAP</a:t>
            </a:r>
          </a:p>
          <a:p>
            <a:pPr lvl="1"/>
            <a:r>
              <a:rPr lang="en-US" dirty="0" smtClean="0"/>
              <a:t>TVOL</a:t>
            </a:r>
          </a:p>
          <a:p>
            <a:pPr lvl="1"/>
            <a:r>
              <a:rPr lang="en-US" dirty="0" smtClean="0"/>
              <a:t>Slicer</a:t>
            </a:r>
          </a:p>
          <a:p>
            <a:r>
              <a:rPr lang="en-US" u="sng" dirty="0" smtClean="0"/>
              <a:t>The Sharks</a:t>
            </a:r>
          </a:p>
          <a:p>
            <a:r>
              <a:rPr lang="en-US" dirty="0" smtClean="0"/>
              <a:t>Predatory </a:t>
            </a:r>
            <a:r>
              <a:rPr lang="en-US" dirty="0" err="1" smtClean="0"/>
              <a:t>Algos</a:t>
            </a:r>
            <a:endParaRPr lang="en-US" dirty="0" smtClean="0"/>
          </a:p>
          <a:p>
            <a:pPr lvl="1"/>
            <a:r>
              <a:rPr lang="en-US" dirty="0" smtClean="0"/>
              <a:t>Sniper, Piranha, Sigma X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Machines are watching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Frequency traders</a:t>
            </a:r>
          </a:p>
          <a:p>
            <a:pPr lvl="2"/>
            <a:r>
              <a:rPr lang="en-US" sz="1800" dirty="0" smtClean="0"/>
              <a:t>Quant Driven </a:t>
            </a:r>
          </a:p>
          <a:p>
            <a:pPr lvl="1"/>
            <a:r>
              <a:rPr lang="en-US" dirty="0" smtClean="0"/>
              <a:t>Prop trading groups</a:t>
            </a:r>
          </a:p>
          <a:p>
            <a:pPr lvl="2"/>
            <a:r>
              <a:rPr lang="en-US" sz="1800" dirty="0" smtClean="0"/>
              <a:t>Grey Box</a:t>
            </a:r>
          </a:p>
          <a:p>
            <a:pPr lvl="1"/>
            <a:r>
              <a:rPr lang="en-US" dirty="0" smtClean="0"/>
              <a:t>Securities desks</a:t>
            </a:r>
          </a:p>
          <a:p>
            <a:pPr lvl="1"/>
            <a:r>
              <a:rPr lang="en-US" dirty="0" smtClean="0"/>
              <a:t>Derivatives market makers</a:t>
            </a:r>
          </a:p>
          <a:p>
            <a:r>
              <a:rPr lang="en-US" dirty="0" smtClean="0"/>
              <a:t>The CME Order Flow</a:t>
            </a:r>
          </a:p>
          <a:p>
            <a:r>
              <a:rPr lang="en-US" dirty="0" smtClean="0"/>
              <a:t>The Order Identifiers</a:t>
            </a:r>
          </a:p>
          <a:p>
            <a:pPr lvl="1"/>
            <a:r>
              <a:rPr lang="en-US" dirty="0" smtClean="0"/>
              <a:t>Where’s the skill?</a:t>
            </a:r>
          </a:p>
          <a:p>
            <a:pPr lvl="1"/>
            <a:r>
              <a:rPr lang="en-US" dirty="0" smtClean="0"/>
              <a:t>Front-Running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Haim</a:t>
            </a:r>
            <a:r>
              <a:rPr lang="en-US" dirty="0" smtClean="0"/>
              <a:t> </a:t>
            </a:r>
            <a:r>
              <a:rPr lang="en-US" dirty="0" err="1" smtClean="0"/>
              <a:t>Bodek</a:t>
            </a:r>
            <a:r>
              <a:rPr lang="en-US" dirty="0" smtClean="0"/>
              <a:t> and Battle of the </a:t>
            </a:r>
            <a:r>
              <a:rPr lang="en-US" dirty="0" err="1" smtClean="0"/>
              <a:t>Quants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y-GB" dirty="0" smtClean="0"/>
              <a:t>Keep to the shallows</a:t>
            </a:r>
          </a:p>
          <a:p>
            <a:r>
              <a:rPr lang="cy-GB" dirty="0" smtClean="0"/>
              <a:t>Always expect the unexpected</a:t>
            </a:r>
          </a:p>
          <a:p>
            <a:pPr lvl="1"/>
            <a:r>
              <a:rPr lang="cy-GB" dirty="0" smtClean="0"/>
              <a:t>Only way to know what’s in there is to see what comes out</a:t>
            </a:r>
          </a:p>
          <a:p>
            <a:endParaRPr lang="cy-GB" dirty="0" smtClean="0"/>
          </a:p>
          <a:p>
            <a:r>
              <a:rPr lang="cy-GB" dirty="0" smtClean="0"/>
              <a:t>Good Luck and thankyou!</a:t>
            </a:r>
          </a:p>
          <a:p>
            <a:pPr lvl="1"/>
            <a:endParaRPr lang="cy-GB" dirty="0" smtClean="0"/>
          </a:p>
          <a:p>
            <a:pPr lvl="1"/>
            <a:endParaRPr lang="cy-GB" dirty="0" smtClean="0"/>
          </a:p>
          <a:p>
            <a:endParaRPr lang="cy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y-GB" dirty="0" smtClean="0"/>
              <a:t>Is it safe to go back in the water?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3194</TotalTime>
  <Words>212</Words>
  <Application>Microsoft Office PowerPoint</Application>
  <PresentationFormat>On-screen Show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   Global Financial Markets  Dark Matter The story of Dark Markets and hidden liquidity </vt:lpstr>
      <vt:lpstr>Losing the light</vt:lpstr>
      <vt:lpstr>Into the Darkness</vt:lpstr>
      <vt:lpstr>The Great Deceiver- The Central Limit Order Book</vt:lpstr>
      <vt:lpstr>The Machines are watching</vt:lpstr>
      <vt:lpstr>Haim Bodek and Battle of the Quants</vt:lpstr>
      <vt:lpstr>Is it safe to go back in the water?</vt:lpstr>
    </vt:vector>
  </TitlesOfParts>
  <Company>eFinancialNews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siris.patel</dc:creator>
  <cp:lastModifiedBy>David</cp:lastModifiedBy>
  <cp:revision>253</cp:revision>
  <dcterms:created xsi:type="dcterms:W3CDTF">2006-12-14T15:41:32Z</dcterms:created>
  <dcterms:modified xsi:type="dcterms:W3CDTF">2014-02-19T22:37:51Z</dcterms:modified>
</cp:coreProperties>
</file>