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6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Directional Changes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16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Directional Changes are changes on directions</a:t>
            </a:r>
          </a:p>
          <a:p>
            <a:r>
              <a:rPr lang="en-GB" dirty="0" smtClean="0"/>
              <a:t>Applied in capital markets, they are changes of prices’ directions</a:t>
            </a:r>
          </a:p>
          <a:p>
            <a:r>
              <a:rPr lang="en-GB" dirty="0" smtClean="0"/>
              <a:t>As a time series and a stochastic process, price had and will have only two directions – up and down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10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Your task becomes find out points, at which the direction of price changes</a:t>
            </a:r>
          </a:p>
          <a:p>
            <a:r>
              <a:rPr lang="en-GB" dirty="0" smtClean="0"/>
              <a:t>That is, find out the points at which it changes from a upward trend to a downward trend, or from a downward trend to a upward trend.</a:t>
            </a:r>
          </a:p>
          <a:p>
            <a:r>
              <a:rPr lang="en-GB" dirty="0" smtClean="0"/>
              <a:t>However, you are not looking for every directional change, </a:t>
            </a:r>
            <a:r>
              <a:rPr lang="en-GB" dirty="0"/>
              <a:t>b</a:t>
            </a:r>
            <a:r>
              <a:rPr lang="en-GB" dirty="0" smtClean="0"/>
              <a:t>ut only under a t% threshold.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36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Technique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GB" dirty="0" smtClean="0"/>
                  <a:t>Comparing the difference of prices at difference time points</a:t>
                </a:r>
              </a:p>
              <a:p>
                <a:r>
                  <a:rPr lang="en-GB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 smtClean="0"/>
                  <a:t> be prices at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 smtClean="0"/>
                  <a:t>.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r>
                  <a:rPr lang="en-GB" dirty="0" smtClean="0"/>
                  <a:t>Consider</a:t>
                </a:r>
                <a:endParaRPr lang="en-GB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GB" b="0" i="1" smtClean="0">
                            <a:latin typeface="Cambria Math"/>
                          </a:rPr>
                          <m:t>&gt;</m:t>
                        </m:r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GB" b="0" i="1" smtClean="0">
                            <a:latin typeface="Cambria Math"/>
                          </a:rPr>
                          <m:t>&lt;</m:t>
                        </m:r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GB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marL="457200" lvl="1" indent="0">
                  <a:buNone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71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 the threshold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GB" dirty="0" smtClean="0"/>
                  <a:t>You are not looking for every directional change</a:t>
                </a:r>
              </a:p>
              <a:p>
                <a:r>
                  <a:rPr lang="en-GB" dirty="0" smtClean="0"/>
                  <a:t>But under a certain threshold of t%</a:t>
                </a:r>
              </a:p>
              <a:p>
                <a:r>
                  <a:rPr lang="en-GB" dirty="0" smtClean="0"/>
                  <a:t>Measurements of differences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(</m:t>
                        </m:r>
                        <m:r>
                          <a:rPr lang="en-GB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GB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𝑡</m:t>
                        </m:r>
                        <m:r>
                          <a:rPr lang="en-GB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)/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  <m:r>
                          <a:rPr lang="en-GB" i="1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𝑙𝑜𝑔</m:t>
                    </m:r>
                    <m:r>
                      <a:rPr lang="en-GB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  <m:r>
                          <a:rPr lang="en-GB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endParaRPr lang="en-GB" dirty="0" smtClean="0"/>
              </a:p>
              <a:p>
                <a:r>
                  <a:rPr lang="en-GB" dirty="0" smtClean="0"/>
                  <a:t>Whenever we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(</m:t>
                        </m:r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  <m:r>
                          <a:rPr lang="en-GB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)/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  <m:r>
                          <a:rPr lang="en-GB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≥</m:t>
                    </m:r>
                    <m:r>
                      <a:rPr lang="en-GB" b="0" i="1" smtClean="0">
                        <a:latin typeface="Cambria Math"/>
                      </a:rPr>
                      <m:t>𝑡</m:t>
                    </m:r>
                    <m:r>
                      <a:rPr lang="en-GB" b="0" i="1" smtClean="0">
                        <a:latin typeface="Cambria Math"/>
                      </a:rPr>
                      <m:t>%</m:t>
                    </m:r>
                  </m:oMath>
                </a14:m>
                <a:r>
                  <a:rPr lang="en-GB" dirty="0" smtClean="0"/>
                  <a:t> after a downturn event, we confirm a upturn event</a:t>
                </a:r>
              </a:p>
              <a:p>
                <a:r>
                  <a:rPr lang="en-GB" dirty="0" smtClean="0"/>
                  <a:t>Whenever we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(</m:t>
                        </m:r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  <m:r>
                          <a:rPr lang="en-GB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)/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𝑡</m:t>
                        </m:r>
                        <m:r>
                          <a:rPr lang="en-GB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≤−</m:t>
                    </m:r>
                    <m:r>
                      <a:rPr lang="en-GB" i="1">
                        <a:latin typeface="Cambria Math"/>
                      </a:rPr>
                      <m:t>𝑡</m:t>
                    </m:r>
                    <m:r>
                      <a:rPr lang="en-GB" i="1">
                        <a:latin typeface="Cambria Math"/>
                      </a:rPr>
                      <m:t>%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after a upturn event, we confirm a downturn event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1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82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Code for finding the very first t% change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6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 fontScale="40000" lnSpcReduction="20000"/>
          </a:bodyPr>
          <a:lstStyle/>
          <a:p>
            <a:r>
              <a:rPr lang="en-GB" dirty="0">
                <a:solidFill>
                  <a:srgbClr val="000000"/>
                </a:solidFill>
                <a:latin typeface="Courier New"/>
              </a:rPr>
              <a:t>t=0.05; </a:t>
            </a:r>
            <a:r>
              <a:rPr lang="en-GB" dirty="0">
                <a:solidFill>
                  <a:srgbClr val="228B22"/>
                </a:solidFill>
                <a:latin typeface="Courier New"/>
              </a:rPr>
              <a:t>%Threshold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c=[]; </a:t>
            </a:r>
            <a:r>
              <a:rPr lang="en-GB" dirty="0">
                <a:solidFill>
                  <a:srgbClr val="228B22"/>
                </a:solidFill>
                <a:latin typeface="Courier New"/>
              </a:rPr>
              <a:t>%Space holder for change rates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s=0; </a:t>
            </a:r>
            <a:r>
              <a:rPr lang="en-GB" dirty="0">
                <a:solidFill>
                  <a:srgbClr val="228B22"/>
                </a:solidFill>
                <a:latin typeface="Courier New"/>
              </a:rPr>
              <a:t>%Indicator for former change 0 means a downward run, 1 means an upward run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sign=[]; </a:t>
            </a:r>
            <a:r>
              <a:rPr lang="en-GB" dirty="0">
                <a:solidFill>
                  <a:srgbClr val="228B22"/>
                </a:solidFill>
                <a:latin typeface="Courier New"/>
              </a:rPr>
              <a:t>%Stores all 's'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SD=[]; </a:t>
            </a:r>
            <a:r>
              <a:rPr lang="en-GB" dirty="0">
                <a:solidFill>
                  <a:srgbClr val="228B22"/>
                </a:solidFill>
                <a:latin typeface="Courier New"/>
              </a:rPr>
              <a:t>%Records starting dates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ED=[]; </a:t>
            </a:r>
            <a:r>
              <a:rPr lang="en-GB" dirty="0">
                <a:solidFill>
                  <a:srgbClr val="228B22"/>
                </a:solidFill>
                <a:latin typeface="Courier New"/>
              </a:rPr>
              <a:t>%Records ending dates</a:t>
            </a:r>
          </a:p>
          <a:p>
            <a:r>
              <a:rPr lang="en-GB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=1;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j=i+1;</a:t>
            </a:r>
          </a:p>
          <a:p>
            <a:r>
              <a:rPr lang="en-GB" dirty="0">
                <a:solidFill>
                  <a:srgbClr val="228B22"/>
                </a:solidFill>
                <a:latin typeface="Courier New"/>
              </a:rPr>
              <a:t>%Get the first </a:t>
            </a:r>
            <a:r>
              <a:rPr lang="en-GB" dirty="0" err="1">
                <a:solidFill>
                  <a:srgbClr val="228B22"/>
                </a:solidFill>
                <a:latin typeface="Courier New"/>
              </a:rPr>
              <a:t>t%change</a:t>
            </a:r>
            <a:endParaRPr lang="en-GB" dirty="0">
              <a:solidFill>
                <a:srgbClr val="228B22"/>
              </a:solidFill>
              <a:latin typeface="Courier New"/>
            </a:endParaRPr>
          </a:p>
          <a:p>
            <a:r>
              <a:rPr lang="en-GB" dirty="0">
                <a:solidFill>
                  <a:srgbClr val="0000FF"/>
                </a:solidFill>
                <a:latin typeface="Courier New"/>
              </a:rPr>
              <a:t>while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j&lt;=length(p)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change=(p(j)-p(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))/(p(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abs(change)&gt;=t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c=[c change];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SD=[SD </a:t>
            </a:r>
            <a:r>
              <a:rPr lang="en-GB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];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ED=[ED j];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GB" dirty="0">
                <a:solidFill>
                  <a:srgbClr val="228B22"/>
                </a:solidFill>
                <a:latin typeface="Courier New"/>
              </a:rPr>
              <a:t>%Determine if the price goes up or down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change&gt;0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    s=1;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    sign=[sign s];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else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 change&lt;0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        s=0;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        sign=[sign s];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break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    j=j+1;</a:t>
            </a:r>
          </a:p>
          <a:p>
            <a:r>
              <a:rPr lang="en-GB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GB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GB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GB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GB" dirty="0">
                <a:solidFill>
                  <a:srgbClr val="000000"/>
                </a:solidFill>
                <a:latin typeface="Courier New"/>
              </a:rPr>
              <a:t>=j;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9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511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Directional Changes 2</vt:lpstr>
      <vt:lpstr>Concept</vt:lpstr>
      <vt:lpstr>Task</vt:lpstr>
      <vt:lpstr>Technique</vt:lpstr>
      <vt:lpstr>Under the threshold</vt:lpstr>
      <vt:lpstr>Code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Directional Changes 2</dc:title>
  <dc:creator>Ao, Han</dc:creator>
  <cp:lastModifiedBy>Ao, Han</cp:lastModifiedBy>
  <cp:revision>10</cp:revision>
  <dcterms:created xsi:type="dcterms:W3CDTF">2006-08-16T00:00:00Z</dcterms:created>
  <dcterms:modified xsi:type="dcterms:W3CDTF">2012-11-12T16:22:59Z</dcterms:modified>
</cp:coreProperties>
</file>