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0" r:id="rId19"/>
    <p:sldId id="281" r:id="rId20"/>
    <p:sldId id="282" r:id="rId21"/>
    <p:sldId id="286" r:id="rId22"/>
    <p:sldId id="287" r:id="rId23"/>
    <p:sldId id="274" r:id="rId24"/>
    <p:sldId id="275" r:id="rId25"/>
    <p:sldId id="276" r:id="rId26"/>
    <p:sldId id="284" r:id="rId27"/>
    <p:sldId id="285" r:id="rId28"/>
    <p:sldId id="277" r:id="rId29"/>
    <p:sldId id="27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DFFEB-186A-4102-BE0D-9DED16550DE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B4AA0-7AE8-453C-9BCC-B336759DD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524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B4AA0-7AE8-453C-9BCC-B336759DD40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45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86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50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01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83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71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08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37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9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58A11-313C-43FB-9008-09060D71D83D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54C22-6F82-4CE2-BBAF-B81F641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2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Screening, Scoring &amp; Ethical (Islamic) Screening.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Bob Berry</a:t>
            </a:r>
          </a:p>
          <a:p>
            <a:r>
              <a:rPr lang="en-GB" dirty="0" smtClean="0"/>
              <a:t>Nottingham University Business School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87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screens.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/>
              <a:t>The PE ratio, the dividend yield, the stock price, and the 5 week trading range are common screening criteria</a:t>
            </a:r>
            <a:r>
              <a:rPr lang="en-GB" dirty="0" smtClean="0"/>
              <a:t>.”</a:t>
            </a:r>
          </a:p>
          <a:p>
            <a:r>
              <a:rPr lang="en-GB" dirty="0" smtClean="0"/>
              <a:t>Strong, R. A. </a:t>
            </a:r>
            <a:r>
              <a:rPr lang="en-GB" i="1" dirty="0" smtClean="0"/>
              <a:t>Portfolio Construction, Management, and Protection</a:t>
            </a:r>
            <a:r>
              <a:rPr lang="en-GB" dirty="0" smtClean="0"/>
              <a:t> 4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, Thomson South-Western, 2006.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2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line screening tools.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800" dirty="0"/>
              <a:t>There are </a:t>
            </a:r>
            <a:r>
              <a:rPr lang="en-GB" sz="2800" dirty="0" smtClean="0"/>
              <a:t>many screening </a:t>
            </a:r>
            <a:r>
              <a:rPr lang="en-GB" sz="2800" dirty="0"/>
              <a:t>tools available </a:t>
            </a:r>
            <a:r>
              <a:rPr lang="en-GB" sz="2800" dirty="0" smtClean="0"/>
              <a:t>on the web.</a:t>
            </a:r>
          </a:p>
          <a:p>
            <a:pPr lvl="0"/>
            <a:r>
              <a:rPr lang="en-GB" sz="2800" dirty="0" smtClean="0"/>
              <a:t>Key aspects are</a:t>
            </a:r>
            <a:r>
              <a:rPr lang="en-GB" sz="2800" dirty="0"/>
              <a:t>:</a:t>
            </a:r>
          </a:p>
          <a:p>
            <a:pPr marL="711200" lvl="0" indent="0">
              <a:buNone/>
            </a:pPr>
            <a:r>
              <a:rPr lang="en-GB" sz="2800" dirty="0"/>
              <a:t>C</a:t>
            </a:r>
            <a:r>
              <a:rPr lang="en-GB" sz="2800" dirty="0" smtClean="0"/>
              <a:t>omposition </a:t>
            </a:r>
            <a:r>
              <a:rPr lang="en-GB" sz="2800" dirty="0"/>
              <a:t>and size of the database of </a:t>
            </a:r>
            <a:r>
              <a:rPr lang="en-GB" sz="2800" dirty="0" smtClean="0"/>
              <a:t>companies?</a:t>
            </a:r>
            <a:endParaRPr lang="en-GB" sz="2800" dirty="0"/>
          </a:p>
          <a:p>
            <a:pPr marL="711200" lvl="0" indent="0">
              <a:buNone/>
            </a:pPr>
            <a:r>
              <a:rPr lang="en-GB" sz="2800" dirty="0"/>
              <a:t>V</a:t>
            </a:r>
            <a:r>
              <a:rPr lang="en-GB" sz="2800" dirty="0" smtClean="0"/>
              <a:t>ariables available </a:t>
            </a:r>
            <a:r>
              <a:rPr lang="en-GB" sz="2800" dirty="0"/>
              <a:t>for use in screens?</a:t>
            </a:r>
          </a:p>
          <a:p>
            <a:pPr marL="711200" lvl="0" indent="0">
              <a:buNone/>
            </a:pPr>
            <a:r>
              <a:rPr lang="en-GB" sz="2800" dirty="0" smtClean="0"/>
              <a:t>Ease of building a </a:t>
            </a:r>
            <a:r>
              <a:rPr lang="en-GB" sz="2800" dirty="0"/>
              <a:t>customised set of screens?</a:t>
            </a:r>
          </a:p>
          <a:p>
            <a:r>
              <a:rPr lang="en-GB" sz="2800" dirty="0"/>
              <a:t>Thorp, W. A. (2010) “The Top Web-Based Stock Screening Services” </a:t>
            </a:r>
            <a:r>
              <a:rPr lang="en-GB" sz="2800" i="1" dirty="0"/>
              <a:t>Computerized Investing,</a:t>
            </a:r>
            <a:r>
              <a:rPr lang="en-GB" sz="2800" dirty="0"/>
              <a:t> XXIX(3), pp22-29. (look at www.computerizedinvesting.com)</a:t>
            </a:r>
          </a:p>
        </p:txBody>
      </p:sp>
    </p:spTree>
    <p:extLst>
      <p:ext uri="{BB962C8B-B14F-4D97-AF65-F5344CB8AC3E}">
        <p14:creationId xmlns:p14="http://schemas.microsoft.com/office/powerpoint/2010/main" val="12784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Scoring.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In a scoring system, different </a:t>
            </a:r>
            <a:r>
              <a:rPr lang="en-GB" dirty="0"/>
              <a:t>measures are given </a:t>
            </a:r>
            <a:r>
              <a:rPr lang="en-GB" dirty="0" smtClean="0"/>
              <a:t>weights, </a:t>
            </a:r>
            <a:r>
              <a:rPr lang="en-GB" dirty="0"/>
              <a:t>and a sum of weighted measures is calculated. </a:t>
            </a:r>
            <a:endParaRPr lang="en-GB" dirty="0" smtClean="0"/>
          </a:p>
          <a:p>
            <a:pPr lvl="0"/>
            <a:r>
              <a:rPr lang="en-GB" dirty="0" smtClean="0"/>
              <a:t>In </a:t>
            </a:r>
            <a:r>
              <a:rPr lang="en-GB" dirty="0"/>
              <a:t>a scoring </a:t>
            </a:r>
            <a:r>
              <a:rPr lang="en-GB" dirty="0" smtClean="0"/>
              <a:t>system, </a:t>
            </a:r>
            <a:r>
              <a:rPr lang="en-GB" dirty="0"/>
              <a:t>no matter how badly a company performs on one </a:t>
            </a:r>
            <a:r>
              <a:rPr lang="en-GB" dirty="0" smtClean="0"/>
              <a:t>criterion, </a:t>
            </a:r>
            <a:r>
              <a:rPr lang="en-GB" dirty="0"/>
              <a:t>it may still feature in the final subset of companies </a:t>
            </a:r>
            <a:r>
              <a:rPr lang="en-GB" dirty="0" smtClean="0"/>
              <a:t>because </a:t>
            </a:r>
            <a:r>
              <a:rPr lang="en-GB" dirty="0"/>
              <a:t>it </a:t>
            </a:r>
            <a:r>
              <a:rPr lang="en-GB" dirty="0" smtClean="0"/>
              <a:t>performs well on </a:t>
            </a:r>
            <a:r>
              <a:rPr lang="en-GB" dirty="0"/>
              <a:t>another </a:t>
            </a:r>
            <a:r>
              <a:rPr lang="en-GB" dirty="0" smtClean="0"/>
              <a:t>criterion.</a:t>
            </a:r>
          </a:p>
          <a:p>
            <a:pPr lvl="0"/>
            <a:r>
              <a:rPr lang="en-GB" dirty="0" smtClean="0"/>
              <a:t>A </a:t>
            </a:r>
            <a:r>
              <a:rPr lang="en-GB" dirty="0"/>
              <a:t>screen based on the </a:t>
            </a:r>
            <a:r>
              <a:rPr lang="en-GB" dirty="0" smtClean="0"/>
              <a:t>final score </a:t>
            </a:r>
            <a:r>
              <a:rPr lang="en-GB" dirty="0"/>
              <a:t>may then be used</a:t>
            </a:r>
            <a:r>
              <a:rPr lang="en-GB" dirty="0" smtClean="0"/>
              <a:t>. This is effectively a cut off point.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46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scoring example (1).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One </a:t>
            </a:r>
            <a:r>
              <a:rPr lang="en-GB" dirty="0"/>
              <a:t>example is a Greenblatt </a:t>
            </a:r>
            <a:r>
              <a:rPr lang="en-GB" dirty="0" smtClean="0"/>
              <a:t>screen, actually a scoring system. </a:t>
            </a:r>
            <a:r>
              <a:rPr lang="en-GB" dirty="0"/>
              <a:t>(Investors Chronicle, 28 Jan – 3 Feb, 2011, p50</a:t>
            </a:r>
            <a:r>
              <a:rPr lang="en-GB" dirty="0" smtClean="0"/>
              <a:t>).</a:t>
            </a:r>
          </a:p>
          <a:p>
            <a:pPr lvl="0"/>
            <a:r>
              <a:rPr lang="en-GB" dirty="0" smtClean="0"/>
              <a:t>The </a:t>
            </a:r>
            <a:r>
              <a:rPr lang="en-GB" dirty="0"/>
              <a:t>Greenblatt screen is based on the following ratios:</a:t>
            </a:r>
          </a:p>
          <a:p>
            <a:pPr marL="711200" lvl="0" indent="0">
              <a:buNone/>
            </a:pPr>
            <a:r>
              <a:rPr lang="en-GB" dirty="0" smtClean="0"/>
              <a:t>EY = EBIT </a:t>
            </a:r>
            <a:r>
              <a:rPr lang="en-GB" dirty="0"/>
              <a:t>(earnings before interest and tax) as a percentage of EV (enterprise value = market value of equity + debt – cash).</a:t>
            </a:r>
          </a:p>
          <a:p>
            <a:pPr marL="711200" indent="0">
              <a:buNone/>
            </a:pPr>
            <a:r>
              <a:rPr lang="en-GB" dirty="0"/>
              <a:t>ROC </a:t>
            </a:r>
            <a:r>
              <a:rPr lang="en-GB" dirty="0" smtClean="0"/>
              <a:t>= EBIT </a:t>
            </a:r>
            <a:r>
              <a:rPr lang="en-GB" dirty="0"/>
              <a:t>as a percentage of tangible assets employed (current assets less cash, less other current liabilities, less interest bearing short term debt, plus net fixed assets). </a:t>
            </a:r>
          </a:p>
        </p:txBody>
      </p:sp>
    </p:spTree>
    <p:extLst>
      <p:ext uri="{BB962C8B-B14F-4D97-AF65-F5344CB8AC3E}">
        <p14:creationId xmlns:p14="http://schemas.microsoft.com/office/powerpoint/2010/main" val="292433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scoring example (2).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According to the Investors Chronicle:</a:t>
            </a:r>
          </a:p>
          <a:p>
            <a:pPr marL="711200" indent="0">
              <a:buNone/>
            </a:pPr>
            <a:r>
              <a:rPr lang="en-GB" dirty="0" smtClean="0"/>
              <a:t>EY </a:t>
            </a:r>
            <a:r>
              <a:rPr lang="en-GB" dirty="0"/>
              <a:t>measures the “cheapness” of the </a:t>
            </a:r>
            <a:r>
              <a:rPr lang="en-GB" dirty="0" smtClean="0"/>
              <a:t>share.</a:t>
            </a:r>
          </a:p>
          <a:p>
            <a:pPr marL="711200" indent="0">
              <a:buNone/>
            </a:pPr>
            <a:r>
              <a:rPr lang="en-GB" dirty="0" smtClean="0"/>
              <a:t>ROC (alternatively ROA</a:t>
            </a:r>
            <a:r>
              <a:rPr lang="en-GB" dirty="0"/>
              <a:t>) measures the </a:t>
            </a:r>
            <a:r>
              <a:rPr lang="en-GB" dirty="0" smtClean="0"/>
              <a:t>“quality </a:t>
            </a:r>
            <a:r>
              <a:rPr lang="en-GB" dirty="0"/>
              <a:t>of the business</a:t>
            </a:r>
            <a:r>
              <a:rPr lang="en-GB" dirty="0" smtClean="0"/>
              <a:t>”.</a:t>
            </a:r>
          </a:p>
          <a:p>
            <a:r>
              <a:rPr lang="en-GB" dirty="0" smtClean="0"/>
              <a:t>Shares are ranked on each criterion.</a:t>
            </a:r>
          </a:p>
          <a:p>
            <a:r>
              <a:rPr lang="en-GB" dirty="0" smtClean="0"/>
              <a:t>The </a:t>
            </a:r>
            <a:r>
              <a:rPr lang="en-GB" dirty="0"/>
              <a:t>rankings are then added together and the shares with the highest combined ranking are selected (an equal weight scoring system). </a:t>
            </a:r>
          </a:p>
        </p:txBody>
      </p:sp>
    </p:spTree>
    <p:extLst>
      <p:ext uri="{BB962C8B-B14F-4D97-AF65-F5344CB8AC3E}">
        <p14:creationId xmlns:p14="http://schemas.microsoft.com/office/powerpoint/2010/main" val="32912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scoring example (3).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BHP Billiton had the highest score (138), while Education Development International had the lowest (19</a:t>
            </a:r>
            <a:r>
              <a:rPr lang="en-GB" dirty="0" smtClean="0"/>
              <a:t>).</a:t>
            </a:r>
          </a:p>
          <a:p>
            <a:r>
              <a:rPr lang="en-GB" dirty="0" smtClean="0"/>
              <a:t>Healthcare </a:t>
            </a:r>
            <a:r>
              <a:rPr lang="en-GB" dirty="0"/>
              <a:t>Locums had a score of 90, BUT “Healthcare Locums shares have subsequently been suspended following the discovery of accounting irregularities…” (Investors Chronicle</a:t>
            </a:r>
            <a:r>
              <a:rPr lang="en-GB" dirty="0" smtClean="0"/>
              <a:t>).</a:t>
            </a:r>
          </a:p>
          <a:p>
            <a:r>
              <a:rPr lang="en-GB" dirty="0" smtClean="0"/>
              <a:t> Remember screens and scores are </a:t>
            </a:r>
            <a:r>
              <a:rPr lang="en-GB" dirty="0"/>
              <a:t>only as good as the </a:t>
            </a:r>
            <a:r>
              <a:rPr lang="en-GB" dirty="0" smtClean="0"/>
              <a:t>data (published accounts) they are </a:t>
            </a:r>
            <a:r>
              <a:rPr lang="en-GB" dirty="0"/>
              <a:t>based on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0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scoring example (4).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Investors Chronicle screened on Greenblatt and </a:t>
            </a:r>
            <a:r>
              <a:rPr lang="en-GB" dirty="0"/>
              <a:t>a size screen </a:t>
            </a:r>
            <a:r>
              <a:rPr lang="en-GB" dirty="0" smtClean="0"/>
              <a:t>(&gt;£</a:t>
            </a:r>
            <a:r>
              <a:rPr lang="en-GB" dirty="0"/>
              <a:t>50m equity </a:t>
            </a:r>
            <a:r>
              <a:rPr lang="en-GB" dirty="0" smtClean="0"/>
              <a:t>value) </a:t>
            </a:r>
            <a:r>
              <a:rPr lang="en-GB" dirty="0"/>
              <a:t>to select 30 shares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Unanswered questions:</a:t>
            </a:r>
          </a:p>
          <a:p>
            <a:pPr marL="711200" indent="0">
              <a:buNone/>
            </a:pPr>
            <a:r>
              <a:rPr lang="en-GB" dirty="0" smtClean="0"/>
              <a:t>How often should selection process be carried out?</a:t>
            </a:r>
          </a:p>
          <a:p>
            <a:pPr marL="711200" indent="0">
              <a:buNone/>
            </a:pPr>
            <a:r>
              <a:rPr lang="en-GB" dirty="0" smtClean="0"/>
              <a:t>How should the 30 securities be combined? (Markowitz again!)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8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dirty="0" smtClean="0"/>
              <a:t>Ethical screening,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pPr lvl="0"/>
            <a:r>
              <a:rPr lang="en-GB" sz="2800" dirty="0" smtClean="0"/>
              <a:t>Many </a:t>
            </a:r>
            <a:r>
              <a:rPr lang="en-GB" sz="2800" dirty="0" smtClean="0"/>
              <a:t>current </a:t>
            </a:r>
            <a:r>
              <a:rPr lang="en-GB" sz="2800" dirty="0" smtClean="0"/>
              <a:t>discussions </a:t>
            </a:r>
            <a:r>
              <a:rPr lang="en-GB" sz="2800" dirty="0"/>
              <a:t>of screening </a:t>
            </a:r>
            <a:r>
              <a:rPr lang="en-GB" sz="2800" dirty="0" smtClean="0"/>
              <a:t>concentrate </a:t>
            </a:r>
            <a:r>
              <a:rPr lang="en-GB" sz="2800" dirty="0"/>
              <a:t>on forms of ethical </a:t>
            </a:r>
            <a:r>
              <a:rPr lang="en-GB" sz="2800" dirty="0" smtClean="0"/>
              <a:t>screening (religious </a:t>
            </a:r>
            <a:r>
              <a:rPr lang="en-GB" sz="2800" dirty="0"/>
              <a:t>grounds, on “green” or “social” grounds etc</a:t>
            </a:r>
            <a:r>
              <a:rPr lang="en-GB" sz="2800" dirty="0" smtClean="0"/>
              <a:t>.)</a:t>
            </a:r>
            <a:r>
              <a:rPr lang="en-GB" sz="2800" dirty="0"/>
              <a:t> </a:t>
            </a:r>
          </a:p>
          <a:p>
            <a:r>
              <a:rPr lang="en-GB" sz="2800" dirty="0" smtClean="0"/>
              <a:t>BUT not all </a:t>
            </a:r>
            <a:r>
              <a:rPr lang="en-GB" sz="2800" dirty="0"/>
              <a:t>ethical screens are aimed at excluding </a:t>
            </a:r>
            <a:r>
              <a:rPr lang="en-GB" sz="2800" dirty="0" smtClean="0"/>
              <a:t>“ethically bad</a:t>
            </a:r>
            <a:r>
              <a:rPr lang="en-GB" sz="2800" dirty="0"/>
              <a:t>” </a:t>
            </a:r>
            <a:r>
              <a:rPr lang="en-GB" sz="2800" dirty="0" smtClean="0"/>
              <a:t>companies.  “</a:t>
            </a:r>
            <a:r>
              <a:rPr lang="en-GB" sz="2800" dirty="0"/>
              <a:t>sin stocks” </a:t>
            </a:r>
            <a:r>
              <a:rPr lang="en-GB" sz="2800" dirty="0" smtClean="0"/>
              <a:t>could </a:t>
            </a:r>
            <a:r>
              <a:rPr lang="en-GB" sz="2800" dirty="0"/>
              <a:t>be a high return portfolio [</a:t>
            </a:r>
            <a:r>
              <a:rPr lang="en-GB" sz="2800" dirty="0" err="1" smtClean="0"/>
              <a:t>Fabozzi</a:t>
            </a:r>
            <a:r>
              <a:rPr lang="en-GB" sz="2800" dirty="0"/>
              <a:t>, F. J., Ma, K. C. &amp; </a:t>
            </a:r>
            <a:r>
              <a:rPr lang="en-GB" sz="2800" dirty="0" err="1"/>
              <a:t>Oliphat</a:t>
            </a:r>
            <a:r>
              <a:rPr lang="en-GB" sz="2800" dirty="0"/>
              <a:t>, B. J.(2008) “Sin Stock Returns” </a:t>
            </a:r>
            <a:r>
              <a:rPr lang="en-GB" sz="2800" i="1" dirty="0"/>
              <a:t>Journal of Portfolio Management, </a:t>
            </a:r>
            <a:r>
              <a:rPr lang="en-GB" sz="2800" dirty="0" smtClean="0"/>
              <a:t>35(1), </a:t>
            </a:r>
            <a:r>
              <a:rPr lang="en-GB" sz="2800" dirty="0"/>
              <a:t>pp82-94</a:t>
            </a:r>
            <a:r>
              <a:rPr lang="en-GB" sz="2800" dirty="0" smtClean="0"/>
              <a:t>.]</a:t>
            </a:r>
          </a:p>
          <a:p>
            <a:r>
              <a:rPr lang="en-GB" sz="2800" dirty="0" smtClean="0"/>
              <a:t>Also be aware of “Engagement directed” screening as a possible fourth type of screening. (Think of this as worst in class.)</a:t>
            </a:r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7547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200" dirty="0" smtClean="0">
                <a:latin typeface="Arial" charset="0"/>
              </a:rPr>
              <a:t>One ethical approach: Islamic </a:t>
            </a:r>
            <a:r>
              <a:rPr lang="en-GB" altLang="en-US" sz="4200" dirty="0" smtClean="0">
                <a:latin typeface="Arial" charset="0"/>
              </a:rPr>
              <a:t>Investment</a:t>
            </a:r>
            <a:endParaRPr lang="en-US" altLang="en-US" dirty="0" smtClean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4403576"/>
          </a:xfrm>
        </p:spPr>
        <p:txBody>
          <a:bodyPr/>
          <a:lstStyle/>
          <a:p>
            <a:r>
              <a:rPr lang="en-GB" altLang="en-US" dirty="0" smtClean="0"/>
              <a:t>The easiest way to offend people is to appear to take their religion lightly. I’m attempting in what follows to interpret the teachings of a religion which is not my own. If I misinterpret what Islam teaches, then please forgive me and tell me where I am wrong.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4205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1143000"/>
          </a:xfrm>
        </p:spPr>
        <p:txBody>
          <a:bodyPr/>
          <a:lstStyle/>
          <a:p>
            <a:pPr eaLnBrk="1" hangingPunct="1"/>
            <a:r>
              <a:rPr lang="en-GB" altLang="en-US" sz="3500" dirty="0" smtClean="0">
                <a:latin typeface="Arial" charset="0"/>
              </a:rPr>
              <a:t>The </a:t>
            </a:r>
            <a:r>
              <a:rPr lang="en-GB" altLang="en-US" sz="3500" dirty="0" smtClean="0"/>
              <a:t>Significance</a:t>
            </a:r>
            <a:r>
              <a:rPr lang="en-GB" altLang="en-US" sz="3500" dirty="0" smtClean="0">
                <a:latin typeface="Arial" charset="0"/>
              </a:rPr>
              <a:t> of Islam in the World.</a:t>
            </a:r>
            <a:endParaRPr lang="en-US" altLang="en-US" dirty="0" smtClean="0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915400" cy="44196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GB" altLang="en-US" sz="2800" dirty="0" smtClean="0"/>
              <a:t>Roughly 20% of the world’s population </a:t>
            </a:r>
            <a:r>
              <a:rPr lang="en-GB" altLang="en-US" sz="2800" dirty="0" smtClean="0"/>
              <a:t>are</a:t>
            </a:r>
            <a:r>
              <a:rPr lang="en-GB" altLang="en-US" sz="2800" dirty="0" smtClean="0"/>
              <a:t> Muslims.</a:t>
            </a:r>
            <a:endParaRPr lang="en-GB" altLang="en-US" sz="2800" dirty="0" smtClean="0"/>
          </a:p>
          <a:p>
            <a:pPr eaLnBrk="1" hangingPunct="1">
              <a:spcBef>
                <a:spcPct val="40000"/>
              </a:spcBef>
            </a:pPr>
            <a:r>
              <a:rPr lang="en-GB" altLang="en-US" sz="2800" dirty="0" smtClean="0"/>
              <a:t>They are poorly served by the typically westernised  financial systems they live within.</a:t>
            </a:r>
          </a:p>
          <a:p>
            <a:pPr eaLnBrk="1" hangingPunct="1">
              <a:spcBef>
                <a:spcPct val="40000"/>
              </a:spcBef>
            </a:pPr>
            <a:r>
              <a:rPr lang="en-GB" altLang="en-US" sz="2800" dirty="0" smtClean="0"/>
              <a:t>Islam is a global not merely a Middle Eastern </a:t>
            </a:r>
            <a:r>
              <a:rPr lang="en-GB" altLang="en-US" sz="2800" dirty="0" smtClean="0"/>
              <a:t>religion</a:t>
            </a:r>
            <a:r>
              <a:rPr lang="en-GB" altLang="en-US" sz="2800" dirty="0" smtClean="0"/>
              <a:t>.</a:t>
            </a:r>
          </a:p>
          <a:p>
            <a:pPr eaLnBrk="1" hangingPunct="1">
              <a:spcBef>
                <a:spcPct val="40000"/>
              </a:spcBef>
            </a:pPr>
            <a:r>
              <a:rPr lang="en-GB" altLang="en-US" sz="2800" dirty="0" smtClean="0"/>
              <a:t>Think of Indonesia and Malaysia.</a:t>
            </a:r>
          </a:p>
          <a:p>
            <a:pPr eaLnBrk="1" hangingPunct="1">
              <a:spcBef>
                <a:spcPct val="40000"/>
              </a:spcBef>
            </a:pPr>
            <a:r>
              <a:rPr lang="en-GB" altLang="en-US" sz="2800" dirty="0" smtClean="0"/>
              <a:t>(</a:t>
            </a:r>
            <a:r>
              <a:rPr lang="en-GB" altLang="en-US" sz="2800" dirty="0" smtClean="0"/>
              <a:t>The </a:t>
            </a:r>
            <a:r>
              <a:rPr lang="en-GB" altLang="en-US" sz="2800" dirty="0" smtClean="0"/>
              <a:t>US has a Muslim population of about 4.6 million, for </a:t>
            </a:r>
            <a:r>
              <a:rPr lang="en-GB" altLang="en-US" sz="2800" dirty="0" smtClean="0"/>
              <a:t>example.)</a:t>
            </a:r>
            <a:endParaRPr lang="en-GB" altLang="en-US" sz="2800" dirty="0" smtClean="0"/>
          </a:p>
          <a:p>
            <a:pPr eaLnBrk="1" hangingPunct="1">
              <a:spcBef>
                <a:spcPct val="40000"/>
              </a:spcBef>
            </a:pPr>
            <a:r>
              <a:rPr lang="en-GB" altLang="en-US" sz="2800" dirty="0" smtClean="0"/>
              <a:t>Islam can mean different things to different people.</a:t>
            </a:r>
            <a:endParaRPr lang="en-U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180513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1950s - The </a:t>
            </a:r>
            <a:r>
              <a:rPr lang="en-GB" dirty="0" smtClean="0"/>
              <a:t>“Golden” </a:t>
            </a:r>
            <a:r>
              <a:rPr lang="en-GB" dirty="0" smtClean="0"/>
              <a:t>Decade for </a:t>
            </a:r>
            <a:r>
              <a:rPr lang="en-GB" dirty="0" smtClean="0"/>
              <a:t>Finance?????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Markowitz, H. (1952) “Portfolio Selection” </a:t>
            </a:r>
            <a:r>
              <a:rPr lang="en-GB" i="1" dirty="0"/>
              <a:t>Journal of Finance</a:t>
            </a:r>
            <a:r>
              <a:rPr lang="en-GB" dirty="0"/>
              <a:t>, </a:t>
            </a:r>
            <a:r>
              <a:rPr lang="en-GB" dirty="0" smtClean="0"/>
              <a:t>7(March</a:t>
            </a:r>
            <a:r>
              <a:rPr lang="en-GB" dirty="0" smtClean="0"/>
              <a:t>), </a:t>
            </a:r>
            <a:r>
              <a:rPr lang="en-GB" dirty="0"/>
              <a:t>pp77-91. </a:t>
            </a:r>
          </a:p>
          <a:p>
            <a:r>
              <a:rPr lang="en-GB" dirty="0"/>
              <a:t> Max U = E(R</a:t>
            </a:r>
            <a:r>
              <a:rPr lang="en-GB" baseline="-25000" dirty="0"/>
              <a:t>P</a:t>
            </a:r>
            <a:r>
              <a:rPr lang="en-GB" dirty="0"/>
              <a:t>) – 0.5</a:t>
            </a:r>
            <a:r>
              <a:rPr lang="en-GB" b="1" dirty="0"/>
              <a:t>A</a:t>
            </a:r>
            <a:r>
              <a:rPr lang="en-GB" dirty="0"/>
              <a:t>var(R</a:t>
            </a:r>
            <a:r>
              <a:rPr lang="en-GB" baseline="-25000" dirty="0"/>
              <a:t>P</a:t>
            </a:r>
            <a:r>
              <a:rPr lang="en-GB" dirty="0" smtClean="0"/>
              <a:t>)</a:t>
            </a:r>
            <a:r>
              <a:rPr lang="en-GB" dirty="0"/>
              <a:t> </a:t>
            </a:r>
          </a:p>
          <a:p>
            <a:pPr marL="722313" indent="0">
              <a:buNone/>
            </a:pPr>
            <a:r>
              <a:rPr lang="en-GB" dirty="0" err="1"/>
              <a:t>s.t.</a:t>
            </a:r>
            <a:r>
              <a:rPr lang="en-GB" dirty="0"/>
              <a:t> 	</a:t>
            </a:r>
            <a:endParaRPr lang="en-GB" dirty="0" smtClean="0"/>
          </a:p>
          <a:p>
            <a:pPr marL="722313" indent="0">
              <a:buNone/>
            </a:pPr>
            <a:r>
              <a:rPr lang="en-GB" dirty="0" smtClean="0"/>
              <a:t>E(R</a:t>
            </a:r>
            <a:r>
              <a:rPr lang="en-GB" baseline="-25000" dirty="0" smtClean="0"/>
              <a:t>P</a:t>
            </a:r>
            <a:r>
              <a:rPr lang="en-GB" dirty="0"/>
              <a:t>) = </a:t>
            </a:r>
            <a:r>
              <a:rPr lang="en-GB" u="sng" dirty="0" err="1" smtClean="0"/>
              <a:t>x</a:t>
            </a:r>
            <a:r>
              <a:rPr lang="en-GB" baseline="30000" dirty="0" err="1" smtClean="0"/>
              <a:t>T</a:t>
            </a:r>
            <a:r>
              <a:rPr lang="en-GB" u="sng" dirty="0" smtClean="0"/>
              <a:t>µ</a:t>
            </a:r>
            <a:endParaRPr lang="en-GB" dirty="0"/>
          </a:p>
          <a:p>
            <a:pPr marL="722313" indent="0">
              <a:buNone/>
            </a:pPr>
            <a:r>
              <a:rPr lang="en-GB" dirty="0" err="1"/>
              <a:t>var</a:t>
            </a:r>
            <a:r>
              <a:rPr lang="en-GB" dirty="0"/>
              <a:t>(R</a:t>
            </a:r>
            <a:r>
              <a:rPr lang="en-GB" baseline="-25000" dirty="0"/>
              <a:t>P</a:t>
            </a:r>
            <a:r>
              <a:rPr lang="en-GB" dirty="0"/>
              <a:t>)= </a:t>
            </a:r>
            <a:r>
              <a:rPr lang="en-GB" u="sng" dirty="0" err="1"/>
              <a:t>x</a:t>
            </a:r>
            <a:r>
              <a:rPr lang="en-GB" baseline="30000" dirty="0" err="1"/>
              <a:t>T</a:t>
            </a:r>
            <a:r>
              <a:rPr lang="en-GB" dirty="0"/>
              <a:t> </a:t>
            </a:r>
            <a:r>
              <a:rPr lang="en-GB" u="sng" dirty="0" err="1"/>
              <a:t>Ωx</a:t>
            </a:r>
            <a:endParaRPr lang="en-GB" dirty="0"/>
          </a:p>
          <a:p>
            <a:pPr marL="722313" indent="0">
              <a:buNone/>
            </a:pPr>
            <a:r>
              <a:rPr lang="en-GB" u="sng" dirty="0"/>
              <a:t>x</a:t>
            </a:r>
            <a:r>
              <a:rPr lang="en-GB" baseline="30000" dirty="0"/>
              <a:t>T</a:t>
            </a:r>
            <a:r>
              <a:rPr lang="en-GB" u="sng" dirty="0"/>
              <a:t>1</a:t>
            </a:r>
            <a:r>
              <a:rPr lang="en-GB" dirty="0"/>
              <a:t>=1</a:t>
            </a:r>
          </a:p>
          <a:p>
            <a:pPr marL="722313" indent="0">
              <a:buNone/>
            </a:pPr>
            <a:r>
              <a:rPr lang="en-GB" u="sng" dirty="0"/>
              <a:t>x</a:t>
            </a:r>
            <a:r>
              <a:rPr lang="en-GB" dirty="0"/>
              <a:t>≥</a:t>
            </a:r>
            <a:r>
              <a:rPr lang="en-GB" u="sng" dirty="0"/>
              <a:t>0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936104"/>
          </a:xfrm>
        </p:spPr>
        <p:txBody>
          <a:bodyPr/>
          <a:lstStyle/>
          <a:p>
            <a:pPr eaLnBrk="1" hangingPunct="1"/>
            <a:r>
              <a:rPr lang="en-GB" altLang="en-US" sz="4200" dirty="0" smtClean="0"/>
              <a:t>Sharia</a:t>
            </a:r>
            <a:r>
              <a:rPr lang="en-GB" altLang="en-US" sz="4200" dirty="0" smtClean="0">
                <a:latin typeface="Arial" charset="0"/>
              </a:rPr>
              <a:t> </a:t>
            </a:r>
            <a:r>
              <a:rPr lang="en-GB" altLang="en-US" sz="4200" dirty="0" smtClean="0">
                <a:latin typeface="Arial" charset="0"/>
              </a:rPr>
              <a:t>Law</a:t>
            </a:r>
            <a:endParaRPr lang="en-US" alt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40768"/>
            <a:ext cx="8610600" cy="5256584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Bef>
                <a:spcPct val="4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800" dirty="0" smtClean="0"/>
              <a:t>Islam is concerned with everyday conduct.</a:t>
            </a:r>
          </a:p>
          <a:p>
            <a:pPr eaLnBrk="1" fontAlgn="auto" hangingPunct="1">
              <a:spcBef>
                <a:spcPct val="4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800" dirty="0" smtClean="0"/>
              <a:t>Sharia, “a clear path to be followed and observed”</a:t>
            </a:r>
          </a:p>
          <a:p>
            <a:pPr eaLnBrk="1" fontAlgn="auto" hangingPunct="1">
              <a:spcBef>
                <a:spcPct val="4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800" dirty="0" smtClean="0"/>
              <a:t>Sharia </a:t>
            </a:r>
            <a:r>
              <a:rPr lang="en-GB" altLang="en-US" sz="2800" dirty="0" smtClean="0"/>
              <a:t>Law is derived from four sources:</a:t>
            </a:r>
          </a:p>
          <a:p>
            <a:pPr marL="711200" lvl="1" indent="0" eaLnBrk="1" fontAlgn="auto" hangingPunct="1">
              <a:spcBef>
                <a:spcPct val="40000"/>
              </a:spcBef>
              <a:spcAft>
                <a:spcPts val="0"/>
              </a:spcAft>
              <a:buNone/>
              <a:defRPr/>
            </a:pPr>
            <a:r>
              <a:rPr lang="en-GB" altLang="en-US" dirty="0" smtClean="0"/>
              <a:t>the Quran, God’s message to </a:t>
            </a:r>
            <a:r>
              <a:rPr lang="en-GB" altLang="en-US" dirty="0" smtClean="0"/>
              <a:t>Mohammed (20 verses); </a:t>
            </a:r>
            <a:endParaRPr lang="en-GB" altLang="en-US" dirty="0" smtClean="0"/>
          </a:p>
          <a:p>
            <a:pPr marL="711200" lvl="1" indent="0" eaLnBrk="1" fontAlgn="auto" hangingPunct="1">
              <a:spcBef>
                <a:spcPct val="40000"/>
              </a:spcBef>
              <a:spcAft>
                <a:spcPts val="0"/>
              </a:spcAft>
              <a:buNone/>
              <a:defRPr/>
            </a:pPr>
            <a:r>
              <a:rPr lang="en-GB" altLang="en-US" dirty="0" smtClean="0"/>
              <a:t>Sunna, the living tradition of Mohammed;</a:t>
            </a:r>
          </a:p>
          <a:p>
            <a:pPr marL="711200" lvl="1" indent="0" eaLnBrk="1" fontAlgn="auto" hangingPunct="1">
              <a:spcBef>
                <a:spcPct val="40000"/>
              </a:spcBef>
              <a:spcAft>
                <a:spcPts val="0"/>
              </a:spcAft>
              <a:buNone/>
              <a:defRPr/>
            </a:pPr>
            <a:r>
              <a:rPr lang="en-GB" altLang="en-US" dirty="0" err="1" smtClean="0"/>
              <a:t>Ijma</a:t>
            </a:r>
            <a:r>
              <a:rPr lang="en-GB" altLang="en-US" dirty="0" smtClean="0"/>
              <a:t> which is the current consensus</a:t>
            </a:r>
            <a:r>
              <a:rPr lang="en-GB" altLang="en-US" dirty="0" smtClean="0"/>
              <a:t>;</a:t>
            </a:r>
          </a:p>
          <a:p>
            <a:pPr marL="711200" lvl="1" indent="0">
              <a:spcBef>
                <a:spcPct val="40000"/>
              </a:spcBef>
              <a:buNone/>
              <a:defRPr/>
            </a:pPr>
            <a:r>
              <a:rPr lang="en-GB" altLang="en-US" dirty="0" err="1" smtClean="0"/>
              <a:t>Qiyas</a:t>
            </a:r>
            <a:r>
              <a:rPr lang="en-GB" altLang="en-US" dirty="0" smtClean="0"/>
              <a:t> </a:t>
            </a:r>
            <a:r>
              <a:rPr lang="en-GB" altLang="en-US" dirty="0"/>
              <a:t>which is </a:t>
            </a:r>
            <a:r>
              <a:rPr lang="en-GB" altLang="en-US" dirty="0" smtClean="0"/>
              <a:t>reasoning </a:t>
            </a:r>
            <a:r>
              <a:rPr lang="en-GB" altLang="en-US" dirty="0"/>
              <a:t>by </a:t>
            </a:r>
            <a:r>
              <a:rPr lang="en-GB" altLang="en-US" dirty="0" smtClean="0"/>
              <a:t>analogy. (possibility of disagreement.)</a:t>
            </a:r>
            <a:endParaRPr lang="en-GB" altLang="en-US" dirty="0" smtClean="0"/>
          </a:p>
          <a:p>
            <a:pPr marL="711200" lvl="1" indent="0" eaLnBrk="1" fontAlgn="auto" hangingPunct="1">
              <a:spcBef>
                <a:spcPct val="40000"/>
              </a:spcBef>
              <a:spcAft>
                <a:spcPts val="0"/>
              </a:spcAft>
              <a:buNone/>
              <a:defRPr/>
            </a:pPr>
            <a:r>
              <a:rPr lang="en-GB" altLang="en-US" dirty="0" err="1" smtClean="0"/>
              <a:t>Ijtihada</a:t>
            </a:r>
            <a:r>
              <a:rPr lang="en-GB" altLang="en-US" dirty="0" smtClean="0"/>
              <a:t> which is reasoning by an Islamic scholar about new cases</a:t>
            </a:r>
            <a:r>
              <a:rPr lang="en-GB" altLang="en-US" sz="2400" dirty="0" smtClean="0">
                <a:latin typeface="Arial" charset="0"/>
              </a:rPr>
              <a:t>. (possibility of disagreement.)</a:t>
            </a:r>
          </a:p>
          <a:p>
            <a:pPr marL="342900" lvl="1" indent="-342900">
              <a:spcBef>
                <a:spcPct val="40000"/>
              </a:spcBef>
              <a:defRPr/>
            </a:pPr>
            <a:endParaRPr lang="en-GB" altLang="en-US" sz="2400" dirty="0" smtClean="0">
              <a:latin typeface="Arial" charset="0"/>
            </a:endParaRPr>
          </a:p>
          <a:p>
            <a:pPr marL="711200" lvl="1" indent="0" eaLnBrk="1" fontAlgn="auto" hangingPunct="1">
              <a:spcBef>
                <a:spcPct val="40000"/>
              </a:spcBef>
              <a:spcAft>
                <a:spcPts val="0"/>
              </a:spcAft>
              <a:buNone/>
              <a:defRPr/>
            </a:pPr>
            <a:endParaRPr lang="en-GB" altLang="en-US" sz="2400" dirty="0" smtClean="0">
              <a:latin typeface="Arial" charset="0"/>
            </a:endParaRPr>
          </a:p>
          <a:p>
            <a:pPr marL="711200" lvl="1" indent="0" eaLnBrk="1" fontAlgn="auto" hangingPunct="1">
              <a:spcBef>
                <a:spcPct val="40000"/>
              </a:spcBef>
              <a:spcAft>
                <a:spcPts val="0"/>
              </a:spcAft>
              <a:buNone/>
              <a:defRPr/>
            </a:pPr>
            <a:endParaRPr lang="en-GB" altLang="en-US" sz="2400" dirty="0" smtClean="0">
              <a:latin typeface="Arial" charset="0"/>
            </a:endParaRPr>
          </a:p>
          <a:p>
            <a:pPr marL="711200" lvl="1" indent="0" eaLnBrk="1" fontAlgn="auto" hangingPunct="1">
              <a:spcBef>
                <a:spcPct val="40000"/>
              </a:spcBef>
              <a:spcAft>
                <a:spcPts val="0"/>
              </a:spcAft>
              <a:buNone/>
              <a:defRPr/>
            </a:pPr>
            <a:endParaRPr lang="en-US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32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shares be traded? 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GB" dirty="0" smtClean="0"/>
              <a:t>A limited liability ownership claim.</a:t>
            </a:r>
          </a:p>
          <a:p>
            <a:r>
              <a:rPr lang="en-GB" dirty="0" smtClean="0"/>
              <a:t>A </a:t>
            </a:r>
            <a:r>
              <a:rPr lang="en-GB" dirty="0" err="1" smtClean="0"/>
              <a:t>musharakah</a:t>
            </a:r>
            <a:r>
              <a:rPr lang="en-GB" dirty="0" smtClean="0"/>
              <a:t> contract – ownership rights to the value of assets.</a:t>
            </a:r>
          </a:p>
          <a:p>
            <a:r>
              <a:rPr lang="en-GB" dirty="0" smtClean="0"/>
              <a:t>BUT:</a:t>
            </a:r>
          </a:p>
          <a:p>
            <a:pPr marL="711200" indent="0">
              <a:buNone/>
            </a:pPr>
            <a:r>
              <a:rPr lang="en-GB" dirty="0" smtClean="0"/>
              <a:t>What if a company owns only liquid assets?</a:t>
            </a:r>
          </a:p>
          <a:p>
            <a:pPr marL="711200" indent="0">
              <a:buNone/>
            </a:pPr>
            <a:r>
              <a:rPr lang="en-GB" dirty="0" smtClean="0"/>
              <a:t>What about margin accounts?</a:t>
            </a:r>
          </a:p>
          <a:p>
            <a:pPr marL="711200" indent="0">
              <a:buNone/>
            </a:pPr>
            <a:r>
              <a:rPr lang="en-GB" dirty="0" smtClean="0"/>
              <a:t>Is speculation really gambling?</a:t>
            </a:r>
          </a:p>
          <a:p>
            <a:pPr marL="711200" indent="0">
              <a:buNone/>
            </a:pPr>
            <a:r>
              <a:rPr lang="en-GB" b="1" dirty="0" smtClean="0"/>
              <a:t>Short</a:t>
            </a:r>
            <a:r>
              <a:rPr lang="en-GB" dirty="0" smtClean="0"/>
              <a:t> selling something you don’t own.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32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shares be traded?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about preference shares? Too much like debt?</a:t>
            </a:r>
          </a:p>
          <a:p>
            <a:r>
              <a:rPr lang="en-GB" dirty="0" smtClean="0"/>
              <a:t>Is high frequency trading too much like gambling? Saw, S-H, &amp; </a:t>
            </a:r>
            <a:r>
              <a:rPr lang="en-GB" dirty="0"/>
              <a:t>W</a:t>
            </a:r>
            <a:r>
              <a:rPr lang="en-GB" dirty="0" smtClean="0"/>
              <a:t>ang, K.  </a:t>
            </a:r>
            <a:r>
              <a:rPr lang="en-GB" i="1" dirty="0" smtClean="0"/>
              <a:t>Introduction to Islamic Finance</a:t>
            </a:r>
            <a:r>
              <a:rPr lang="en-GB" dirty="0" smtClean="0"/>
              <a:t>, Saw centre for Financial Studies, 2008.</a:t>
            </a:r>
          </a:p>
          <a:p>
            <a:r>
              <a:rPr lang="en-GB" dirty="0" smtClean="0"/>
              <a:t>In practice most Islamic scholars see share holding and trading as acceptable activities.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9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Islamic screens.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An Islamic investor </a:t>
            </a:r>
            <a:r>
              <a:rPr lang="en-GB" dirty="0" smtClean="0"/>
              <a:t>will avoid:</a:t>
            </a:r>
          </a:p>
          <a:p>
            <a:pPr marL="711200" indent="0">
              <a:lnSpc>
                <a:spcPct val="120000"/>
              </a:lnSpc>
              <a:buNone/>
            </a:pPr>
            <a:r>
              <a:rPr lang="en-GB" dirty="0" smtClean="0"/>
              <a:t>firms </a:t>
            </a:r>
            <a:r>
              <a:rPr lang="en-GB" dirty="0"/>
              <a:t>engaging in activities which are “haram” e.g. gambling and </a:t>
            </a:r>
            <a:r>
              <a:rPr lang="en-GB" dirty="0" smtClean="0"/>
              <a:t>alcohol.</a:t>
            </a:r>
          </a:p>
          <a:p>
            <a:pPr marL="711200" indent="0">
              <a:lnSpc>
                <a:spcPct val="120000"/>
              </a:lnSpc>
              <a:buNone/>
            </a:pPr>
            <a:r>
              <a:rPr lang="en-GB" dirty="0" smtClean="0"/>
              <a:t>firms </a:t>
            </a:r>
            <a:r>
              <a:rPr lang="en-GB" dirty="0"/>
              <a:t>with a high level of debt in the capital structure or a high level of interest in the revenue stream (avoidance of “</a:t>
            </a:r>
            <a:r>
              <a:rPr lang="en-GB" dirty="0" err="1"/>
              <a:t>riba</a:t>
            </a:r>
            <a:r>
              <a:rPr lang="en-GB" dirty="0" smtClean="0"/>
              <a:t>”).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The </a:t>
            </a:r>
            <a:r>
              <a:rPr lang="en-GB" dirty="0"/>
              <a:t>concept of “</a:t>
            </a:r>
            <a:r>
              <a:rPr lang="en-GB" dirty="0" err="1"/>
              <a:t>gharar</a:t>
            </a:r>
            <a:r>
              <a:rPr lang="en-GB" dirty="0"/>
              <a:t>” is also potentially </a:t>
            </a:r>
            <a:r>
              <a:rPr lang="en-GB" dirty="0" smtClean="0"/>
              <a:t>relevant excessive risk, concealment of information, unfairness). </a:t>
            </a:r>
            <a:r>
              <a:rPr lang="en-GB" dirty="0"/>
              <a:t>Firms with opaque business models or financial reports might well be avoided</a:t>
            </a:r>
            <a:r>
              <a:rPr lang="en-GB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GB" dirty="0"/>
              <a:t>Derigs, U. &amp; </a:t>
            </a:r>
            <a:r>
              <a:rPr lang="en-GB" dirty="0" err="1"/>
              <a:t>Marzban</a:t>
            </a:r>
            <a:r>
              <a:rPr lang="en-GB" dirty="0"/>
              <a:t>, S. (2008) “Review and Analysis of Current </a:t>
            </a:r>
            <a:r>
              <a:rPr lang="en-GB" dirty="0" err="1"/>
              <a:t>Shariah</a:t>
            </a:r>
            <a:r>
              <a:rPr lang="en-GB" dirty="0"/>
              <a:t>-Compliant Equity Screening Practices” </a:t>
            </a:r>
            <a:r>
              <a:rPr lang="en-GB" i="1" dirty="0"/>
              <a:t>International Journal of Islamic and Middle Eastern Finance and Management</a:t>
            </a:r>
            <a:r>
              <a:rPr lang="en-GB" dirty="0"/>
              <a:t>, </a:t>
            </a:r>
            <a:r>
              <a:rPr lang="en-GB" dirty="0" smtClean="0"/>
              <a:t>1(4), </a:t>
            </a:r>
            <a:r>
              <a:rPr lang="en-GB" dirty="0"/>
              <a:t>pp285-303.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98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Islamic investors face problems.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Islamic </a:t>
            </a:r>
            <a:r>
              <a:rPr lang="en-GB" dirty="0"/>
              <a:t>screens need </a:t>
            </a:r>
            <a:r>
              <a:rPr lang="en-GB" dirty="0" smtClean="0"/>
              <a:t>more than company financials. </a:t>
            </a:r>
            <a:r>
              <a:rPr lang="en-GB" dirty="0" err="1"/>
              <a:t>Amiri</a:t>
            </a:r>
            <a:r>
              <a:rPr lang="en-GB" dirty="0"/>
              <a:t> Capital uses “</a:t>
            </a:r>
            <a:r>
              <a:rPr lang="en-GB" dirty="0" err="1"/>
              <a:t>Amiri</a:t>
            </a:r>
            <a:r>
              <a:rPr lang="en-GB" dirty="0"/>
              <a:t> S</a:t>
            </a:r>
            <a:r>
              <a:rPr lang="en-GB" baseline="30000" dirty="0"/>
              <a:t>3</a:t>
            </a:r>
            <a:r>
              <a:rPr lang="en-GB" dirty="0"/>
              <a:t>”. This screens first against excessive debt, and then against a company’s activities (gambling </a:t>
            </a:r>
            <a:r>
              <a:rPr lang="en-GB" dirty="0" err="1"/>
              <a:t>etc</a:t>
            </a:r>
            <a:r>
              <a:rPr lang="en-GB" dirty="0" smtClean="0"/>
              <a:t>).</a:t>
            </a:r>
          </a:p>
          <a:p>
            <a:pPr lvl="0"/>
            <a:r>
              <a:rPr lang="en-GB" dirty="0" smtClean="0"/>
              <a:t>Compromise may be necessary:</a:t>
            </a:r>
          </a:p>
          <a:p>
            <a:pPr marL="706438" lvl="0" indent="0">
              <a:buNone/>
            </a:pPr>
            <a:r>
              <a:rPr lang="en-GB" dirty="0" smtClean="0"/>
              <a:t>Some Islamic investors adopt weaker criteria than others e.g. less than 30% interest, rather than zero interest.</a:t>
            </a:r>
          </a:p>
          <a:p>
            <a:pPr marL="706438" indent="0">
              <a:buNone/>
            </a:pPr>
            <a:r>
              <a:rPr lang="en-GB" dirty="0" smtClean="0"/>
              <a:t>There may be a place for best in class. </a:t>
            </a:r>
          </a:p>
          <a:p>
            <a:pPr marL="706438" lvl="0" indent="0">
              <a:buNone/>
            </a:pPr>
            <a:r>
              <a:rPr lang="en-GB" dirty="0" smtClean="0"/>
              <a:t>Some investors will “purify” their investments by making compensating charitable donations.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1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funds and Islamic funds.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Ethical investors have access to funds which screen on their behalf. On 23/9/’14 YourEthicalMoney.org  produced a list of 68 ethical investment funds and ISAs. </a:t>
            </a:r>
          </a:p>
          <a:p>
            <a:r>
              <a:rPr lang="en-GB" dirty="0" smtClean="0"/>
              <a:t>HSBC </a:t>
            </a:r>
            <a:r>
              <a:rPr lang="en-GB" dirty="0" err="1" smtClean="0"/>
              <a:t>Amanah</a:t>
            </a:r>
            <a:r>
              <a:rPr lang="en-GB" dirty="0" smtClean="0"/>
              <a:t> Global Equity Index Fund is an Islamic fund. Haram activities screened against are: Alcohol, Gambling, Armaments, Tobacco, Pornography. This is the only fund among the 68 specifically stated to be  </a:t>
            </a:r>
            <a:r>
              <a:rPr lang="en-GB" dirty="0" err="1" smtClean="0"/>
              <a:t>Shariah</a:t>
            </a:r>
            <a:r>
              <a:rPr lang="en-GB" dirty="0" smtClean="0"/>
              <a:t> compliant.</a:t>
            </a:r>
          </a:p>
          <a:p>
            <a:r>
              <a:rPr lang="en-GB" dirty="0" smtClean="0"/>
              <a:t>Ethical and Islamic indices also exist. They are also screen based systems e.g</a:t>
            </a:r>
            <a:r>
              <a:rPr lang="en-GB" dirty="0"/>
              <a:t>. </a:t>
            </a:r>
            <a:r>
              <a:rPr lang="en-GB" dirty="0" smtClean="0"/>
              <a:t>FTSE4Good, Dow Jones Islamic </a:t>
            </a:r>
            <a:r>
              <a:rPr lang="en-GB" dirty="0"/>
              <a:t>M</a:t>
            </a:r>
            <a:r>
              <a:rPr lang="en-GB" dirty="0" smtClean="0"/>
              <a:t>arket Indices. </a:t>
            </a:r>
            <a:r>
              <a:rPr lang="en-GB" dirty="0" smtClean="0"/>
              <a:t>(Screens </a:t>
            </a:r>
            <a:r>
              <a:rPr lang="en-GB" dirty="0"/>
              <a:t>often become more stringent over time </a:t>
            </a:r>
            <a:r>
              <a:rPr lang="en-GB" dirty="0" smtClean="0"/>
              <a:t>and </a:t>
            </a:r>
            <a:r>
              <a:rPr lang="en-GB" dirty="0"/>
              <a:t>put pressure on companies to improve ethical performance to maintain their presence in the index</a:t>
            </a:r>
            <a:r>
              <a:rPr lang="en-GB" dirty="0" smtClean="0"/>
              <a:t>.)</a:t>
            </a:r>
          </a:p>
          <a:p>
            <a:r>
              <a:rPr lang="en-GB" dirty="0"/>
              <a:t>P</a:t>
            </a:r>
            <a:r>
              <a:rPr lang="en-GB" dirty="0" smtClean="0"/>
              <a:t>erformance of ethical and Islamic portfolios can be compared to that of relevant indices.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01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eaLnBrk="1" hangingPunct="1"/>
            <a:r>
              <a:rPr lang="en-GB" altLang="en-US" sz="4200" dirty="0" smtClean="0"/>
              <a:t>Example Company Analysis</a:t>
            </a:r>
            <a:r>
              <a:rPr lang="en-GB" altLang="en-US" sz="4200" dirty="0"/>
              <a:t> </a:t>
            </a:r>
            <a:r>
              <a:rPr lang="en-GB" altLang="en-US" sz="4200" dirty="0" smtClean="0"/>
              <a:t>(1)</a:t>
            </a:r>
            <a:endParaRPr lang="en-US" alt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28800"/>
            <a:ext cx="8001000" cy="45434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GB" altLang="en-US" sz="3000" dirty="0" smtClean="0"/>
              <a:t>AIF Investor Services rates companies with respect to Sharia (</a:t>
            </a:r>
            <a:r>
              <a:rPr lang="en-GB" altLang="en-US" sz="3000" dirty="0" err="1" smtClean="0"/>
              <a:t>Shari’ah</a:t>
            </a:r>
            <a:r>
              <a:rPr lang="en-GB" altLang="en-US" sz="3000" dirty="0" smtClean="0"/>
              <a:t>) compliance.</a:t>
            </a:r>
          </a:p>
          <a:p>
            <a:pPr eaLnBrk="1" hangingPunct="1">
              <a:spcBef>
                <a:spcPct val="40000"/>
              </a:spcBef>
            </a:pPr>
            <a:r>
              <a:rPr lang="en-GB" altLang="en-US" sz="3000" dirty="0" smtClean="0"/>
              <a:t>An AIF ranking can be summarised by a three figure code e.g. A1b.</a:t>
            </a:r>
          </a:p>
          <a:p>
            <a:pPr eaLnBrk="1" hangingPunct="1">
              <a:spcBef>
                <a:spcPct val="40000"/>
              </a:spcBef>
            </a:pPr>
            <a:r>
              <a:rPr lang="en-GB" altLang="en-US" sz="3000" dirty="0" smtClean="0"/>
              <a:t>The first letter identifies the extent to which the company avoids prohibited revenues. There are five levels, A, B, C, D, and F.</a:t>
            </a:r>
            <a:endParaRPr lang="en-US" alt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15526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z="4200" dirty="0" smtClean="0"/>
              <a:t>Example Company Analysis (2)</a:t>
            </a:r>
            <a:endParaRPr lang="en-US" alt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3000" dirty="0" smtClean="0"/>
              <a:t>The second character, the number, reflects the extent to which </a:t>
            </a:r>
            <a:r>
              <a:rPr lang="en-GB" altLang="en-US" sz="3000" dirty="0" err="1" smtClean="0"/>
              <a:t>riba</a:t>
            </a:r>
            <a:r>
              <a:rPr lang="en-GB" altLang="en-US" sz="3000" dirty="0" smtClean="0"/>
              <a:t> is avoided. There are five levels, 1, 2, 3, 4, and 5.</a:t>
            </a:r>
          </a:p>
          <a:p>
            <a:pPr eaLnBrk="1" hangingPunct="1"/>
            <a:r>
              <a:rPr lang="en-GB" altLang="en-US" sz="3000" dirty="0" smtClean="0"/>
              <a:t>The third character, the lower case letter, reflects avoidance of excessive ambiguity and conformance with the laws of the land. There are three levels, a, b, and c</a:t>
            </a:r>
            <a:r>
              <a:rPr lang="en-GB" altLang="en-US" sz="3000" dirty="0" smtClean="0"/>
              <a:t>.</a:t>
            </a:r>
          </a:p>
          <a:p>
            <a:pPr eaLnBrk="1" hangingPunct="1"/>
            <a:r>
              <a:rPr lang="en-GB" altLang="en-US" sz="3000" dirty="0" smtClean="0"/>
              <a:t>A forecast score is also provided acknowledging the possibility of change.</a:t>
            </a:r>
            <a:endParaRPr lang="en-US" alt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106277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/>
              <a:t>Ethical/Islamic </a:t>
            </a:r>
            <a:r>
              <a:rPr lang="en-GB" dirty="0" smtClean="0"/>
              <a:t>investors.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/>
              <a:t>The use of the </a:t>
            </a:r>
            <a:r>
              <a:rPr lang="en-GB" dirty="0" smtClean="0"/>
              <a:t>phrases </a:t>
            </a:r>
            <a:r>
              <a:rPr lang="en-GB" dirty="0"/>
              <a:t>“ethical investor” </a:t>
            </a:r>
            <a:r>
              <a:rPr lang="en-GB" dirty="0" smtClean="0"/>
              <a:t> and “Islamic investors” send </a:t>
            </a:r>
            <a:r>
              <a:rPr lang="en-GB" dirty="0"/>
              <a:t>a signal of uniformity. However different ethical investors may have different ethical concerns. Also i</a:t>
            </a:r>
            <a:r>
              <a:rPr lang="en-GB" dirty="0" smtClean="0"/>
              <a:t>nvestors </a:t>
            </a:r>
            <a:r>
              <a:rPr lang="en-GB" dirty="0"/>
              <a:t>with many different motives invest in ethical securities:</a:t>
            </a:r>
          </a:p>
          <a:p>
            <a:pPr lvl="0"/>
            <a:r>
              <a:rPr lang="en-GB" dirty="0" smtClean="0"/>
              <a:t>Traditional </a:t>
            </a:r>
            <a:r>
              <a:rPr lang="en-GB" dirty="0"/>
              <a:t>investors who concentrate on the trade-off between financial risk and return may take the view that the “Green” consumer movement will ensure strong financial performance for firms pursuing ethical approaches.</a:t>
            </a:r>
          </a:p>
          <a:p>
            <a:r>
              <a:rPr lang="en-GB" dirty="0" smtClean="0"/>
              <a:t>Berry</a:t>
            </a:r>
            <a:r>
              <a:rPr lang="en-GB" dirty="0"/>
              <a:t>, R. H. &amp; Yeung, F. (2013) “Are Investors Willing to Sacrifice Cash for Morality” </a:t>
            </a:r>
            <a:r>
              <a:rPr lang="en-GB" i="1" dirty="0"/>
              <a:t>Journal of Business Ethics</a:t>
            </a:r>
            <a:r>
              <a:rPr lang="en-GB" dirty="0"/>
              <a:t>, 117, pp 477-492</a:t>
            </a:r>
          </a:p>
        </p:txBody>
      </p:sp>
    </p:spTree>
    <p:extLst>
      <p:ext uri="{BB962C8B-B14F-4D97-AF65-F5344CB8AC3E}">
        <p14:creationId xmlns:p14="http://schemas.microsoft.com/office/powerpoint/2010/main" val="17136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(&amp; future)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It is unusual for ethical screening to include a consideration of variability of ethical performance. Financial risk is analysed, so why not ethical </a:t>
            </a:r>
            <a:r>
              <a:rPr lang="en-GB" smtClean="0"/>
              <a:t>risk?</a:t>
            </a:r>
          </a:p>
          <a:p>
            <a:pPr lvl="0"/>
            <a:r>
              <a:rPr lang="en-GB" smtClean="0"/>
              <a:t>(</a:t>
            </a:r>
            <a:r>
              <a:rPr lang="en-GB" dirty="0" smtClean="0"/>
              <a:t>Berry, R. H. &amp; Yeung, F. (2015) “Ethical Risk &amp; Ethical Investors”, Working Paper available from the authors.)</a:t>
            </a:r>
            <a:endParaRPr lang="en-GB" dirty="0" smtClean="0"/>
          </a:p>
          <a:p>
            <a:pPr lvl="0"/>
            <a:r>
              <a:rPr lang="en-GB" dirty="0" smtClean="0"/>
              <a:t>Does diversification work for ethical </a:t>
            </a:r>
            <a:r>
              <a:rPr lang="en-GB" dirty="0" smtClean="0"/>
              <a:t>investor</a:t>
            </a:r>
            <a:r>
              <a:rPr lang="en-GB" dirty="0" smtClean="0"/>
              <a:t>s</a:t>
            </a:r>
            <a:r>
              <a:rPr lang="en-GB" dirty="0" smtClean="0"/>
              <a:t>? </a:t>
            </a:r>
          </a:p>
          <a:p>
            <a:pPr lvl="0"/>
            <a:r>
              <a:rPr lang="en-GB" dirty="0"/>
              <a:t>E</a:t>
            </a:r>
            <a:r>
              <a:rPr lang="en-GB" dirty="0" smtClean="0"/>
              <a:t>thical screens are usually “crisp”! </a:t>
            </a:r>
            <a:r>
              <a:rPr lang="en-GB" dirty="0"/>
              <a:t>P</a:t>
            </a:r>
            <a:r>
              <a:rPr lang="en-GB" dirty="0" smtClean="0"/>
              <a:t>erhaps they should be “fuzzy”.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03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The variance constraint for a 2 candidate security population: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𝐴</m:t>
                                    </m:r>
                                  </m:sub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𝐴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𝐵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GB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𝐵</m:t>
                                    </m:r>
                                  </m:sub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GB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GB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</a:rPr>
                            <m:t>𝑃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  <a:p>
                <a:r>
                  <a:rPr lang="en-GB" dirty="0" smtClean="0"/>
                  <a:t>For an N candidate security population:</a:t>
                </a:r>
              </a:p>
              <a:p>
                <a:pPr marL="1608138" indent="0">
                  <a:buNone/>
                </a:pPr>
                <a:r>
                  <a:rPr lang="en-GB" dirty="0" smtClean="0"/>
                  <a:t>N variances and</a:t>
                </a:r>
              </a:p>
              <a:p>
                <a:pPr marL="1608138" indent="0">
                  <a:buNone/>
                </a:pPr>
                <a:r>
                  <a:rPr lang="en-GB" dirty="0" smtClean="0"/>
                  <a:t>N(N-1)/2 </a:t>
                </a:r>
                <a:r>
                  <a:rPr lang="en-GB" dirty="0" err="1" smtClean="0"/>
                  <a:t>covariances</a:t>
                </a:r>
                <a:r>
                  <a:rPr lang="en-GB" dirty="0" smtClean="0"/>
                  <a:t>.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9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“The” solution.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Sharpe, W. F. (1963) “A Simplified Model For Portfolio Analysis”, </a:t>
            </a:r>
            <a:r>
              <a:rPr lang="en-GB" i="1" dirty="0"/>
              <a:t>Management Science</a:t>
            </a:r>
            <a:r>
              <a:rPr lang="en-GB" dirty="0"/>
              <a:t>, </a:t>
            </a:r>
            <a:r>
              <a:rPr lang="en-GB" dirty="0" smtClean="0"/>
              <a:t>10(January), </a:t>
            </a:r>
            <a:r>
              <a:rPr lang="en-GB" dirty="0"/>
              <a:t>pp277-293</a:t>
            </a:r>
            <a:r>
              <a:rPr lang="en-GB" dirty="0" smtClean="0"/>
              <a:t>.</a:t>
            </a:r>
          </a:p>
          <a:p>
            <a:r>
              <a:rPr lang="en-GB" dirty="0" smtClean="0"/>
              <a:t>Co-movements </a:t>
            </a:r>
            <a:r>
              <a:rPr lang="en-GB" dirty="0"/>
              <a:t>in security returns arise from a common force that affects the performance of all firms, the state of the economy </a:t>
            </a:r>
            <a:r>
              <a:rPr lang="en-GB" dirty="0" smtClean="0"/>
              <a:t>(e.g. return </a:t>
            </a:r>
            <a:r>
              <a:rPr lang="en-GB" dirty="0"/>
              <a:t>on a stock market index</a:t>
            </a:r>
            <a:r>
              <a:rPr lang="en-GB" dirty="0" smtClean="0"/>
              <a:t>).</a:t>
            </a:r>
          </a:p>
          <a:p>
            <a:r>
              <a:rPr lang="en-GB" dirty="0" smtClean="0"/>
              <a:t>For an N candidate security population:</a:t>
            </a:r>
          </a:p>
          <a:p>
            <a:pPr marL="987425" lvl="0" indent="0">
              <a:buNone/>
            </a:pPr>
            <a:r>
              <a:rPr lang="en-GB" dirty="0"/>
              <a:t>σ</a:t>
            </a:r>
            <a:r>
              <a:rPr lang="en-GB" baseline="-25000" dirty="0"/>
              <a:t>j</a:t>
            </a:r>
            <a:r>
              <a:rPr lang="en-GB" baseline="30000" dirty="0"/>
              <a:t>2</a:t>
            </a:r>
            <a:r>
              <a:rPr lang="en-GB" dirty="0"/>
              <a:t> = β</a:t>
            </a:r>
            <a:r>
              <a:rPr lang="en-GB" baseline="-25000" dirty="0"/>
              <a:t>j</a:t>
            </a:r>
            <a:r>
              <a:rPr lang="en-GB" baseline="30000" dirty="0"/>
              <a:t>2</a:t>
            </a:r>
            <a:r>
              <a:rPr lang="en-GB" dirty="0"/>
              <a:t> σ</a:t>
            </a:r>
            <a:r>
              <a:rPr lang="en-GB" baseline="-25000" dirty="0"/>
              <a:t>m</a:t>
            </a:r>
            <a:r>
              <a:rPr lang="en-GB" baseline="30000" dirty="0"/>
              <a:t>2</a:t>
            </a:r>
            <a:r>
              <a:rPr lang="en-GB" dirty="0"/>
              <a:t> + σ</a:t>
            </a:r>
            <a:r>
              <a:rPr lang="en-GB" baseline="-25000" dirty="0"/>
              <a:t>uj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dirty="0" smtClean="0"/>
              <a:t>( need one </a:t>
            </a:r>
            <a:r>
              <a:rPr lang="en-GB" dirty="0" err="1" smtClean="0"/>
              <a:t>σ</a:t>
            </a:r>
            <a:r>
              <a:rPr lang="en-GB" baseline="-25000" dirty="0" err="1" smtClean="0"/>
              <a:t>m</a:t>
            </a:r>
            <a:r>
              <a:rPr lang="en-GB" dirty="0" smtClean="0"/>
              <a:t> )</a:t>
            </a:r>
          </a:p>
          <a:p>
            <a:pPr marL="987425" lvl="0" indent="0">
              <a:buNone/>
            </a:pPr>
            <a:r>
              <a:rPr lang="en-GB" dirty="0" err="1" smtClean="0"/>
              <a:t>σ</a:t>
            </a:r>
            <a:r>
              <a:rPr lang="en-GB" baseline="-25000" dirty="0" err="1" smtClean="0"/>
              <a:t>jk</a:t>
            </a:r>
            <a:r>
              <a:rPr lang="en-GB" dirty="0" smtClean="0"/>
              <a:t>  </a:t>
            </a:r>
            <a:r>
              <a:rPr lang="en-GB" dirty="0"/>
              <a:t>=</a:t>
            </a:r>
            <a:r>
              <a:rPr lang="en-GB" dirty="0" smtClean="0"/>
              <a:t>β</a:t>
            </a:r>
            <a:r>
              <a:rPr lang="en-GB" baseline="-25000" dirty="0" smtClean="0"/>
              <a:t>j</a:t>
            </a:r>
            <a:r>
              <a:rPr lang="en-GB" dirty="0" smtClean="0"/>
              <a:t>β</a:t>
            </a:r>
            <a:r>
              <a:rPr lang="en-GB" baseline="-25000" dirty="0" smtClean="0"/>
              <a:t>k</a:t>
            </a:r>
            <a:r>
              <a:rPr lang="en-GB" dirty="0" smtClean="0"/>
              <a:t>σ</a:t>
            </a:r>
            <a:r>
              <a:rPr lang="en-GB" baseline="-25000" dirty="0" smtClean="0"/>
              <a:t>m</a:t>
            </a:r>
            <a:r>
              <a:rPr lang="en-GB" baseline="30000" dirty="0" smtClean="0"/>
              <a:t>2 </a:t>
            </a:r>
            <a:r>
              <a:rPr lang="en-GB" dirty="0" smtClean="0"/>
              <a:t> ( need N β</a:t>
            </a:r>
            <a:r>
              <a:rPr lang="en-GB" baseline="-25000" dirty="0" smtClean="0"/>
              <a:t>j</a:t>
            </a:r>
            <a:r>
              <a:rPr lang="en-GB" dirty="0" smtClean="0"/>
              <a:t>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8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implications.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en-GB" dirty="0" smtClean="0"/>
              <a:t>We can maintain a large population of candidate securities because we need only two parameters for each of them, mean return and Beta. </a:t>
            </a:r>
          </a:p>
          <a:p>
            <a:r>
              <a:rPr lang="en-GB" dirty="0"/>
              <a:t>I</a:t>
            </a:r>
            <a:r>
              <a:rPr lang="en-GB" dirty="0" smtClean="0"/>
              <a:t>nvoking the assumption of stationarity turns the production of a variance covariance matrix into an estimation (</a:t>
            </a:r>
            <a:r>
              <a:rPr lang="en-GB" dirty="0"/>
              <a:t>r</a:t>
            </a:r>
            <a:r>
              <a:rPr lang="en-GB" dirty="0" smtClean="0"/>
              <a:t>ather than a forecasting) problem.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59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An alternative solution.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Recognize that there are some securities you won’t touch with a bargepole!</a:t>
            </a:r>
          </a:p>
          <a:p>
            <a:r>
              <a:rPr lang="en-GB" dirty="0" smtClean="0"/>
              <a:t>Throw them away!</a:t>
            </a:r>
          </a:p>
          <a:p>
            <a:r>
              <a:rPr lang="en-GB" dirty="0" smtClean="0"/>
              <a:t>Concentrate effort on understanding potential future returns of securities that are genuine candidates for inclusion in your portfolio.</a:t>
            </a:r>
          </a:p>
          <a:p>
            <a:r>
              <a:rPr lang="en-GB" dirty="0" smtClean="0"/>
              <a:t>In other words SCREEN.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73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Screening.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A </a:t>
            </a:r>
            <a:r>
              <a:rPr lang="en-GB" dirty="0" smtClean="0"/>
              <a:t>criterion (screen) </a:t>
            </a:r>
            <a:r>
              <a:rPr lang="en-GB" dirty="0"/>
              <a:t>is </a:t>
            </a:r>
            <a:r>
              <a:rPr lang="en-GB" dirty="0" smtClean="0"/>
              <a:t>selected to define potentially acceptable companies (securities) </a:t>
            </a:r>
            <a:r>
              <a:rPr lang="en-GB" dirty="0"/>
              <a:t>e.g. companies which have an interest to profit ratio of less than 30</a:t>
            </a:r>
            <a:r>
              <a:rPr lang="en-GB" dirty="0" smtClean="0"/>
              <a:t>%.</a:t>
            </a:r>
          </a:p>
          <a:p>
            <a:r>
              <a:rPr lang="en-GB" dirty="0" smtClean="0"/>
              <a:t>Analyse further only those securities which pass the test.</a:t>
            </a:r>
          </a:p>
          <a:p>
            <a:r>
              <a:rPr lang="en-GB" dirty="0" smtClean="0"/>
              <a:t>Multiple </a:t>
            </a:r>
            <a:r>
              <a:rPr lang="en-GB" dirty="0" smtClean="0"/>
              <a:t>screens</a:t>
            </a:r>
            <a:r>
              <a:rPr lang="en-GB" dirty="0" smtClean="0"/>
              <a:t> </a:t>
            </a:r>
            <a:r>
              <a:rPr lang="en-GB" dirty="0" smtClean="0"/>
              <a:t>can be used, one after the other, before any consideration is given to the future behaviour of returns.</a:t>
            </a:r>
          </a:p>
          <a:p>
            <a:pPr lvl="0"/>
            <a:r>
              <a:rPr lang="en-GB" dirty="0" smtClean="0"/>
              <a:t>(Some screens </a:t>
            </a:r>
            <a:r>
              <a:rPr lang="en-GB" dirty="0"/>
              <a:t>can </a:t>
            </a:r>
            <a:r>
              <a:rPr lang="en-GB" dirty="0" smtClean="0"/>
              <a:t>of course become constraints </a:t>
            </a:r>
            <a:r>
              <a:rPr lang="en-GB" dirty="0"/>
              <a:t>in a mathematical programming model, but applied in this way </a:t>
            </a:r>
            <a:r>
              <a:rPr lang="en-GB" dirty="0" smtClean="0"/>
              <a:t>don’t </a:t>
            </a:r>
            <a:r>
              <a:rPr lang="en-GB" dirty="0"/>
              <a:t>limit the data collection exercise. 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03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Alternative approaches to screening.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Screens </a:t>
            </a:r>
            <a:r>
              <a:rPr lang="en-GB" dirty="0"/>
              <a:t>take 3 basic forms:</a:t>
            </a:r>
          </a:p>
          <a:p>
            <a:pPr marL="711200" lvl="0" indent="0">
              <a:buNone/>
            </a:pPr>
            <a:r>
              <a:rPr lang="en-GB" dirty="0"/>
              <a:t>Negative screening. The idea here is to exclude candidate securities </a:t>
            </a:r>
            <a:r>
              <a:rPr lang="en-GB" dirty="0" smtClean="0"/>
              <a:t>(companies</a:t>
            </a:r>
            <a:r>
              <a:rPr lang="en-GB" dirty="0"/>
              <a:t>). </a:t>
            </a:r>
          </a:p>
          <a:p>
            <a:pPr marL="711200" lvl="0" indent="0">
              <a:buNone/>
            </a:pPr>
            <a:r>
              <a:rPr lang="en-GB" dirty="0"/>
              <a:t>Positive screening.  This is a search for acceptable candidate </a:t>
            </a:r>
            <a:r>
              <a:rPr lang="en-GB" dirty="0" smtClean="0"/>
              <a:t>securities. </a:t>
            </a:r>
            <a:endParaRPr lang="en-GB" dirty="0"/>
          </a:p>
          <a:p>
            <a:pPr marL="711200" lvl="0" indent="0">
              <a:buNone/>
            </a:pPr>
            <a:r>
              <a:rPr lang="en-GB" dirty="0"/>
              <a:t>Best in class. The best might not be good, but it is the best! </a:t>
            </a:r>
            <a:r>
              <a:rPr lang="en-GB" dirty="0" smtClean="0"/>
              <a:t>(This </a:t>
            </a:r>
            <a:r>
              <a:rPr lang="en-GB" dirty="0"/>
              <a:t>approach </a:t>
            </a:r>
            <a:r>
              <a:rPr lang="en-GB" dirty="0" smtClean="0"/>
              <a:t>potentially maintains diversification possibilities.)</a:t>
            </a:r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7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</a:t>
            </a:r>
            <a:r>
              <a:rPr lang="en-GB" dirty="0" smtClean="0"/>
              <a:t>sing multiple screens.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The order of application of </a:t>
            </a:r>
            <a:r>
              <a:rPr lang="en-GB" dirty="0" smtClean="0"/>
              <a:t> screens won’t </a:t>
            </a:r>
            <a:r>
              <a:rPr lang="en-GB" dirty="0"/>
              <a:t>affect the final list of securities </a:t>
            </a:r>
            <a:r>
              <a:rPr lang="en-GB" dirty="0" smtClean="0"/>
              <a:t>selected.</a:t>
            </a:r>
          </a:p>
          <a:p>
            <a:pPr lvl="0"/>
            <a:r>
              <a:rPr lang="en-GB" dirty="0" smtClean="0"/>
              <a:t>Therefore order </a:t>
            </a:r>
            <a:r>
              <a:rPr lang="en-GB" dirty="0"/>
              <a:t>screens to minimise the overall cost of </a:t>
            </a:r>
            <a:r>
              <a:rPr lang="en-GB" dirty="0" smtClean="0"/>
              <a:t>screening.</a:t>
            </a:r>
          </a:p>
          <a:p>
            <a:pPr marL="711200" lvl="0" indent="0">
              <a:buNone/>
            </a:pPr>
            <a:r>
              <a:rPr lang="en-GB" dirty="0" smtClean="0"/>
              <a:t>Screens </a:t>
            </a:r>
            <a:r>
              <a:rPr lang="en-GB" dirty="0"/>
              <a:t>using easily available data should come </a:t>
            </a:r>
            <a:r>
              <a:rPr lang="en-GB" dirty="0" smtClean="0"/>
              <a:t>first.</a:t>
            </a:r>
          </a:p>
          <a:p>
            <a:pPr marL="711200" lvl="0" indent="0">
              <a:buNone/>
            </a:pPr>
            <a:r>
              <a:rPr lang="en-GB" dirty="0" smtClean="0"/>
              <a:t>Where </a:t>
            </a:r>
            <a:r>
              <a:rPr lang="en-GB" dirty="0"/>
              <a:t>data has to be collected specifically, and hence expensively, screen on that </a:t>
            </a:r>
            <a:r>
              <a:rPr lang="en-GB" dirty="0" smtClean="0"/>
              <a:t>criterion last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4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2048</Words>
  <Application>Microsoft Office PowerPoint</Application>
  <PresentationFormat>On-screen Show (4:3)</PresentationFormat>
  <Paragraphs>152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Screening, Scoring &amp; Ethical (Islamic) Screening.</vt:lpstr>
      <vt:lpstr>1950s - The “Golden” Decade for Finance?????</vt:lpstr>
      <vt:lpstr>The problem.</vt:lpstr>
      <vt:lpstr>“The” solution.</vt:lpstr>
      <vt:lpstr>The implications.</vt:lpstr>
      <vt:lpstr>An alternative solution.</vt:lpstr>
      <vt:lpstr>Screening.</vt:lpstr>
      <vt:lpstr>Alternative approaches to screening.</vt:lpstr>
      <vt:lpstr>Using multiple screens.</vt:lpstr>
      <vt:lpstr>Common screens.</vt:lpstr>
      <vt:lpstr>On line screening tools.</vt:lpstr>
      <vt:lpstr>Scoring.</vt:lpstr>
      <vt:lpstr>A scoring example (1).</vt:lpstr>
      <vt:lpstr>A scoring example (2).</vt:lpstr>
      <vt:lpstr>A scoring example (3).</vt:lpstr>
      <vt:lpstr>A scoring example (4).</vt:lpstr>
      <vt:lpstr>Ethical screening,</vt:lpstr>
      <vt:lpstr>One ethical approach: Islamic Investment</vt:lpstr>
      <vt:lpstr>The Significance of Islam in the World.</vt:lpstr>
      <vt:lpstr>Sharia Law</vt:lpstr>
      <vt:lpstr>Can shares be traded?  (1)</vt:lpstr>
      <vt:lpstr>Can shares be traded? (2)</vt:lpstr>
      <vt:lpstr>Islamic screens.</vt:lpstr>
      <vt:lpstr>Islamic investors face problems.</vt:lpstr>
      <vt:lpstr>Ethical funds and Islamic funds.</vt:lpstr>
      <vt:lpstr>Example Company Analysis (1)</vt:lpstr>
      <vt:lpstr>Example Company Analysis (2)</vt:lpstr>
      <vt:lpstr>Ethical/Islamic investors.</vt:lpstr>
      <vt:lpstr>Current (&amp; future)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Screening, Scoring &amp; Ethical (Islamic) Screening.</dc:title>
  <dc:creator>robert berry</dc:creator>
  <cp:lastModifiedBy>Robert</cp:lastModifiedBy>
  <cp:revision>33</cp:revision>
  <dcterms:created xsi:type="dcterms:W3CDTF">2015-11-15T14:04:45Z</dcterms:created>
  <dcterms:modified xsi:type="dcterms:W3CDTF">2015-11-16T22:28:51Z</dcterms:modified>
</cp:coreProperties>
</file>