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74" r:id="rId11"/>
    <p:sldId id="275" r:id="rId12"/>
    <p:sldId id="264" r:id="rId13"/>
    <p:sldId id="265" r:id="rId14"/>
    <p:sldId id="276" r:id="rId15"/>
    <p:sldId id="266" r:id="rId16"/>
    <p:sldId id="277" r:id="rId17"/>
    <p:sldId id="278" r:id="rId18"/>
    <p:sldId id="267" r:id="rId19"/>
    <p:sldId id="272" r:id="rId20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BD0CE02-4841-45F0-B509-00D41B7002CE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AE2EC58-7124-4BF5-9B21-1F804AA12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D64D9CA-D3A0-4543-9549-C8A195B8A27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16C5BF6-2F65-4441-8E1D-7C4425FE2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33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Conjoint coefficients average over 80 investors.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C5BF6-2F65-4441-8E1D-7C4425FE2C6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4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38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5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3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87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27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56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31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99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9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9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B4143-0148-4061-AF0E-9AF38269452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BCD8D-B8AE-44C0-B6FA-3F28335585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Ethical Risk and </a:t>
            </a:r>
            <a:r>
              <a:rPr lang="en-GB" dirty="0" smtClean="0">
                <a:solidFill>
                  <a:srgbClr val="FF0000"/>
                </a:solidFill>
              </a:rPr>
              <a:t>Ethical Investors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Bob Berry (Nottingham)</a:t>
            </a:r>
          </a:p>
          <a:p>
            <a:r>
              <a:rPr lang="en-GB" dirty="0" smtClean="0"/>
              <a:t>&amp;</a:t>
            </a:r>
          </a:p>
          <a:p>
            <a:r>
              <a:rPr lang="en-GB" dirty="0" smtClean="0"/>
              <a:t>Fannie Yeung (Hull)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1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&amp;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For each of 80 respondents we have % invested in 10 (8+2) companies.</a:t>
            </a:r>
          </a:p>
          <a:p>
            <a:r>
              <a:rPr lang="en-GB" dirty="0" smtClean="0"/>
              <a:t>% transformed into ranks 1,2,3,4,5, with 5 representing the largest investment level.</a:t>
            </a:r>
          </a:p>
          <a:p>
            <a:r>
              <a:rPr lang="en-GB" dirty="0" smtClean="0"/>
              <a:t>Analysed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o compare levels of investment in matched pairs of companies using variants of ANOVA and “t tests”.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To identify importance of ethical risk relative to levels of ethical and financial performance using conjoint analysis.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9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Do investors respond to ethical risk?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Does repeated measures ANOVA show that average investment levels vary significantly between companies? Calculated F=199.2 compared to critical value 2.026. Significant far below the 1% level.</a:t>
            </a:r>
          </a:p>
          <a:p>
            <a:r>
              <a:rPr lang="en-GB" dirty="0" smtClean="0"/>
              <a:t>This result justifies consideration of planned pairwise comparisons. (Jumping straight  into paired </a:t>
            </a:r>
            <a:r>
              <a:rPr lang="en-GB" dirty="0"/>
              <a:t>t</a:t>
            </a:r>
            <a:r>
              <a:rPr lang="en-GB" dirty="0" smtClean="0"/>
              <a:t> tests implies P </a:t>
            </a:r>
            <a:r>
              <a:rPr lang="en-GB" dirty="0" smtClean="0"/>
              <a:t>{at </a:t>
            </a:r>
            <a:r>
              <a:rPr lang="en-GB" dirty="0" smtClean="0"/>
              <a:t>least one significant  pair by </a:t>
            </a:r>
            <a:r>
              <a:rPr lang="en-GB" dirty="0" smtClean="0"/>
              <a:t>chance}  </a:t>
            </a:r>
            <a:r>
              <a:rPr lang="en-GB" dirty="0" smtClean="0"/>
              <a:t>of </a:t>
            </a:r>
            <a:r>
              <a:rPr lang="en-GB" dirty="0" err="1" smtClean="0"/>
              <a:t>approx</a:t>
            </a:r>
            <a:r>
              <a:rPr lang="en-GB" dirty="0" smtClean="0"/>
              <a:t> 76</a:t>
            </a:r>
            <a:r>
              <a:rPr lang="en-GB" dirty="0" smtClean="0"/>
              <a:t>%).</a:t>
            </a:r>
            <a:endParaRPr lang="en-GB" dirty="0" smtClean="0"/>
          </a:p>
          <a:p>
            <a:r>
              <a:rPr lang="en-GB" dirty="0" smtClean="0"/>
              <a:t>Many ways of doing pairwise comparisons, but If the message in the data is clear the choice of test shouldn’t make a difference.</a:t>
            </a:r>
          </a:p>
        </p:txBody>
      </p:sp>
    </p:spTree>
    <p:extLst>
      <p:ext uri="{BB962C8B-B14F-4D97-AF65-F5344CB8AC3E}">
        <p14:creationId xmlns:p14="http://schemas.microsoft.com/office/powerpoint/2010/main" val="148774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Do investors respond to ethical risk? (2)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828092"/>
              </p:ext>
            </p:extLst>
          </p:nvPr>
        </p:nvGraphicFramePr>
        <p:xfrm>
          <a:off x="1691680" y="1772816"/>
          <a:ext cx="6192688" cy="4392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527"/>
                <a:gridCol w="717079"/>
                <a:gridCol w="546805"/>
                <a:gridCol w="546162"/>
                <a:gridCol w="732500"/>
                <a:gridCol w="819886"/>
                <a:gridCol w="819886"/>
                <a:gridCol w="819886"/>
                <a:gridCol w="804957"/>
              </a:tblGrid>
              <a:tr h="12043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Pair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Financial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Level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Ethical Level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Ethical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Risk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 Diff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Response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Consistent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With Expectation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Not Consistent with Expectation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Hypothesis Test Result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 value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F&gt;H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G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N&gt;D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22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58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Reject Null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&lt;0.0001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5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B&gt;E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N&gt;D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20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59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Reject Null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&lt;0.0001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G&gt;D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N&gt;D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59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Reject Null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0.0036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5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A&gt;G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U&gt;N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Reject Null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&lt;0.0001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5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C&gt;I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U&gt;N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34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Reject Null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&lt;0.0001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6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J&gt;A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G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Uj&gt;Ua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27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45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Reject Null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&lt;0.0001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9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to risk.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H0: Mean difference zero v H1: Mean difference &gt;0. No difference is generally strongly rejected.</a:t>
            </a:r>
          </a:p>
          <a:p>
            <a:r>
              <a:rPr lang="en-GB" dirty="0" smtClean="0"/>
              <a:t>The G&gt;D comparison result is the “weakest”, but remains significant at the 1% level in all alternative tests. (Fin=G, E=P, ER= No Change v Downside).</a:t>
            </a:r>
          </a:p>
          <a:p>
            <a:r>
              <a:rPr lang="en-GB" dirty="0" smtClean="0"/>
              <a:t>Ties represent investors not responding to a specific risk comparison.</a:t>
            </a:r>
          </a:p>
          <a:p>
            <a:r>
              <a:rPr lang="en-GB" dirty="0" smtClean="0"/>
              <a:t>There are some ‘mistakes’ – i.e. not consistent with direction predictions.</a:t>
            </a:r>
          </a:p>
          <a:p>
            <a:r>
              <a:rPr lang="en-GB" dirty="0" smtClean="0"/>
              <a:t>Given 6 opportunities to respond to ethical risk differences, on average investors responded on 3.43 occasions.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7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important is ethical risk?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 smtClean="0"/>
              <a:t>Conjoint analysis involves 80 individual regressions each with 8 observations.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	</a:t>
            </a:r>
            <a:r>
              <a:rPr lang="en-GB" dirty="0" err="1" smtClean="0"/>
              <a:t>I</a:t>
            </a:r>
            <a:r>
              <a:rPr lang="en-GB" baseline="-25000" dirty="0" err="1" smtClean="0"/>
              <a:t>j</a:t>
            </a:r>
            <a:r>
              <a:rPr lang="en-GB" baseline="-25000" dirty="0" smtClean="0"/>
              <a:t> </a:t>
            </a:r>
            <a:r>
              <a:rPr lang="en-GB" dirty="0"/>
              <a:t>= b</a:t>
            </a:r>
            <a:r>
              <a:rPr lang="en-GB" baseline="-25000" dirty="0"/>
              <a:t>0</a:t>
            </a:r>
            <a:r>
              <a:rPr lang="en-GB" dirty="0"/>
              <a:t> + b</a:t>
            </a:r>
            <a:r>
              <a:rPr lang="en-GB" baseline="-25000" dirty="0"/>
              <a:t>1</a:t>
            </a:r>
            <a:r>
              <a:rPr lang="en-GB" dirty="0"/>
              <a:t>GF</a:t>
            </a:r>
            <a:r>
              <a:rPr lang="en-GB" baseline="-25000" dirty="0"/>
              <a:t>j</a:t>
            </a:r>
            <a:r>
              <a:rPr lang="en-GB" dirty="0"/>
              <a:t> + b</a:t>
            </a:r>
            <a:r>
              <a:rPr lang="en-GB" baseline="-25000" dirty="0"/>
              <a:t>2</a:t>
            </a:r>
            <a:r>
              <a:rPr lang="en-GB" dirty="0"/>
              <a:t>GE</a:t>
            </a:r>
            <a:r>
              <a:rPr lang="en-GB" baseline="-25000" dirty="0"/>
              <a:t>j</a:t>
            </a:r>
            <a:r>
              <a:rPr lang="en-GB" dirty="0"/>
              <a:t> + b</a:t>
            </a:r>
            <a:r>
              <a:rPr lang="en-GB" baseline="-25000" dirty="0"/>
              <a:t>3</a:t>
            </a:r>
            <a:r>
              <a:rPr lang="en-GB" dirty="0"/>
              <a:t>UER</a:t>
            </a:r>
            <a:r>
              <a:rPr lang="en-GB" baseline="-25000" dirty="0"/>
              <a:t>j</a:t>
            </a:r>
            <a:r>
              <a:rPr lang="en-GB" dirty="0"/>
              <a:t> + b</a:t>
            </a:r>
            <a:r>
              <a:rPr lang="en-GB" baseline="-25000" dirty="0"/>
              <a:t>4</a:t>
            </a:r>
            <a:r>
              <a:rPr lang="en-GB" dirty="0"/>
              <a:t>DER</a:t>
            </a:r>
            <a:r>
              <a:rPr lang="en-GB" baseline="-25000" dirty="0"/>
              <a:t>j</a:t>
            </a:r>
            <a:r>
              <a:rPr lang="en-GB" dirty="0"/>
              <a:t> + </a:t>
            </a:r>
            <a:r>
              <a:rPr lang="en-GB" dirty="0" err="1"/>
              <a:t>e</a:t>
            </a:r>
            <a:r>
              <a:rPr lang="en-GB" baseline="-25000" dirty="0" err="1"/>
              <a:t>j</a:t>
            </a:r>
            <a:r>
              <a:rPr lang="en-GB" dirty="0"/>
              <a:t>	</a:t>
            </a:r>
          </a:p>
          <a:p>
            <a:endParaRPr lang="en-GB" dirty="0"/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smtClean="0"/>
              <a:t>j</a:t>
            </a:r>
            <a:r>
              <a:rPr lang="en-GB" dirty="0"/>
              <a:t>	identifies the particular investment opportunity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/>
              <a:t>I</a:t>
            </a:r>
            <a:r>
              <a:rPr lang="en-GB" baseline="-25000" dirty="0" err="1"/>
              <a:t>j</a:t>
            </a:r>
            <a:r>
              <a:rPr lang="en-GB" baseline="-25000" dirty="0"/>
              <a:t>	</a:t>
            </a:r>
            <a:r>
              <a:rPr lang="en-GB" dirty="0"/>
              <a:t>the “utility” derived by the individual from investment opportunity j (as indicated by </a:t>
            </a:r>
            <a:r>
              <a:rPr lang="en-GB" dirty="0" smtClean="0"/>
              <a:t>	investment </a:t>
            </a:r>
            <a:r>
              <a:rPr lang="en-GB" dirty="0"/>
              <a:t>level).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/>
              <a:t>GF</a:t>
            </a:r>
            <a:r>
              <a:rPr lang="en-GB" baseline="-25000" dirty="0" err="1"/>
              <a:t>j</a:t>
            </a:r>
            <a:r>
              <a:rPr lang="en-GB" dirty="0"/>
              <a:t>	a dummy variable indicating presence (1) or absence (0) of the characteristic “good financial </a:t>
            </a:r>
            <a:r>
              <a:rPr lang="en-GB" dirty="0" smtClean="0"/>
              <a:t>	performance</a:t>
            </a:r>
            <a:r>
              <a:rPr lang="en-GB" dirty="0"/>
              <a:t>” in investment opportunity j.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/>
              <a:t>GE</a:t>
            </a:r>
            <a:r>
              <a:rPr lang="en-GB" baseline="-25000" dirty="0" err="1"/>
              <a:t>j</a:t>
            </a:r>
            <a:r>
              <a:rPr lang="en-GB" dirty="0"/>
              <a:t>	a dummy variable indicating presence (1) or absence (0) of the characteristic “good ethical </a:t>
            </a:r>
            <a:r>
              <a:rPr lang="en-GB" dirty="0" smtClean="0"/>
              <a:t>	performance</a:t>
            </a:r>
            <a:r>
              <a:rPr lang="en-GB" dirty="0"/>
              <a:t>” in investment opportunity j.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/>
              <a:t>UER</a:t>
            </a:r>
            <a:r>
              <a:rPr lang="en-GB" baseline="-25000" dirty="0" err="1"/>
              <a:t>j</a:t>
            </a:r>
            <a:r>
              <a:rPr lang="en-GB" dirty="0"/>
              <a:t>	a dummy variable indicating presence (1) or absence (0) of the characteristic “upside ethical </a:t>
            </a:r>
            <a:r>
              <a:rPr lang="en-GB" dirty="0" smtClean="0"/>
              <a:t>	risk</a:t>
            </a:r>
            <a:r>
              <a:rPr lang="en-GB" dirty="0"/>
              <a:t>” in investment opportunity j.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/>
              <a:t>DER</a:t>
            </a:r>
            <a:r>
              <a:rPr lang="en-GB" baseline="-25000" dirty="0" err="1"/>
              <a:t>j</a:t>
            </a:r>
            <a:r>
              <a:rPr lang="en-GB" dirty="0"/>
              <a:t>	a dummy variable indicating presence (1) or absence (0) of the characteristic “downside </a:t>
            </a:r>
            <a:r>
              <a:rPr lang="en-GB" dirty="0" smtClean="0"/>
              <a:t>	ethical </a:t>
            </a:r>
            <a:r>
              <a:rPr lang="en-GB" dirty="0"/>
              <a:t>risk” in investment opportunity j.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 err="1"/>
              <a:t>b</a:t>
            </a:r>
            <a:r>
              <a:rPr lang="en-GB" baseline="-25000" dirty="0" err="1"/>
              <a:t>K</a:t>
            </a:r>
            <a:r>
              <a:rPr lang="en-GB" dirty="0"/>
              <a:t>	the coefficient indicating the addition to the utility of the individual caused by the presence </a:t>
            </a:r>
            <a:r>
              <a:rPr lang="en-GB" dirty="0" smtClean="0"/>
              <a:t>	of </a:t>
            </a:r>
            <a:r>
              <a:rPr lang="en-GB" dirty="0"/>
              <a:t>a particular investment characteristic (e.g. UER)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/>
              <a:t>b</a:t>
            </a:r>
            <a:r>
              <a:rPr lang="en-GB" baseline="-25000" dirty="0"/>
              <a:t>0</a:t>
            </a:r>
            <a:r>
              <a:rPr lang="en-GB" dirty="0"/>
              <a:t>	the coefficient indicating the utility which the individual derives from the base case </a:t>
            </a:r>
            <a:r>
              <a:rPr lang="en-GB" dirty="0" smtClean="0"/>
              <a:t>	investment </a:t>
            </a:r>
            <a:r>
              <a:rPr lang="en-GB" dirty="0"/>
              <a:t>involving poor ethical and financial performance and an absence of ethical risk.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1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important is ethical risk?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parameters for the coefficients’ distributions are:</a:t>
            </a:r>
          </a:p>
          <a:p>
            <a:endParaRPr lang="en-GB" dirty="0"/>
          </a:p>
          <a:p>
            <a:endParaRPr lang="en-GB" dirty="0" smtClean="0"/>
          </a:p>
          <a:p>
            <a:pPr fontAlgn="t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5876925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48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important is ethical risk?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assess the relative importance of attributes Hair et. al. (1998) suggest expressing low to high “part </a:t>
            </a:r>
            <a:r>
              <a:rPr lang="en-GB" dirty="0" err="1" smtClean="0"/>
              <a:t>worths</a:t>
            </a:r>
            <a:r>
              <a:rPr lang="en-GB" dirty="0" smtClean="0"/>
              <a:t>” as % of the sum of these differences.</a:t>
            </a:r>
          </a:p>
          <a:p>
            <a:r>
              <a:rPr lang="en-GB" dirty="0" smtClean="0"/>
              <a:t>“This allows for comparison across respondents on a </a:t>
            </a:r>
            <a:r>
              <a:rPr lang="en-GB" smtClean="0"/>
              <a:t>common scale.”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61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important is ethical risk? (4)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Relative importance of </a:t>
            </a:r>
            <a:r>
              <a:rPr lang="en-GB" dirty="0"/>
              <a:t>ethical </a:t>
            </a:r>
            <a:r>
              <a:rPr lang="en-GB" dirty="0" smtClean="0"/>
              <a:t>risk, level of ethical performance, level of financial  performance: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044309"/>
              </p:ext>
            </p:extLst>
          </p:nvPr>
        </p:nvGraphicFramePr>
        <p:xfrm>
          <a:off x="1763688" y="3356992"/>
          <a:ext cx="4587482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2885903" imgH="1533539" progId="Excel.Sheet.12">
                  <p:embed/>
                </p:oleObj>
              </mc:Choice>
              <mc:Fallback>
                <p:oleObj name="Worksheet" r:id="rId3" imgW="2885903" imgH="15335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3356992"/>
                        <a:ext cx="4587482" cy="259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7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 on relative importance.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Differences in means exist! Therefore pairwise comparisons can be made.</a:t>
            </a:r>
            <a:endParaRPr lang="en-GB" dirty="0" smtClean="0"/>
          </a:p>
          <a:p>
            <a:r>
              <a:rPr lang="en-GB" dirty="0" smtClean="0"/>
              <a:t>Level of </a:t>
            </a:r>
            <a:r>
              <a:rPr lang="en-GB" dirty="0" smtClean="0"/>
              <a:t>ethical </a:t>
            </a:r>
            <a:r>
              <a:rPr lang="en-GB" dirty="0" smtClean="0"/>
              <a:t>performance </a:t>
            </a:r>
            <a:r>
              <a:rPr lang="en-GB" dirty="0" smtClean="0"/>
              <a:t>has more impact than ethical risk, which in turn has more impact than level of financial performance.</a:t>
            </a:r>
            <a:endParaRPr lang="en-GB" dirty="0" smtClean="0"/>
          </a:p>
          <a:p>
            <a:r>
              <a:rPr lang="en-GB" dirty="0" smtClean="0"/>
              <a:t>Upside </a:t>
            </a:r>
            <a:r>
              <a:rPr lang="en-GB" dirty="0" smtClean="0"/>
              <a:t>and downside ethical risk approximately equal in importance</a:t>
            </a:r>
            <a:r>
              <a:rPr lang="en-GB" dirty="0" smtClean="0"/>
              <a:t>.</a:t>
            </a:r>
          </a:p>
          <a:p>
            <a:r>
              <a:rPr lang="en-GB" dirty="0" smtClean="0"/>
              <a:t>Attitude to ethical risk does not vary according to type of ethical investor (see </a:t>
            </a:r>
            <a:r>
              <a:rPr lang="en-GB" dirty="0" err="1" smtClean="0"/>
              <a:t>JBusEth</a:t>
            </a:r>
            <a:r>
              <a:rPr lang="en-GB" dirty="0" smtClean="0"/>
              <a:t> Paper.)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5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(from me to you).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Where are the problems</a:t>
            </a:r>
            <a:r>
              <a:rPr lang="en-GB" dirty="0" smtClean="0"/>
              <a:t>?</a:t>
            </a:r>
          </a:p>
          <a:p>
            <a:r>
              <a:rPr lang="en-GB" dirty="0" smtClean="0"/>
              <a:t>Measurement of </a:t>
            </a:r>
            <a:r>
              <a:rPr lang="en-GB" smtClean="0"/>
              <a:t>relative importance?</a:t>
            </a:r>
            <a:endParaRPr lang="en-GB" dirty="0" smtClean="0"/>
          </a:p>
          <a:p>
            <a:r>
              <a:rPr lang="en-GB" dirty="0" smtClean="0"/>
              <a:t>Importance of results?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4893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ethical risk here?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Variability of a measure of a firm’s ethical performance over time (time series).</a:t>
            </a:r>
          </a:p>
          <a:p>
            <a:r>
              <a:rPr lang="en-GB" dirty="0" smtClean="0"/>
              <a:t>(Not) Variability of a measure of firms’ ethical performance across firms (cross section).</a:t>
            </a:r>
          </a:p>
          <a:p>
            <a:r>
              <a:rPr lang="en-GB" dirty="0" smtClean="0"/>
              <a:t>(Not) </a:t>
            </a:r>
            <a:r>
              <a:rPr lang="en-GB" dirty="0"/>
              <a:t>I</a:t>
            </a:r>
            <a:r>
              <a:rPr lang="en-GB" dirty="0" smtClean="0"/>
              <a:t>mpact of ethical performance of a firm on the financial performance of its shares.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78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en-GB" dirty="0" smtClean="0"/>
              <a:t>How can we identify ethical investors?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en-GB" dirty="0" smtClean="0"/>
              <a:t>We can’t see inside people’s heads.</a:t>
            </a:r>
          </a:p>
          <a:p>
            <a:r>
              <a:rPr lang="en-GB" dirty="0" smtClean="0"/>
              <a:t>We could try to induce an ‘ethical’ mind set, but …. (</a:t>
            </a:r>
            <a:r>
              <a:rPr lang="en-GB" dirty="0" err="1" smtClean="0"/>
              <a:t>Glac</a:t>
            </a:r>
            <a:r>
              <a:rPr lang="en-GB" dirty="0" smtClean="0"/>
              <a:t>, 2009).</a:t>
            </a:r>
          </a:p>
          <a:p>
            <a:r>
              <a:rPr lang="en-GB" dirty="0" smtClean="0"/>
              <a:t>We can identify the portfolios people hold.</a:t>
            </a:r>
          </a:p>
          <a:p>
            <a:r>
              <a:rPr lang="en-GB" dirty="0" smtClean="0"/>
              <a:t>So ethical investors are defined for the purposes of this research (and widely) as investors who hold ethical portfolios.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prompted the research?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evidence for ethical risk is everywhere.</a:t>
            </a:r>
          </a:p>
          <a:p>
            <a:r>
              <a:rPr lang="en-GB" dirty="0" smtClean="0"/>
              <a:t>(But) the practice of ethical screening implies that current ethical performance will continue over the life of an investment. Ethicality is a binary variable!</a:t>
            </a:r>
          </a:p>
          <a:p>
            <a:r>
              <a:rPr lang="en-GB" dirty="0" smtClean="0"/>
              <a:t>Academic study treats financial  performance and ethical performance </a:t>
            </a:r>
            <a:r>
              <a:rPr lang="en-GB" dirty="0"/>
              <a:t>differently. </a:t>
            </a:r>
            <a:r>
              <a:rPr lang="en-GB" dirty="0" smtClean="0"/>
              <a:t>Compare Markowitz </a:t>
            </a:r>
            <a:r>
              <a:rPr lang="en-GB" dirty="0"/>
              <a:t>(</a:t>
            </a:r>
            <a:r>
              <a:rPr lang="en-GB" dirty="0" smtClean="0"/>
              <a:t>1952) with </a:t>
            </a:r>
            <a:r>
              <a:rPr lang="en-GB" dirty="0" err="1" smtClean="0"/>
              <a:t>Hallerbach</a:t>
            </a:r>
            <a:r>
              <a:rPr lang="en-GB" dirty="0" smtClean="0"/>
              <a:t> et. al., (2004) and Beal et. al., (2005).</a:t>
            </a:r>
          </a:p>
        </p:txBody>
      </p:sp>
    </p:spTree>
    <p:extLst>
      <p:ext uri="{BB962C8B-B14F-4D97-AF65-F5344CB8AC3E}">
        <p14:creationId xmlns:p14="http://schemas.microsoft.com/office/powerpoint/2010/main" val="21747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VW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Annual Report 2012 says “one of only three automobile companies listed in the Dow Jones Sustainability Index, …” (actually several DJS indices, and by 2015 six automobile companies.)</a:t>
            </a:r>
          </a:p>
          <a:p>
            <a:r>
              <a:rPr lang="en-GB" dirty="0" smtClean="0"/>
              <a:t>Press release (29/9/’15) from index organisers </a:t>
            </a:r>
            <a:r>
              <a:rPr lang="en-GB" dirty="0" err="1" smtClean="0"/>
              <a:t>Robeco</a:t>
            </a:r>
            <a:r>
              <a:rPr lang="en-GB" dirty="0" smtClean="0"/>
              <a:t> Sam and S&amp;P, “Volkswagen will be removed from the Dow Jones Sustainability Indices as of October 6</a:t>
            </a:r>
            <a:r>
              <a:rPr lang="en-GB" baseline="30000" dirty="0" smtClean="0"/>
              <a:t>th</a:t>
            </a:r>
            <a:r>
              <a:rPr lang="en-GB" dirty="0" smtClean="0"/>
              <a:t> 2015.”</a:t>
            </a:r>
          </a:p>
          <a:p>
            <a:r>
              <a:rPr lang="en-GB" dirty="0" smtClean="0"/>
              <a:t>In fact In=(1999-2004) and (2007-2015).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71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questions does the research aim to answer?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Is variability of ethical performance ignored in practice and theory because </a:t>
            </a:r>
            <a:r>
              <a:rPr lang="en-GB" dirty="0"/>
              <a:t>e</a:t>
            </a:r>
            <a:r>
              <a:rPr lang="en-GB" dirty="0" smtClean="0"/>
              <a:t>thical investors don’t care about it or because they aren’t aware of it?</a:t>
            </a:r>
          </a:p>
          <a:p>
            <a:r>
              <a:rPr lang="en-GB" dirty="0" smtClean="0"/>
              <a:t>If ethical investors are made aware of ethical risk do they change their investment behaviour?</a:t>
            </a:r>
          </a:p>
          <a:p>
            <a:r>
              <a:rPr lang="en-GB" dirty="0" smtClean="0"/>
              <a:t>How important is ethical risk?</a:t>
            </a:r>
          </a:p>
          <a:p>
            <a:r>
              <a:rPr lang="en-GB" dirty="0" smtClean="0"/>
              <a:t>Are downside and upside risk equally important?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3714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 up the study.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Questionnaire sent to investors in an ethical fund.</a:t>
            </a:r>
          </a:p>
          <a:p>
            <a:r>
              <a:rPr lang="en-GB" dirty="0" smtClean="0"/>
              <a:t>Contained  paired, stylised descriptions of companies’ circumstances highlighting ethical risk differences.</a:t>
            </a:r>
          </a:p>
          <a:p>
            <a:r>
              <a:rPr lang="en-GB" dirty="0" smtClean="0"/>
              <a:t>Asks what fraction of a £100k portfolio would investors assign to these  companies.</a:t>
            </a:r>
          </a:p>
          <a:p>
            <a:r>
              <a:rPr lang="en-GB" dirty="0" smtClean="0"/>
              <a:t>192 investors returned 102 partially or fully completed questionnaires.</a:t>
            </a:r>
          </a:p>
          <a:p>
            <a:r>
              <a:rPr lang="en-GB" dirty="0" smtClean="0"/>
              <a:t>80 fully completed for the purposes of this paper.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31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Companies’ circumstances.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25762" y="1970564"/>
          <a:ext cx="3292475" cy="3785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790"/>
                <a:gridCol w="895350"/>
                <a:gridCol w="895985"/>
                <a:gridCol w="895350"/>
              </a:tblGrid>
              <a:tr h="4933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Financial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Level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Ethical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Level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Ethical</a:t>
                      </a:r>
                      <a:endParaRPr lang="en-GB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Risk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Upside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None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3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H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Downside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A/J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Upside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None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Downside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Upside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None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Good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Downside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Upside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93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None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70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Poor</a:t>
                      </a:r>
                      <a:endParaRPr lang="en-GB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Downside</a:t>
                      </a:r>
                      <a:endParaRPr lang="en-GB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1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Ethical risk related comments.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29470" y="1600200"/>
          <a:ext cx="3885060" cy="4525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298"/>
                <a:gridCol w="3065762"/>
              </a:tblGrid>
              <a:tr h="2312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Investment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Ethical Risk Related Text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b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F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Current ethical performance is guaranteed to continue.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H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ability of a new production unit to meet current ethical standards is unpredictable.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A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Due to a recent consumer boycott against the company’s unethical behaviour, a social responsibility officer has been appointed to assess the need for change.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J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company has begun incorporating the concerns of ethical investors into its business policies.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G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No change in ethical performance is expected.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D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management has openly dismissed the importance of ethical behaviour to its operations.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Continuation of current ethical performance is guaranteed.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E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company has routinely contravened its ethical policies in the past.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The company has recently been taken over by a conglomerate with an excellent social responsibility record.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  <a:tr h="4294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I</a:t>
                      </a:r>
                      <a:endParaRPr lang="en-GB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Ethical performance is expected to remain the same.</a:t>
                      </a:r>
                      <a:endParaRPr lang="en-GB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7572" marR="4757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0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1203</Words>
  <Application>Microsoft Office PowerPoint</Application>
  <PresentationFormat>On-screen Show (4:3)</PresentationFormat>
  <Paragraphs>227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Microsoft Excel Worksheet</vt:lpstr>
      <vt:lpstr>Ethical Risk and Ethical Investors</vt:lpstr>
      <vt:lpstr>What is ethical risk here?</vt:lpstr>
      <vt:lpstr>How can we identify ethical investors?</vt:lpstr>
      <vt:lpstr>What prompted the research?</vt:lpstr>
      <vt:lpstr>VW</vt:lpstr>
      <vt:lpstr>What questions does the research aim to answer?</vt:lpstr>
      <vt:lpstr>Setting up the study.</vt:lpstr>
      <vt:lpstr>Companies’ circumstances.</vt:lpstr>
      <vt:lpstr>Ethical risk related comments.</vt:lpstr>
      <vt:lpstr>Data &amp; Analysis</vt:lpstr>
      <vt:lpstr>Do investors respond to ethical risk? (1)</vt:lpstr>
      <vt:lpstr>Do investors respond to ethical risk? (2)</vt:lpstr>
      <vt:lpstr>Response to risk.</vt:lpstr>
      <vt:lpstr>How important is ethical risk? (1)</vt:lpstr>
      <vt:lpstr>How important is ethical risk? (2)</vt:lpstr>
      <vt:lpstr>How important is ethical risk? (3)</vt:lpstr>
      <vt:lpstr>How important is ethical risk? (4)</vt:lpstr>
      <vt:lpstr>Comments on relative importance.</vt:lpstr>
      <vt:lpstr>Questions (from me to you).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Risk and Ethical Investment Decision making</dc:title>
  <dc:creator>Robert Berry</dc:creator>
  <cp:lastModifiedBy>robert berry</cp:lastModifiedBy>
  <cp:revision>35</cp:revision>
  <cp:lastPrinted>2012-11-16T10:15:54Z</cp:lastPrinted>
  <dcterms:created xsi:type="dcterms:W3CDTF">2012-11-16T09:11:18Z</dcterms:created>
  <dcterms:modified xsi:type="dcterms:W3CDTF">2015-10-28T11:52:47Z</dcterms:modified>
</cp:coreProperties>
</file>