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4"/>
  </p:notesMasterIdLst>
  <p:handoutMasterIdLst>
    <p:handoutMasterId r:id="rId65"/>
  </p:handoutMasterIdLst>
  <p:sldIdLst>
    <p:sldId id="257" r:id="rId2"/>
    <p:sldId id="519" r:id="rId3"/>
    <p:sldId id="523" r:id="rId4"/>
    <p:sldId id="520" r:id="rId5"/>
    <p:sldId id="524" r:id="rId6"/>
    <p:sldId id="521" r:id="rId7"/>
    <p:sldId id="522" r:id="rId8"/>
    <p:sldId id="525" r:id="rId9"/>
    <p:sldId id="530" r:id="rId10"/>
    <p:sldId id="531" r:id="rId11"/>
    <p:sldId id="532" r:id="rId12"/>
    <p:sldId id="579" r:id="rId13"/>
    <p:sldId id="533" r:id="rId14"/>
    <p:sldId id="534" r:id="rId15"/>
    <p:sldId id="535" r:id="rId16"/>
    <p:sldId id="568" r:id="rId17"/>
    <p:sldId id="539" r:id="rId18"/>
    <p:sldId id="540" r:id="rId19"/>
    <p:sldId id="580" r:id="rId20"/>
    <p:sldId id="543" r:id="rId21"/>
    <p:sldId id="541" r:id="rId22"/>
    <p:sldId id="542" r:id="rId23"/>
    <p:sldId id="544" r:id="rId24"/>
    <p:sldId id="564" r:id="rId25"/>
    <p:sldId id="546" r:id="rId26"/>
    <p:sldId id="547" r:id="rId27"/>
    <p:sldId id="548" r:id="rId28"/>
    <p:sldId id="549" r:id="rId29"/>
    <p:sldId id="552" r:id="rId30"/>
    <p:sldId id="553" r:id="rId31"/>
    <p:sldId id="581" r:id="rId32"/>
    <p:sldId id="562" r:id="rId33"/>
    <p:sldId id="563" r:id="rId34"/>
    <p:sldId id="557" r:id="rId35"/>
    <p:sldId id="558" r:id="rId36"/>
    <p:sldId id="559" r:id="rId37"/>
    <p:sldId id="560" r:id="rId38"/>
    <p:sldId id="582" r:id="rId39"/>
    <p:sldId id="561" r:id="rId40"/>
    <p:sldId id="572" r:id="rId41"/>
    <p:sldId id="585" r:id="rId42"/>
    <p:sldId id="569" r:id="rId43"/>
    <p:sldId id="566" r:id="rId44"/>
    <p:sldId id="567" r:id="rId45"/>
    <p:sldId id="565" r:id="rId46"/>
    <p:sldId id="573" r:id="rId47"/>
    <p:sldId id="574" r:id="rId48"/>
    <p:sldId id="575" r:id="rId49"/>
    <p:sldId id="576" r:id="rId50"/>
    <p:sldId id="577" r:id="rId51"/>
    <p:sldId id="584" r:id="rId52"/>
    <p:sldId id="578" r:id="rId53"/>
    <p:sldId id="550" r:id="rId54"/>
    <p:sldId id="591" r:id="rId55"/>
    <p:sldId id="586" r:id="rId56"/>
    <p:sldId id="587" r:id="rId57"/>
    <p:sldId id="588" r:id="rId58"/>
    <p:sldId id="589" r:id="rId59"/>
    <p:sldId id="590" r:id="rId60"/>
    <p:sldId id="593" r:id="rId61"/>
    <p:sldId id="583" r:id="rId62"/>
    <p:sldId id="592" r:id="rId63"/>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Arial" charset="0"/>
        <a:ea typeface="+mn-ea"/>
        <a:cs typeface="Arial" charset="0"/>
      </a:defRPr>
    </a:lvl1pPr>
    <a:lvl2pPr marL="457200" algn="l" rtl="0" fontAlgn="base">
      <a:spcBef>
        <a:spcPct val="0"/>
      </a:spcBef>
      <a:spcAft>
        <a:spcPct val="0"/>
      </a:spcAft>
      <a:defRPr sz="2400" kern="1200">
        <a:solidFill>
          <a:schemeClr val="tx1"/>
        </a:solidFill>
        <a:latin typeface="Arial" charset="0"/>
        <a:ea typeface="+mn-ea"/>
        <a:cs typeface="Arial" charset="0"/>
      </a:defRPr>
    </a:lvl2pPr>
    <a:lvl3pPr marL="914400" algn="l" rtl="0" fontAlgn="base">
      <a:spcBef>
        <a:spcPct val="0"/>
      </a:spcBef>
      <a:spcAft>
        <a:spcPct val="0"/>
      </a:spcAft>
      <a:defRPr sz="2400" kern="1200">
        <a:solidFill>
          <a:schemeClr val="tx1"/>
        </a:solidFill>
        <a:latin typeface="Arial" charset="0"/>
        <a:ea typeface="+mn-ea"/>
        <a:cs typeface="Arial" charset="0"/>
      </a:defRPr>
    </a:lvl3pPr>
    <a:lvl4pPr marL="1371600" algn="l" rtl="0" fontAlgn="base">
      <a:spcBef>
        <a:spcPct val="0"/>
      </a:spcBef>
      <a:spcAft>
        <a:spcPct val="0"/>
      </a:spcAft>
      <a:defRPr sz="2400" kern="1200">
        <a:solidFill>
          <a:schemeClr val="tx1"/>
        </a:solidFill>
        <a:latin typeface="Arial" charset="0"/>
        <a:ea typeface="+mn-ea"/>
        <a:cs typeface="Arial" charset="0"/>
      </a:defRPr>
    </a:lvl4pPr>
    <a:lvl5pPr marL="1828800" algn="l" rtl="0" fontAlgn="base">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48" autoAdjust="0"/>
    <p:restoredTop sz="85968" autoAdjust="0"/>
  </p:normalViewPr>
  <p:slideViewPr>
    <p:cSldViewPr>
      <p:cViewPr varScale="1">
        <p:scale>
          <a:sx n="89" d="100"/>
          <a:sy n="89" d="100"/>
        </p:scale>
        <p:origin x="-1656"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68" y="238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notesMaster" Target="notesMasters/notesMaster1.xml"/><Relationship Id="rId65" Type="http://schemas.openxmlformats.org/officeDocument/2006/relationships/handoutMaster" Target="handoutMasters/handoutMaster1.xml"/><Relationship Id="rId66" Type="http://schemas.openxmlformats.org/officeDocument/2006/relationships/printerSettings" Target="printerSettings/printerSettings1.bin"/><Relationship Id="rId67" Type="http://schemas.openxmlformats.org/officeDocument/2006/relationships/presProps" Target="presProps.xml"/><Relationship Id="rId68" Type="http://schemas.openxmlformats.org/officeDocument/2006/relationships/viewProps" Target="viewProps.xml"/><Relationship Id="rId69" Type="http://schemas.openxmlformats.org/officeDocument/2006/relationships/theme" Target="theme/theme1.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4AC3D42-4B70-E145-9613-D57C461C17F8}" type="datetimeFigureOut">
              <a:rPr lang="en-US" smtClean="0"/>
              <a:t>20/11/2012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3730AA4-6761-1942-B9E6-8A6DD20F459E}" type="slidenum">
              <a:rPr lang="en-US" smtClean="0"/>
              <a:t>‹#›</a:t>
            </a:fld>
            <a:endParaRPr lang="en-US"/>
          </a:p>
        </p:txBody>
      </p:sp>
    </p:spTree>
    <p:extLst>
      <p:ext uri="{BB962C8B-B14F-4D97-AF65-F5344CB8AC3E}">
        <p14:creationId xmlns:p14="http://schemas.microsoft.com/office/powerpoint/2010/main" val="32117188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32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93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32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532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32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F882D5C-F7B0-4060-9F12-21FCEE291555}" type="slidenum">
              <a:rPr lang="en-GB"/>
              <a:pPr>
                <a:defRPr/>
              </a:pPr>
              <a:t>‹#›</a:t>
            </a:fld>
            <a:endParaRPr lang="en-GB"/>
          </a:p>
        </p:txBody>
      </p:sp>
    </p:spTree>
    <p:extLst>
      <p:ext uri="{BB962C8B-B14F-4D97-AF65-F5344CB8AC3E}">
        <p14:creationId xmlns:p14="http://schemas.microsoft.com/office/powerpoint/2010/main" val="30882360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F882D5C-F7B0-4060-9F12-21FCEE291555}" type="slidenum">
              <a:rPr lang="en-GB" smtClean="0"/>
              <a:pPr>
                <a:defRPr/>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EF09E3-4CB2-5B4C-8EFF-9247003B50BF}" type="slidenum">
              <a:rPr lang="en-US" smtClean="0"/>
              <a:t>45</a:t>
            </a:fld>
            <a:endParaRPr lang="en-US"/>
          </a:p>
        </p:txBody>
      </p:sp>
    </p:spTree>
    <p:extLst>
      <p:ext uri="{BB962C8B-B14F-4D97-AF65-F5344CB8AC3E}">
        <p14:creationId xmlns:p14="http://schemas.microsoft.com/office/powerpoint/2010/main" val="3242293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EF09E3-4CB2-5B4C-8EFF-9247003B50BF}" type="slidenum">
              <a:rPr lang="en-US" smtClean="0"/>
              <a:t>16</a:t>
            </a:fld>
            <a:endParaRPr lang="en-US"/>
          </a:p>
        </p:txBody>
      </p:sp>
    </p:spTree>
    <p:extLst>
      <p:ext uri="{BB962C8B-B14F-4D97-AF65-F5344CB8AC3E}">
        <p14:creationId xmlns:p14="http://schemas.microsoft.com/office/powerpoint/2010/main" val="2492755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355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2355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fld id="{49C7DFB7-1A65-2245-8D29-B4F4AFB03B51}" type="slidenum">
              <a:rPr lang="en-US" sz="1200"/>
              <a:pPr eaLnBrk="1" fontAlgn="base" hangingPunct="1">
                <a:spcBef>
                  <a:spcPct val="0"/>
                </a:spcBef>
                <a:spcAft>
                  <a:spcPct val="0"/>
                </a:spcAft>
              </a:pPr>
              <a:t>23</a:t>
            </a:fld>
            <a:endParaRPr 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EF09E3-4CB2-5B4C-8EFF-9247003B50BF}" type="slidenum">
              <a:rPr lang="en-US" smtClean="0"/>
              <a:t>24</a:t>
            </a:fld>
            <a:endParaRPr lang="en-US"/>
          </a:p>
        </p:txBody>
      </p:sp>
    </p:spTree>
    <p:extLst>
      <p:ext uri="{BB962C8B-B14F-4D97-AF65-F5344CB8AC3E}">
        <p14:creationId xmlns:p14="http://schemas.microsoft.com/office/powerpoint/2010/main" val="24927552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EF09E3-4CB2-5B4C-8EFF-9247003B50BF}" type="slidenum">
              <a:rPr lang="en-US" smtClean="0"/>
              <a:t>32</a:t>
            </a:fld>
            <a:endParaRPr lang="en-US"/>
          </a:p>
        </p:txBody>
      </p:sp>
    </p:spTree>
    <p:extLst>
      <p:ext uri="{BB962C8B-B14F-4D97-AF65-F5344CB8AC3E}">
        <p14:creationId xmlns:p14="http://schemas.microsoft.com/office/powerpoint/2010/main" val="24927552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EF09E3-4CB2-5B4C-8EFF-9247003B50BF}" type="slidenum">
              <a:rPr lang="en-US" smtClean="0"/>
              <a:t>33</a:t>
            </a:fld>
            <a:endParaRPr lang="en-US"/>
          </a:p>
        </p:txBody>
      </p:sp>
    </p:spTree>
    <p:extLst>
      <p:ext uri="{BB962C8B-B14F-4D97-AF65-F5344CB8AC3E}">
        <p14:creationId xmlns:p14="http://schemas.microsoft.com/office/powerpoint/2010/main" val="2492755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EF09E3-4CB2-5B4C-8EFF-9247003B50BF}" type="slidenum">
              <a:rPr lang="en-US" smtClean="0"/>
              <a:t>42</a:t>
            </a:fld>
            <a:endParaRPr lang="en-US"/>
          </a:p>
        </p:txBody>
      </p:sp>
    </p:spTree>
    <p:extLst>
      <p:ext uri="{BB962C8B-B14F-4D97-AF65-F5344CB8AC3E}">
        <p14:creationId xmlns:p14="http://schemas.microsoft.com/office/powerpoint/2010/main" val="14938846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EF09E3-4CB2-5B4C-8EFF-9247003B50BF}" type="slidenum">
              <a:rPr lang="en-US" smtClean="0"/>
              <a:t>43</a:t>
            </a:fld>
            <a:endParaRPr lang="en-US"/>
          </a:p>
        </p:txBody>
      </p:sp>
    </p:spTree>
    <p:extLst>
      <p:ext uri="{BB962C8B-B14F-4D97-AF65-F5344CB8AC3E}">
        <p14:creationId xmlns:p14="http://schemas.microsoft.com/office/powerpoint/2010/main" val="32422933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EF09E3-4CB2-5B4C-8EFF-9247003B50BF}" type="slidenum">
              <a:rPr lang="en-US" smtClean="0"/>
              <a:t>44</a:t>
            </a:fld>
            <a:endParaRPr lang="en-US"/>
          </a:p>
        </p:txBody>
      </p:sp>
    </p:spTree>
    <p:extLst>
      <p:ext uri="{BB962C8B-B14F-4D97-AF65-F5344CB8AC3E}">
        <p14:creationId xmlns:p14="http://schemas.microsoft.com/office/powerpoint/2010/main" val="32422933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6" Type="http://schemas.openxmlformats.org/officeDocument/2006/relationships/image" Target="../media/image6.jpeg"/><Relationship Id="rId7" Type="http://schemas.openxmlformats.org/officeDocument/2006/relationships/image" Target="../media/image7.png"/><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Image1"/>
          <p:cNvPicPr>
            <a:picLocks noChangeAspect="1" noChangeArrowheads="1"/>
          </p:cNvPicPr>
          <p:nvPr/>
        </p:nvPicPr>
        <p:blipFill>
          <a:blip r:embed="rId2" cstate="print"/>
          <a:srcRect/>
          <a:stretch>
            <a:fillRect/>
          </a:stretch>
        </p:blipFill>
        <p:spPr bwMode="auto">
          <a:xfrm>
            <a:off x="0" y="3516313"/>
            <a:ext cx="1835150" cy="1262062"/>
          </a:xfrm>
          <a:prstGeom prst="rect">
            <a:avLst/>
          </a:prstGeom>
          <a:noFill/>
          <a:ln w="9525">
            <a:noFill/>
            <a:miter lim="800000"/>
            <a:headEnd/>
            <a:tailEnd/>
          </a:ln>
        </p:spPr>
      </p:pic>
      <p:pic>
        <p:nvPicPr>
          <p:cNvPr id="5" name="Picture 3" descr="Image4"/>
          <p:cNvPicPr>
            <a:picLocks noChangeAspect="1" noChangeArrowheads="1"/>
          </p:cNvPicPr>
          <p:nvPr/>
        </p:nvPicPr>
        <p:blipFill>
          <a:blip r:embed="rId3" cstate="print"/>
          <a:srcRect/>
          <a:stretch>
            <a:fillRect/>
          </a:stretch>
        </p:blipFill>
        <p:spPr bwMode="auto">
          <a:xfrm>
            <a:off x="1763713" y="3486150"/>
            <a:ext cx="1958975" cy="1303338"/>
          </a:xfrm>
          <a:prstGeom prst="rect">
            <a:avLst/>
          </a:prstGeom>
          <a:noFill/>
          <a:ln w="9525">
            <a:noFill/>
            <a:miter lim="800000"/>
            <a:headEnd/>
            <a:tailEnd/>
          </a:ln>
        </p:spPr>
      </p:pic>
      <p:pic>
        <p:nvPicPr>
          <p:cNvPr id="6" name="Picture 4" descr="Image2"/>
          <p:cNvPicPr>
            <a:picLocks noChangeAspect="1" noChangeArrowheads="1"/>
          </p:cNvPicPr>
          <p:nvPr/>
        </p:nvPicPr>
        <p:blipFill>
          <a:blip r:embed="rId4" cstate="print"/>
          <a:srcRect/>
          <a:stretch>
            <a:fillRect/>
          </a:stretch>
        </p:blipFill>
        <p:spPr bwMode="auto">
          <a:xfrm>
            <a:off x="3708400" y="3529013"/>
            <a:ext cx="1905000" cy="1266825"/>
          </a:xfrm>
          <a:prstGeom prst="rect">
            <a:avLst/>
          </a:prstGeom>
          <a:noFill/>
          <a:ln w="9525">
            <a:noFill/>
            <a:miter lim="800000"/>
            <a:headEnd/>
            <a:tailEnd/>
          </a:ln>
        </p:spPr>
      </p:pic>
      <p:pic>
        <p:nvPicPr>
          <p:cNvPr id="7" name="Picture 5" descr="Image3"/>
          <p:cNvPicPr>
            <a:picLocks noChangeAspect="1" noChangeArrowheads="1"/>
          </p:cNvPicPr>
          <p:nvPr/>
        </p:nvPicPr>
        <p:blipFill>
          <a:blip r:embed="rId5" cstate="print"/>
          <a:srcRect/>
          <a:stretch>
            <a:fillRect/>
          </a:stretch>
        </p:blipFill>
        <p:spPr bwMode="auto">
          <a:xfrm>
            <a:off x="5421313" y="3486150"/>
            <a:ext cx="1958975" cy="1304925"/>
          </a:xfrm>
          <a:prstGeom prst="rect">
            <a:avLst/>
          </a:prstGeom>
          <a:noFill/>
          <a:ln w="9525">
            <a:noFill/>
            <a:miter lim="800000"/>
            <a:headEnd/>
            <a:tailEnd/>
          </a:ln>
        </p:spPr>
      </p:pic>
      <p:pic>
        <p:nvPicPr>
          <p:cNvPr id="8" name="Picture 6" descr="Image5"/>
          <p:cNvPicPr>
            <a:picLocks noChangeAspect="1" noChangeArrowheads="1"/>
          </p:cNvPicPr>
          <p:nvPr/>
        </p:nvPicPr>
        <p:blipFill>
          <a:blip r:embed="rId6" cstate="print"/>
          <a:srcRect/>
          <a:stretch>
            <a:fillRect/>
          </a:stretch>
        </p:blipFill>
        <p:spPr bwMode="auto">
          <a:xfrm>
            <a:off x="7235825" y="3519488"/>
            <a:ext cx="1908175" cy="1270000"/>
          </a:xfrm>
          <a:prstGeom prst="rect">
            <a:avLst/>
          </a:prstGeom>
          <a:noFill/>
          <a:ln w="9525">
            <a:noFill/>
            <a:miter lim="800000"/>
            <a:headEnd/>
            <a:tailEnd/>
          </a:ln>
        </p:spPr>
      </p:pic>
      <p:sp>
        <p:nvSpPr>
          <p:cNvPr id="9" name="Rectangle 7"/>
          <p:cNvSpPr>
            <a:spLocks noChangeArrowheads="1"/>
          </p:cNvSpPr>
          <p:nvPr/>
        </p:nvSpPr>
        <p:spPr bwMode="auto">
          <a:xfrm>
            <a:off x="0" y="0"/>
            <a:ext cx="9144000" cy="3573463"/>
          </a:xfrm>
          <a:prstGeom prst="rect">
            <a:avLst/>
          </a:prstGeom>
          <a:solidFill>
            <a:schemeClr val="accent1"/>
          </a:solidFill>
          <a:ln w="9525" algn="ctr">
            <a:noFill/>
            <a:miter lim="800000"/>
            <a:headEnd/>
            <a:tailEnd/>
          </a:ln>
          <a:effectLst/>
        </p:spPr>
        <p:txBody>
          <a:bodyPr wrap="none" anchor="ctr"/>
          <a:lstStyle/>
          <a:p>
            <a:pPr fontAlgn="b">
              <a:spcBef>
                <a:spcPct val="30000"/>
              </a:spcBef>
              <a:defRPr/>
            </a:pPr>
            <a:endParaRPr lang="en-US"/>
          </a:p>
        </p:txBody>
      </p:sp>
      <p:pic>
        <p:nvPicPr>
          <p:cNvPr id="10" name="Picture 10" descr="Uok_Logo_PMS294_PC"/>
          <p:cNvPicPr>
            <a:picLocks noChangeAspect="1" noChangeArrowheads="1"/>
          </p:cNvPicPr>
          <p:nvPr/>
        </p:nvPicPr>
        <p:blipFill>
          <a:blip r:embed="rId7" cstate="print"/>
          <a:srcRect/>
          <a:stretch>
            <a:fillRect/>
          </a:stretch>
        </p:blipFill>
        <p:spPr bwMode="auto">
          <a:xfrm>
            <a:off x="6443663" y="5734050"/>
            <a:ext cx="1079500" cy="585788"/>
          </a:xfrm>
          <a:prstGeom prst="rect">
            <a:avLst/>
          </a:prstGeom>
          <a:noFill/>
          <a:ln w="9525">
            <a:noFill/>
            <a:miter lim="800000"/>
            <a:headEnd/>
            <a:tailEnd/>
          </a:ln>
        </p:spPr>
      </p:pic>
      <p:sp>
        <p:nvSpPr>
          <p:cNvPr id="5128" name="Rectangle 8"/>
          <p:cNvSpPr>
            <a:spLocks noGrp="1" noChangeArrowheads="1"/>
          </p:cNvSpPr>
          <p:nvPr>
            <p:ph type="ctrTitle"/>
          </p:nvPr>
        </p:nvSpPr>
        <p:spPr>
          <a:xfrm>
            <a:off x="323850" y="1628775"/>
            <a:ext cx="5903913" cy="1295400"/>
          </a:xfrm>
        </p:spPr>
        <p:txBody>
          <a:bodyPr anchor="b"/>
          <a:lstStyle>
            <a:lvl1pPr algn="r">
              <a:lnSpc>
                <a:spcPct val="90000"/>
              </a:lnSpc>
              <a:defRPr b="0">
                <a:solidFill>
                  <a:srgbClr val="FFFFFF"/>
                </a:solidFill>
                <a:latin typeface="Century Schoolbook" pitchFamily="18" charset="0"/>
              </a:defRPr>
            </a:lvl1pPr>
          </a:lstStyle>
          <a:p>
            <a:r>
              <a:rPr lang="en-GB"/>
              <a:t>Click to edit Master title style</a:t>
            </a:r>
          </a:p>
        </p:txBody>
      </p:sp>
      <p:sp>
        <p:nvSpPr>
          <p:cNvPr id="5129" name="Rectangle 9"/>
          <p:cNvSpPr>
            <a:spLocks noGrp="1" noChangeArrowheads="1"/>
          </p:cNvSpPr>
          <p:nvPr>
            <p:ph type="subTitle" idx="1"/>
          </p:nvPr>
        </p:nvSpPr>
        <p:spPr>
          <a:xfrm>
            <a:off x="323850" y="549275"/>
            <a:ext cx="5903913" cy="647700"/>
          </a:xfrm>
        </p:spPr>
        <p:txBody>
          <a:bodyPr/>
          <a:lstStyle>
            <a:lvl1pPr marL="0" indent="0" algn="r">
              <a:lnSpc>
                <a:spcPct val="80000"/>
              </a:lnSpc>
              <a:spcBef>
                <a:spcPct val="0"/>
              </a:spcBef>
              <a:buFontTx/>
              <a:buNone/>
              <a:defRPr sz="1200">
                <a:solidFill>
                  <a:srgbClr val="FFFFFF"/>
                </a:solidFill>
              </a:defRPr>
            </a:lvl1pPr>
          </a:lstStyle>
          <a:p>
            <a:r>
              <a:rPr lang="en-GB"/>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549275"/>
            <a:ext cx="2071688" cy="58324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549275"/>
            <a:ext cx="6067425" cy="5832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4213" y="1484313"/>
            <a:ext cx="3740150" cy="4897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76763" y="1484313"/>
            <a:ext cx="3740150" cy="4897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549275"/>
            <a:ext cx="8291513" cy="5762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684213" y="1484313"/>
            <a:ext cx="7632700" cy="4897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 on two lines – now what would happen now what do you think?</a:t>
            </a:r>
          </a:p>
          <a:p>
            <a:pPr lvl="2"/>
            <a:r>
              <a:rPr lang="en-GB" smtClean="0"/>
              <a:t>Third level</a:t>
            </a:r>
          </a:p>
          <a:p>
            <a:pPr lvl="3"/>
            <a:r>
              <a:rPr lang="en-GB" smtClean="0"/>
              <a:t>Fourth level</a:t>
            </a:r>
          </a:p>
          <a:p>
            <a:pPr lvl="4"/>
            <a:r>
              <a:rPr lang="en-GB" smtClean="0"/>
              <a:t>Fifth level</a:t>
            </a:r>
          </a:p>
        </p:txBody>
      </p:sp>
      <p:sp>
        <p:nvSpPr>
          <p:cNvPr id="4100" name="Rectangle 4"/>
          <p:cNvSpPr>
            <a:spLocks noGrp="1" noChangeArrowheads="1"/>
          </p:cNvSpPr>
          <p:nvPr>
            <p:ph type="ftr" sz="quarter" idx="3"/>
          </p:nvPr>
        </p:nvSpPr>
        <p:spPr bwMode="auto">
          <a:xfrm>
            <a:off x="1331913" y="6524625"/>
            <a:ext cx="6264275" cy="2682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US"/>
          </a:p>
        </p:txBody>
      </p:sp>
      <p:sp>
        <p:nvSpPr>
          <p:cNvPr id="4101" name="Rectangle 5"/>
          <p:cNvSpPr>
            <a:spLocks noChangeArrowheads="1"/>
          </p:cNvSpPr>
          <p:nvPr/>
        </p:nvSpPr>
        <p:spPr bwMode="auto">
          <a:xfrm>
            <a:off x="0" y="-1588"/>
            <a:ext cx="9144000" cy="287338"/>
          </a:xfrm>
          <a:prstGeom prst="rect">
            <a:avLst/>
          </a:prstGeom>
          <a:gradFill rotWithShape="1">
            <a:gsLst>
              <a:gs pos="0">
                <a:schemeClr val="bg1"/>
              </a:gs>
              <a:gs pos="100000">
                <a:schemeClr val="accent1"/>
              </a:gs>
            </a:gsLst>
            <a:lin ang="0" scaled="1"/>
          </a:gradFill>
          <a:ln w="9525">
            <a:noFill/>
            <a:miter lim="800000"/>
            <a:headEnd/>
            <a:tailEnd/>
          </a:ln>
          <a:effectLst/>
        </p:spPr>
        <p:txBody>
          <a:bodyPr wrap="none" anchor="ctr"/>
          <a:lstStyle/>
          <a:p>
            <a:pPr fontAlgn="b">
              <a:spcBef>
                <a:spcPct val="30000"/>
              </a:spcBef>
              <a:defRPr/>
            </a:pPr>
            <a:endParaRPr lang="en-US"/>
          </a:p>
        </p:txBody>
      </p:sp>
      <p:pic>
        <p:nvPicPr>
          <p:cNvPr id="1030" name="Picture 6" descr="Uok_horiz_PMS294"/>
          <p:cNvPicPr>
            <a:picLocks noChangeAspect="1" noChangeArrowheads="1"/>
          </p:cNvPicPr>
          <p:nvPr/>
        </p:nvPicPr>
        <p:blipFill>
          <a:blip r:embed="rId13" cstate="print"/>
          <a:srcRect/>
          <a:stretch>
            <a:fillRect/>
          </a:stretch>
        </p:blipFill>
        <p:spPr bwMode="auto">
          <a:xfrm>
            <a:off x="7380288" y="6553200"/>
            <a:ext cx="1368425" cy="2016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53"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iming>
    <p:tnLst>
      <p:par>
        <p:cTn xmlns:p14="http://schemas.microsoft.com/office/powerpoint/2010/main" id="1" dur="indefinite" restart="never" nodeType="tmRoot"/>
      </p:par>
    </p:tnLst>
  </p:timing>
  <p:txStyles>
    <p:titleStyle>
      <a:lvl1pPr algn="l" rtl="0" eaLnBrk="0" fontAlgn="base" hangingPunct="0">
        <a:spcBef>
          <a:spcPct val="0"/>
        </a:spcBef>
        <a:spcAft>
          <a:spcPct val="0"/>
        </a:spcAft>
        <a:defRPr sz="2800" b="1">
          <a:solidFill>
            <a:schemeClr val="tx2"/>
          </a:solidFill>
          <a:latin typeface="+mj-lt"/>
          <a:ea typeface="+mj-ea"/>
          <a:cs typeface="+mj-cs"/>
        </a:defRPr>
      </a:lvl1pPr>
      <a:lvl2pPr algn="l" rtl="0" eaLnBrk="0" fontAlgn="base" hangingPunct="0">
        <a:spcBef>
          <a:spcPct val="0"/>
        </a:spcBef>
        <a:spcAft>
          <a:spcPct val="0"/>
        </a:spcAft>
        <a:defRPr sz="2800" b="1">
          <a:solidFill>
            <a:schemeClr val="tx2"/>
          </a:solidFill>
          <a:latin typeface="Arial" charset="0"/>
          <a:cs typeface="Arial" charset="0"/>
        </a:defRPr>
      </a:lvl2pPr>
      <a:lvl3pPr algn="l" rtl="0" eaLnBrk="0" fontAlgn="base" hangingPunct="0">
        <a:spcBef>
          <a:spcPct val="0"/>
        </a:spcBef>
        <a:spcAft>
          <a:spcPct val="0"/>
        </a:spcAft>
        <a:defRPr sz="2800" b="1">
          <a:solidFill>
            <a:schemeClr val="tx2"/>
          </a:solidFill>
          <a:latin typeface="Arial" charset="0"/>
          <a:cs typeface="Arial" charset="0"/>
        </a:defRPr>
      </a:lvl3pPr>
      <a:lvl4pPr algn="l" rtl="0" eaLnBrk="0" fontAlgn="base" hangingPunct="0">
        <a:spcBef>
          <a:spcPct val="0"/>
        </a:spcBef>
        <a:spcAft>
          <a:spcPct val="0"/>
        </a:spcAft>
        <a:defRPr sz="2800" b="1">
          <a:solidFill>
            <a:schemeClr val="tx2"/>
          </a:solidFill>
          <a:latin typeface="Arial" charset="0"/>
          <a:cs typeface="Arial" charset="0"/>
        </a:defRPr>
      </a:lvl4pPr>
      <a:lvl5pPr algn="l" rtl="0" eaLnBrk="0" fontAlgn="base" hangingPunct="0">
        <a:spcBef>
          <a:spcPct val="0"/>
        </a:spcBef>
        <a:spcAft>
          <a:spcPct val="0"/>
        </a:spcAft>
        <a:defRPr sz="2800" b="1">
          <a:solidFill>
            <a:schemeClr val="tx2"/>
          </a:solidFill>
          <a:latin typeface="Arial" charset="0"/>
          <a:cs typeface="Arial" charset="0"/>
        </a:defRPr>
      </a:lvl5pPr>
      <a:lvl6pPr marL="457200" algn="l" rtl="0" fontAlgn="base">
        <a:spcBef>
          <a:spcPct val="0"/>
        </a:spcBef>
        <a:spcAft>
          <a:spcPct val="0"/>
        </a:spcAft>
        <a:defRPr sz="2800" b="1">
          <a:solidFill>
            <a:schemeClr val="tx2"/>
          </a:solidFill>
          <a:latin typeface="Arial" charset="0"/>
          <a:cs typeface="Arial" charset="0"/>
        </a:defRPr>
      </a:lvl6pPr>
      <a:lvl7pPr marL="914400" algn="l" rtl="0" fontAlgn="base">
        <a:spcBef>
          <a:spcPct val="0"/>
        </a:spcBef>
        <a:spcAft>
          <a:spcPct val="0"/>
        </a:spcAft>
        <a:defRPr sz="2800" b="1">
          <a:solidFill>
            <a:schemeClr val="tx2"/>
          </a:solidFill>
          <a:latin typeface="Arial" charset="0"/>
          <a:cs typeface="Arial" charset="0"/>
        </a:defRPr>
      </a:lvl7pPr>
      <a:lvl8pPr marL="1371600" algn="l" rtl="0" fontAlgn="base">
        <a:spcBef>
          <a:spcPct val="0"/>
        </a:spcBef>
        <a:spcAft>
          <a:spcPct val="0"/>
        </a:spcAft>
        <a:defRPr sz="2800" b="1">
          <a:solidFill>
            <a:schemeClr val="tx2"/>
          </a:solidFill>
          <a:latin typeface="Arial" charset="0"/>
          <a:cs typeface="Arial" charset="0"/>
        </a:defRPr>
      </a:lvl8pPr>
      <a:lvl9pPr marL="1828800" algn="l" rtl="0" fontAlgn="base">
        <a:spcBef>
          <a:spcPct val="0"/>
        </a:spcBef>
        <a:spcAft>
          <a:spcPct val="0"/>
        </a:spcAft>
        <a:defRPr sz="2800" b="1">
          <a:solidFill>
            <a:schemeClr val="tx2"/>
          </a:solidFill>
          <a:latin typeface="Arial" charset="0"/>
          <a:cs typeface="Arial" charset="0"/>
        </a:defRPr>
      </a:lvl9pPr>
    </p:titleStyle>
    <p:bodyStyle>
      <a:lvl1pPr marL="355600" indent="-355600" algn="l" rtl="0" eaLnBrk="0" fontAlgn="ctr" hangingPunct="0">
        <a:spcBef>
          <a:spcPct val="35000"/>
        </a:spcBef>
        <a:spcAft>
          <a:spcPct val="0"/>
        </a:spcAft>
        <a:buClr>
          <a:schemeClr val="tx2"/>
        </a:buClr>
        <a:buSzPct val="175000"/>
        <a:buChar char="•"/>
        <a:defRPr sz="2400">
          <a:solidFill>
            <a:schemeClr val="tx1"/>
          </a:solidFill>
          <a:latin typeface="+mn-lt"/>
          <a:ea typeface="+mn-ea"/>
          <a:cs typeface="+mn-cs"/>
        </a:defRPr>
      </a:lvl1pPr>
      <a:lvl2pPr marL="812800" indent="-277813" algn="l" rtl="0" eaLnBrk="0" fontAlgn="ctr" hangingPunct="0">
        <a:spcBef>
          <a:spcPct val="0"/>
        </a:spcBef>
        <a:spcAft>
          <a:spcPct val="0"/>
        </a:spcAft>
        <a:buClr>
          <a:schemeClr val="tx1"/>
        </a:buClr>
        <a:buFont typeface="Wingdings" pitchFamily="2" charset="2"/>
        <a:buChar char="§"/>
        <a:defRPr sz="2000">
          <a:solidFill>
            <a:schemeClr val="tx1"/>
          </a:solidFill>
          <a:latin typeface="+mn-lt"/>
          <a:cs typeface="+mn-cs"/>
        </a:defRPr>
      </a:lvl2pPr>
      <a:lvl3pPr marL="1168400" indent="-176213" algn="l" rtl="0" eaLnBrk="0" fontAlgn="ctr" hangingPunct="0">
        <a:spcBef>
          <a:spcPct val="0"/>
        </a:spcBef>
        <a:spcAft>
          <a:spcPct val="0"/>
        </a:spcAft>
        <a:buChar char="•"/>
        <a:defRPr sz="2400">
          <a:solidFill>
            <a:schemeClr val="tx1"/>
          </a:solidFill>
          <a:latin typeface="+mn-lt"/>
          <a:cs typeface="+mn-cs"/>
        </a:defRPr>
      </a:lvl3pPr>
      <a:lvl4pPr marL="1524000" indent="-176213" algn="l" rtl="0" eaLnBrk="0" fontAlgn="ctr" hangingPunct="0">
        <a:spcBef>
          <a:spcPct val="0"/>
        </a:spcBef>
        <a:spcAft>
          <a:spcPct val="0"/>
        </a:spcAft>
        <a:buFont typeface="Arial" charset="0"/>
        <a:buChar char="–"/>
        <a:defRPr sz="1600">
          <a:solidFill>
            <a:schemeClr val="tx1"/>
          </a:solidFill>
          <a:latin typeface="+mn-lt"/>
          <a:cs typeface="+mn-cs"/>
        </a:defRPr>
      </a:lvl4pPr>
      <a:lvl5pPr marL="1879600" indent="-176213" algn="l" rtl="0" eaLnBrk="0" fontAlgn="base" hangingPunct="0">
        <a:spcBef>
          <a:spcPct val="0"/>
        </a:spcBef>
        <a:spcAft>
          <a:spcPct val="0"/>
        </a:spcAft>
        <a:buChar char="»"/>
        <a:defRPr sz="1400">
          <a:solidFill>
            <a:schemeClr val="tx1"/>
          </a:solidFill>
          <a:latin typeface="+mn-lt"/>
          <a:cs typeface="+mn-cs"/>
        </a:defRPr>
      </a:lvl5pPr>
      <a:lvl6pPr marL="2336800" indent="-176213" algn="l" rtl="0" fontAlgn="base">
        <a:spcBef>
          <a:spcPct val="0"/>
        </a:spcBef>
        <a:spcAft>
          <a:spcPct val="0"/>
        </a:spcAft>
        <a:buChar char="»"/>
        <a:defRPr sz="1400">
          <a:solidFill>
            <a:schemeClr val="tx1"/>
          </a:solidFill>
          <a:latin typeface="+mn-lt"/>
          <a:cs typeface="+mn-cs"/>
        </a:defRPr>
      </a:lvl6pPr>
      <a:lvl7pPr marL="2794000" indent="-176213" algn="l" rtl="0" fontAlgn="base">
        <a:spcBef>
          <a:spcPct val="0"/>
        </a:spcBef>
        <a:spcAft>
          <a:spcPct val="0"/>
        </a:spcAft>
        <a:buChar char="»"/>
        <a:defRPr sz="1400">
          <a:solidFill>
            <a:schemeClr val="tx1"/>
          </a:solidFill>
          <a:latin typeface="+mn-lt"/>
          <a:cs typeface="+mn-cs"/>
        </a:defRPr>
      </a:lvl7pPr>
      <a:lvl8pPr marL="3251200" indent="-176213" algn="l" rtl="0" fontAlgn="base">
        <a:spcBef>
          <a:spcPct val="0"/>
        </a:spcBef>
        <a:spcAft>
          <a:spcPct val="0"/>
        </a:spcAft>
        <a:buChar char="»"/>
        <a:defRPr sz="1400">
          <a:solidFill>
            <a:schemeClr val="tx1"/>
          </a:solidFill>
          <a:latin typeface="+mn-lt"/>
          <a:cs typeface="+mn-cs"/>
        </a:defRPr>
      </a:lvl8pPr>
      <a:lvl9pPr marL="3708400" indent="-176213" algn="l" rtl="0" fontAlgn="base">
        <a:spcBef>
          <a:spcPct val="0"/>
        </a:spcBef>
        <a:spcAft>
          <a:spcPct val="0"/>
        </a:spcAft>
        <a:buChar char="»"/>
        <a:defRPr sz="1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M.Kampouridis.@kent.ac.uk" TargetMode="Externa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GB" dirty="0" smtClean="0"/>
              <a:t>EDDIE for Financial Forecasting</a:t>
            </a:r>
          </a:p>
        </p:txBody>
      </p:sp>
      <p:sp>
        <p:nvSpPr>
          <p:cNvPr id="3075" name="Rectangle 3"/>
          <p:cNvSpPr>
            <a:spLocks noGrp="1" noChangeArrowheads="1"/>
          </p:cNvSpPr>
          <p:nvPr>
            <p:ph type="subTitle" idx="1"/>
          </p:nvPr>
        </p:nvSpPr>
        <p:spPr>
          <a:xfrm>
            <a:off x="323850" y="549274"/>
            <a:ext cx="5903913" cy="1007517"/>
          </a:xfrm>
        </p:spPr>
        <p:txBody>
          <a:bodyPr/>
          <a:lstStyle/>
          <a:p>
            <a:pPr eaLnBrk="1" hangingPunct="1"/>
            <a:r>
              <a:rPr lang="en-GB" sz="1600" dirty="0" smtClean="0"/>
              <a:t>Michael Kampouridis</a:t>
            </a:r>
          </a:p>
          <a:p>
            <a:pPr eaLnBrk="1" hangingPunct="1"/>
            <a:endParaRPr lang="en-GB" sz="1600" dirty="0"/>
          </a:p>
          <a:p>
            <a:pPr eaLnBrk="1" hangingPunct="1"/>
            <a:r>
              <a:rPr lang="en-GB" dirty="0" err="1" smtClean="0"/>
              <a:t>m.kampouridis@kent.ac.uk</a:t>
            </a:r>
            <a:r>
              <a:rPr lang="en-GB" sz="1600" dirty="0" smtClean="0"/>
              <a:t>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p:txBody>
          <a:bodyPr/>
          <a:lstStyle/>
          <a:p>
            <a:r>
              <a:rPr lang="en-US"/>
              <a:t>Contents of today's talk</a:t>
            </a:r>
          </a:p>
        </p:txBody>
      </p:sp>
      <p:sp>
        <p:nvSpPr>
          <p:cNvPr id="5122" name="Rectangle 2"/>
          <p:cNvSpPr>
            <a:spLocks noGrp="1" noChangeArrowheads="1"/>
          </p:cNvSpPr>
          <p:nvPr>
            <p:ph type="body" idx="1"/>
          </p:nvPr>
        </p:nvSpPr>
        <p:spPr/>
        <p:txBody>
          <a:bodyPr lIns="0" tIns="0" rIns="0" bIns="0"/>
          <a:lstStyle/>
          <a:p>
            <a:r>
              <a:rPr lang="en-US" dirty="0">
                <a:solidFill>
                  <a:srgbClr val="7F7F7F"/>
                </a:solidFill>
              </a:rPr>
              <a:t>Forecasting</a:t>
            </a:r>
          </a:p>
          <a:p>
            <a:r>
              <a:rPr lang="en-US" dirty="0">
                <a:solidFill>
                  <a:srgbClr val="7F7F7F"/>
                </a:solidFill>
              </a:rPr>
              <a:t>Financial forecasting</a:t>
            </a:r>
          </a:p>
          <a:p>
            <a:pPr lvl="1"/>
            <a:r>
              <a:rPr lang="en-US" dirty="0">
                <a:solidFill>
                  <a:srgbClr val="7F7F7F"/>
                </a:solidFill>
              </a:rPr>
              <a:t>What is it?</a:t>
            </a:r>
          </a:p>
          <a:p>
            <a:pPr lvl="1"/>
            <a:r>
              <a:rPr lang="en-US" dirty="0">
                <a:solidFill>
                  <a:srgbClr val="7F7F7F"/>
                </a:solidFill>
              </a:rPr>
              <a:t>Is it possible? </a:t>
            </a:r>
            <a:endParaRPr lang="en-US" dirty="0" smtClean="0">
              <a:solidFill>
                <a:srgbClr val="7F7F7F"/>
              </a:solidFill>
            </a:endParaRPr>
          </a:p>
          <a:p>
            <a:pPr lvl="1"/>
            <a:r>
              <a:rPr lang="en-US" dirty="0" smtClean="0"/>
              <a:t>Methods</a:t>
            </a:r>
            <a:endParaRPr lang="en-US" dirty="0"/>
          </a:p>
          <a:p>
            <a:r>
              <a:rPr lang="en-US" dirty="0" smtClean="0">
                <a:solidFill>
                  <a:srgbClr val="7F7F7F"/>
                </a:solidFill>
              </a:rPr>
              <a:t>Computational </a:t>
            </a:r>
            <a:r>
              <a:rPr lang="en-US" dirty="0">
                <a:solidFill>
                  <a:srgbClr val="7F7F7F"/>
                </a:solidFill>
              </a:rPr>
              <a:t>Intelligence for financial forecasting</a:t>
            </a:r>
          </a:p>
          <a:p>
            <a:r>
              <a:rPr lang="en-US" dirty="0">
                <a:solidFill>
                  <a:srgbClr val="7F7F7F"/>
                </a:solidFill>
              </a:rPr>
              <a:t>EDDIE for financial forecasting</a:t>
            </a:r>
          </a:p>
          <a:p>
            <a:pPr lvl="1"/>
            <a:r>
              <a:rPr lang="en-US" dirty="0">
                <a:solidFill>
                  <a:srgbClr val="7F7F7F"/>
                </a:solidFill>
              </a:rPr>
              <a:t>How it works</a:t>
            </a:r>
          </a:p>
          <a:p>
            <a:pPr lvl="1"/>
            <a:r>
              <a:rPr lang="en-US" dirty="0">
                <a:solidFill>
                  <a:srgbClr val="7F7F7F"/>
                </a:solidFill>
              </a:rPr>
              <a:t>Research on EDDIE 7 and EDDIE 8</a:t>
            </a:r>
          </a:p>
          <a:p>
            <a:pPr lvl="1"/>
            <a:r>
              <a:rPr lang="en-US" dirty="0">
                <a:solidFill>
                  <a:srgbClr val="7F7F7F"/>
                </a:solidFill>
              </a:rPr>
              <a:t>Latest research</a:t>
            </a:r>
          </a:p>
        </p:txBody>
      </p:sp>
    </p:spTree>
    <p:extLst>
      <p:ext uri="{BB962C8B-B14F-4D97-AF65-F5344CB8AC3E}">
        <p14:creationId xmlns:p14="http://schemas.microsoft.com/office/powerpoint/2010/main" val="1023736985"/>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a:t>
            </a:r>
            <a:endParaRPr lang="en-US" dirty="0"/>
          </a:p>
        </p:txBody>
      </p:sp>
      <p:sp>
        <p:nvSpPr>
          <p:cNvPr id="3" name="Content Placeholder 2"/>
          <p:cNvSpPr>
            <a:spLocks noGrp="1"/>
          </p:cNvSpPr>
          <p:nvPr>
            <p:ph idx="1"/>
          </p:nvPr>
        </p:nvSpPr>
        <p:spPr/>
        <p:txBody>
          <a:bodyPr/>
          <a:lstStyle/>
          <a:p>
            <a:r>
              <a:rPr lang="en-US" dirty="0" smtClean="0"/>
              <a:t>Fundamental analysis</a:t>
            </a:r>
          </a:p>
          <a:p>
            <a:pPr lvl="1"/>
            <a:r>
              <a:rPr lang="en-US" sz="2200" dirty="0" smtClean="0"/>
              <a:t>Examine a company’s financial statements and balance sheets in order to predict future trends of their shares</a:t>
            </a:r>
          </a:p>
          <a:p>
            <a:pPr lvl="1"/>
            <a:r>
              <a:rPr lang="en-US" sz="2200" dirty="0" smtClean="0"/>
              <a:t>Depends on statistics, past records of assets, earnings, dividends, interest rates, sales, products, management, markets</a:t>
            </a:r>
          </a:p>
          <a:p>
            <a:r>
              <a:rPr lang="en-US" dirty="0" smtClean="0"/>
              <a:t>Technical analysis</a:t>
            </a:r>
          </a:p>
          <a:p>
            <a:pPr lvl="1"/>
            <a:r>
              <a:rPr lang="en-US" sz="2200" dirty="0" smtClean="0"/>
              <a:t>Use historical data in order to predict future events</a:t>
            </a:r>
          </a:p>
          <a:p>
            <a:pPr lvl="1"/>
            <a:r>
              <a:rPr lang="en-US" sz="2200" dirty="0" smtClean="0"/>
              <a:t>Belief that there are patterns in the stock prices and that these patterns repeat themselves</a:t>
            </a:r>
          </a:p>
          <a:p>
            <a:pPr lvl="1"/>
            <a:r>
              <a:rPr lang="en-US" sz="2200" dirty="0" smtClean="0"/>
              <a:t>Technical indicators</a:t>
            </a:r>
          </a:p>
          <a:p>
            <a:pPr lvl="2"/>
            <a:r>
              <a:rPr lang="en-US" sz="2000" dirty="0" smtClean="0"/>
              <a:t>Moving Average, Filter, Trade Break Out, Momentum, Momentum Moving Average</a:t>
            </a:r>
            <a:endParaRPr lang="en-US" sz="2000" dirty="0"/>
          </a:p>
        </p:txBody>
      </p:sp>
    </p:spTree>
    <p:extLst>
      <p:ext uri="{BB962C8B-B14F-4D97-AF65-F5344CB8AC3E}">
        <p14:creationId xmlns:p14="http://schemas.microsoft.com/office/powerpoint/2010/main" val="159453587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p:txBody>
          <a:bodyPr/>
          <a:lstStyle/>
          <a:p>
            <a:r>
              <a:rPr lang="en-US"/>
              <a:t>Contents of today's talk</a:t>
            </a:r>
          </a:p>
        </p:txBody>
      </p:sp>
      <p:sp>
        <p:nvSpPr>
          <p:cNvPr id="5122" name="Rectangle 2"/>
          <p:cNvSpPr>
            <a:spLocks noGrp="1" noChangeArrowheads="1"/>
          </p:cNvSpPr>
          <p:nvPr>
            <p:ph type="body" idx="1"/>
          </p:nvPr>
        </p:nvSpPr>
        <p:spPr/>
        <p:txBody>
          <a:bodyPr lIns="0" tIns="0" rIns="0" bIns="0"/>
          <a:lstStyle/>
          <a:p>
            <a:r>
              <a:rPr lang="en-US" dirty="0">
                <a:solidFill>
                  <a:srgbClr val="7F7F7F"/>
                </a:solidFill>
              </a:rPr>
              <a:t>Forecasting</a:t>
            </a:r>
          </a:p>
          <a:p>
            <a:r>
              <a:rPr lang="en-US" dirty="0">
                <a:solidFill>
                  <a:srgbClr val="7F7F7F"/>
                </a:solidFill>
              </a:rPr>
              <a:t>Financial forecasting</a:t>
            </a:r>
          </a:p>
          <a:p>
            <a:pPr lvl="1"/>
            <a:r>
              <a:rPr lang="en-US" dirty="0">
                <a:solidFill>
                  <a:srgbClr val="7F7F7F"/>
                </a:solidFill>
              </a:rPr>
              <a:t>What is it?</a:t>
            </a:r>
          </a:p>
          <a:p>
            <a:pPr lvl="1"/>
            <a:r>
              <a:rPr lang="en-US" dirty="0">
                <a:solidFill>
                  <a:srgbClr val="7F7F7F"/>
                </a:solidFill>
              </a:rPr>
              <a:t>Is it possible? </a:t>
            </a:r>
            <a:endParaRPr lang="en-US" dirty="0" smtClean="0">
              <a:solidFill>
                <a:srgbClr val="7F7F7F"/>
              </a:solidFill>
            </a:endParaRPr>
          </a:p>
          <a:p>
            <a:pPr lvl="1"/>
            <a:r>
              <a:rPr lang="en-US" dirty="0" smtClean="0">
                <a:solidFill>
                  <a:srgbClr val="7F7F7F"/>
                </a:solidFill>
              </a:rPr>
              <a:t>Methods</a:t>
            </a:r>
            <a:endParaRPr lang="en-US" dirty="0">
              <a:solidFill>
                <a:srgbClr val="7F7F7F"/>
              </a:solidFill>
            </a:endParaRPr>
          </a:p>
          <a:p>
            <a:r>
              <a:rPr lang="en-US" dirty="0" smtClean="0"/>
              <a:t>Computational </a:t>
            </a:r>
            <a:r>
              <a:rPr lang="en-US" dirty="0"/>
              <a:t>Intelligence for financial forecasting</a:t>
            </a:r>
          </a:p>
          <a:p>
            <a:r>
              <a:rPr lang="en-US" dirty="0">
                <a:solidFill>
                  <a:srgbClr val="7F7F7F"/>
                </a:solidFill>
              </a:rPr>
              <a:t>EDDIE for financial forecasting</a:t>
            </a:r>
          </a:p>
          <a:p>
            <a:pPr lvl="1"/>
            <a:r>
              <a:rPr lang="en-US" dirty="0">
                <a:solidFill>
                  <a:srgbClr val="7F7F7F"/>
                </a:solidFill>
              </a:rPr>
              <a:t>How it works</a:t>
            </a:r>
          </a:p>
          <a:p>
            <a:pPr lvl="1"/>
            <a:r>
              <a:rPr lang="en-US" dirty="0">
                <a:solidFill>
                  <a:srgbClr val="7F7F7F"/>
                </a:solidFill>
              </a:rPr>
              <a:t>Research on EDDIE 7 and EDDIE 8</a:t>
            </a:r>
          </a:p>
          <a:p>
            <a:pPr lvl="1"/>
            <a:r>
              <a:rPr lang="en-US" dirty="0">
                <a:solidFill>
                  <a:srgbClr val="7F7F7F"/>
                </a:solidFill>
              </a:rPr>
              <a:t>Latest research</a:t>
            </a:r>
          </a:p>
        </p:txBody>
      </p:sp>
    </p:spTree>
    <p:extLst>
      <p:ext uri="{BB962C8B-B14F-4D97-AF65-F5344CB8AC3E}">
        <p14:creationId xmlns:p14="http://schemas.microsoft.com/office/powerpoint/2010/main" val="2516913545"/>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Computational Intelligence for financial forecasting</a:t>
            </a:r>
            <a:endParaRPr lang="en-US" dirty="0"/>
          </a:p>
        </p:txBody>
      </p:sp>
      <p:sp>
        <p:nvSpPr>
          <p:cNvPr id="3" name="Content Placeholder 2"/>
          <p:cNvSpPr>
            <a:spLocks noGrp="1"/>
          </p:cNvSpPr>
          <p:nvPr>
            <p:ph idx="1"/>
          </p:nvPr>
        </p:nvSpPr>
        <p:spPr/>
        <p:txBody>
          <a:bodyPr/>
          <a:lstStyle/>
          <a:p>
            <a:r>
              <a:rPr lang="en-US" dirty="0" smtClean="0"/>
              <a:t>Artificial Neural Networks</a:t>
            </a:r>
          </a:p>
          <a:p>
            <a:r>
              <a:rPr lang="en-US" dirty="0" smtClean="0"/>
              <a:t>Genetic Algorithms</a:t>
            </a:r>
          </a:p>
          <a:p>
            <a:r>
              <a:rPr lang="en-US" dirty="0" smtClean="0"/>
              <a:t>Genetic Programming</a:t>
            </a:r>
          </a:p>
          <a:p>
            <a:r>
              <a:rPr lang="en-US" dirty="0" smtClean="0"/>
              <a:t>Grammatical Evolution</a:t>
            </a:r>
          </a:p>
          <a:p>
            <a:r>
              <a:rPr lang="en-US" dirty="0" smtClean="0"/>
              <a:t>Support Vector Machines</a:t>
            </a:r>
          </a:p>
          <a:p>
            <a:r>
              <a:rPr lang="en-US" dirty="0" smtClean="0"/>
              <a:t>Learning Classifier Systems</a:t>
            </a:r>
          </a:p>
          <a:p>
            <a:r>
              <a:rPr lang="en-US" dirty="0" smtClean="0"/>
              <a:t>Genetic Network Programming</a:t>
            </a:r>
          </a:p>
          <a:p>
            <a:r>
              <a:rPr lang="en-US" dirty="0" smtClean="0"/>
              <a:t>Differential Evolution</a:t>
            </a:r>
            <a:endParaRPr lang="en-US" dirty="0"/>
          </a:p>
        </p:txBody>
      </p:sp>
    </p:spTree>
    <p:extLst>
      <p:ext uri="{BB962C8B-B14F-4D97-AF65-F5344CB8AC3E}">
        <p14:creationId xmlns:p14="http://schemas.microsoft.com/office/powerpoint/2010/main" val="110273841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Computational Intelligence for financial forecasting</a:t>
            </a:r>
            <a:endParaRPr lang="en-US" dirty="0"/>
          </a:p>
        </p:txBody>
      </p:sp>
      <p:sp>
        <p:nvSpPr>
          <p:cNvPr id="3" name="Content Placeholder 2"/>
          <p:cNvSpPr>
            <a:spLocks noGrp="1"/>
          </p:cNvSpPr>
          <p:nvPr>
            <p:ph idx="1"/>
          </p:nvPr>
        </p:nvSpPr>
        <p:spPr/>
        <p:txBody>
          <a:bodyPr/>
          <a:lstStyle/>
          <a:p>
            <a:r>
              <a:rPr lang="en-US" dirty="0" smtClean="0">
                <a:solidFill>
                  <a:srgbClr val="7F7F7F"/>
                </a:solidFill>
              </a:rPr>
              <a:t>Artificial Neural Networks</a:t>
            </a:r>
          </a:p>
          <a:p>
            <a:r>
              <a:rPr lang="en-US" dirty="0" smtClean="0">
                <a:solidFill>
                  <a:srgbClr val="7F7F7F"/>
                </a:solidFill>
              </a:rPr>
              <a:t>Genetic Algorithms</a:t>
            </a:r>
          </a:p>
          <a:p>
            <a:r>
              <a:rPr lang="en-US" dirty="0" smtClean="0"/>
              <a:t>Genetic Programming</a:t>
            </a:r>
          </a:p>
          <a:p>
            <a:r>
              <a:rPr lang="en-US" dirty="0" smtClean="0">
                <a:solidFill>
                  <a:srgbClr val="7F7F7F"/>
                </a:solidFill>
              </a:rPr>
              <a:t>Grammatical Evolution</a:t>
            </a:r>
          </a:p>
          <a:p>
            <a:r>
              <a:rPr lang="en-US" dirty="0" smtClean="0">
                <a:solidFill>
                  <a:srgbClr val="7F7F7F"/>
                </a:solidFill>
              </a:rPr>
              <a:t>Support Vector Machines</a:t>
            </a:r>
          </a:p>
          <a:p>
            <a:r>
              <a:rPr lang="en-US" dirty="0" smtClean="0">
                <a:solidFill>
                  <a:srgbClr val="7F7F7F"/>
                </a:solidFill>
              </a:rPr>
              <a:t>Learning Classifier Systems</a:t>
            </a:r>
          </a:p>
          <a:p>
            <a:r>
              <a:rPr lang="en-US" dirty="0" smtClean="0">
                <a:solidFill>
                  <a:srgbClr val="7F7F7F"/>
                </a:solidFill>
              </a:rPr>
              <a:t>Genetic Network Programming</a:t>
            </a:r>
          </a:p>
          <a:p>
            <a:r>
              <a:rPr lang="en-US" dirty="0" smtClean="0">
                <a:solidFill>
                  <a:srgbClr val="7F7F7F"/>
                </a:solidFill>
              </a:rPr>
              <a:t>Differential Evolution</a:t>
            </a:r>
            <a:endParaRPr lang="en-US" dirty="0">
              <a:solidFill>
                <a:srgbClr val="7F7F7F"/>
              </a:solidFill>
            </a:endParaRPr>
          </a:p>
        </p:txBody>
      </p:sp>
    </p:spTree>
    <p:extLst>
      <p:ext uri="{BB962C8B-B14F-4D97-AF65-F5344CB8AC3E}">
        <p14:creationId xmlns:p14="http://schemas.microsoft.com/office/powerpoint/2010/main" val="329820793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Genetic Programming</a:t>
            </a:r>
            <a:endParaRPr lang="en-US" dirty="0"/>
          </a:p>
        </p:txBody>
      </p:sp>
      <p:sp>
        <p:nvSpPr>
          <p:cNvPr id="3" name="Content Placeholder 2"/>
          <p:cNvSpPr>
            <a:spLocks noGrp="1"/>
          </p:cNvSpPr>
          <p:nvPr>
            <p:ph idx="1"/>
          </p:nvPr>
        </p:nvSpPr>
        <p:spPr/>
        <p:txBody>
          <a:bodyPr/>
          <a:lstStyle/>
          <a:p>
            <a:r>
              <a:rPr lang="en-US" dirty="0" err="1" smtClean="0"/>
              <a:t>Initialise</a:t>
            </a:r>
            <a:r>
              <a:rPr lang="en-US" dirty="0" smtClean="0"/>
              <a:t> random population of individuals/trees (in our case trading strategies)</a:t>
            </a:r>
          </a:p>
          <a:p>
            <a:r>
              <a:rPr lang="en-US" dirty="0" smtClean="0"/>
              <a:t>Evaluate each tree and assign fitness</a:t>
            </a:r>
          </a:p>
          <a:p>
            <a:r>
              <a:rPr lang="en-US" dirty="0" smtClean="0"/>
              <a:t>Select trees in order to produce new offspring by the use of different operators (e.g. crossover, mutation)</a:t>
            </a:r>
          </a:p>
          <a:p>
            <a:r>
              <a:rPr lang="en-US" dirty="0" smtClean="0"/>
              <a:t>Repeat the previous two step for a number of times (“generations”)</a:t>
            </a:r>
            <a:endParaRPr lang="en-US" dirty="0"/>
          </a:p>
        </p:txBody>
      </p:sp>
    </p:spTree>
    <p:extLst>
      <p:ext uri="{BB962C8B-B14F-4D97-AF65-F5344CB8AC3E}">
        <p14:creationId xmlns:p14="http://schemas.microsoft.com/office/powerpoint/2010/main" val="422909146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4294967295"/>
          </p:nvPr>
        </p:nvSpPr>
        <p:spPr>
          <a:xfrm>
            <a:off x="4595076" y="5356974"/>
            <a:ext cx="3502152" cy="365125"/>
          </a:xfrm>
          <a:prstGeom prst="rect">
            <a:avLst/>
          </a:prstGeom>
        </p:spPr>
        <p:txBody>
          <a:bodyPr/>
          <a:lstStyle/>
          <a:p>
            <a:r>
              <a:rPr lang="en-US" dirty="0" smtClean="0"/>
              <a:t> </a:t>
            </a:r>
            <a:endParaRPr lang="en-US" dirty="0"/>
          </a:p>
        </p:txBody>
      </p:sp>
      <p:sp>
        <p:nvSpPr>
          <p:cNvPr id="6" name="TextBox 5"/>
          <p:cNvSpPr txBox="1"/>
          <p:nvPr/>
        </p:nvSpPr>
        <p:spPr>
          <a:xfrm>
            <a:off x="827584" y="564657"/>
            <a:ext cx="3312368" cy="830997"/>
          </a:xfrm>
          <a:prstGeom prst="rect">
            <a:avLst/>
          </a:prstGeom>
          <a:noFill/>
        </p:spPr>
        <p:txBody>
          <a:bodyPr wrap="square" rtlCol="0">
            <a:spAutoFit/>
          </a:bodyPr>
          <a:lstStyle/>
          <a:p>
            <a:pPr algn="just"/>
            <a:r>
              <a:rPr lang="en-GB" sz="2400" b="1" dirty="0" smtClean="0">
                <a:cs typeface="Helvetica World" pitchFamily="34" charset="0"/>
              </a:rPr>
              <a:t>Financial Forecasting</a:t>
            </a:r>
          </a:p>
          <a:p>
            <a:pPr algn="ctr"/>
            <a:r>
              <a:rPr lang="en-GB" sz="2400" b="1" dirty="0" smtClean="0">
                <a:cs typeface="Helvetica World" pitchFamily="34" charset="0"/>
              </a:rPr>
              <a:t>Using EDDIE</a:t>
            </a:r>
            <a:endParaRPr lang="en-GB" sz="2400" b="1" dirty="0">
              <a:cs typeface="Helvetica World" pitchFamily="34" charset="0"/>
            </a:endParaRPr>
          </a:p>
        </p:txBody>
      </p:sp>
      <p:sp>
        <p:nvSpPr>
          <p:cNvPr id="14" name="Rectangle 13"/>
          <p:cNvSpPr/>
          <p:nvPr/>
        </p:nvSpPr>
        <p:spPr>
          <a:xfrm>
            <a:off x="770596" y="1412776"/>
            <a:ext cx="7416824" cy="432047"/>
          </a:xfrm>
          <a:prstGeom prst="rect">
            <a:avLst/>
          </a:prstGeom>
        </p:spPr>
        <p:txBody>
          <a:bodyPr/>
          <a:lstStyle/>
          <a:p>
            <a:pPr lvl="0" algn="just"/>
            <a:r>
              <a:rPr lang="en-GB" sz="2300" b="1" dirty="0">
                <a:latin typeface="Helvetica World" pitchFamily="34" charset="0"/>
                <a:cs typeface="Helvetica World" pitchFamily="34" charset="0"/>
              </a:rPr>
              <a:t> </a:t>
            </a:r>
            <a:r>
              <a:rPr lang="en-GB" sz="2300" b="1" dirty="0" smtClean="0">
                <a:latin typeface="Helvetica World" pitchFamily="34" charset="0"/>
                <a:cs typeface="Helvetica World" pitchFamily="34" charset="0"/>
              </a:rPr>
              <a:t>    </a:t>
            </a:r>
            <a:endParaRPr lang="en-GB" sz="2200" b="1" dirty="0">
              <a:latin typeface="Helvetica World" pitchFamily="34" charset="0"/>
              <a:cs typeface="Helvetica World" pitchFamily="34" charset="0"/>
            </a:endParaRPr>
          </a:p>
        </p:txBody>
      </p:sp>
      <p:sp>
        <p:nvSpPr>
          <p:cNvPr id="11" name="Rectangle 10"/>
          <p:cNvSpPr/>
          <p:nvPr/>
        </p:nvSpPr>
        <p:spPr>
          <a:xfrm>
            <a:off x="816968" y="1538784"/>
            <a:ext cx="7416824" cy="43204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a:lstStyle/>
          <a:p>
            <a:pPr lvl="0" algn="ctr"/>
            <a:r>
              <a:rPr lang="en-GB" sz="2300" b="1" dirty="0" smtClean="0">
                <a:latin typeface="Helvetica World" pitchFamily="34" charset="0"/>
                <a:cs typeface="Helvetica World" pitchFamily="34" charset="0"/>
              </a:rPr>
              <a:t>Sample GDT</a:t>
            </a:r>
          </a:p>
          <a:p>
            <a:pPr lvl="0"/>
            <a:endParaRPr lang="en-GB" sz="2200" b="1" dirty="0">
              <a:latin typeface="Helvetica World" pitchFamily="34" charset="0"/>
              <a:cs typeface="Helvetica World" pitchFamily="34" charset="0"/>
            </a:endParaRPr>
          </a:p>
        </p:txBody>
      </p:sp>
      <p:sp>
        <p:nvSpPr>
          <p:cNvPr id="12" name="TextBox 11"/>
          <p:cNvSpPr txBox="1"/>
          <p:nvPr/>
        </p:nvSpPr>
        <p:spPr>
          <a:xfrm>
            <a:off x="4479008" y="988244"/>
            <a:ext cx="1872208"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200" b="1" dirty="0" smtClean="0">
                <a:solidFill>
                  <a:prstClr val="black"/>
                </a:solidFill>
              </a:rPr>
              <a:t>Functions</a:t>
            </a:r>
            <a:endParaRPr lang="en-GB" sz="2200" b="1" dirty="0">
              <a:solidFill>
                <a:prstClr val="black"/>
              </a:solidFill>
            </a:endParaRPr>
          </a:p>
        </p:txBody>
      </p:sp>
      <p:sp>
        <p:nvSpPr>
          <p:cNvPr id="13" name="TextBox 12"/>
          <p:cNvSpPr txBox="1"/>
          <p:nvPr/>
        </p:nvSpPr>
        <p:spPr>
          <a:xfrm>
            <a:off x="6401160" y="988244"/>
            <a:ext cx="1872208"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200" b="1" dirty="0" smtClean="0">
                <a:solidFill>
                  <a:prstClr val="black"/>
                </a:solidFill>
              </a:rPr>
              <a:t>Terminals</a:t>
            </a:r>
            <a:endParaRPr lang="en-GB" sz="2200" b="1" dirty="0">
              <a:solidFill>
                <a:prstClr val="black"/>
              </a:solidFill>
            </a:endParaRPr>
          </a:p>
        </p:txBody>
      </p:sp>
      <p:sp>
        <p:nvSpPr>
          <p:cNvPr id="16" name="TextBox 15"/>
          <p:cNvSpPr txBox="1"/>
          <p:nvPr/>
        </p:nvSpPr>
        <p:spPr>
          <a:xfrm>
            <a:off x="3496532" y="2038360"/>
            <a:ext cx="1872208"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200" dirty="0" smtClean="0">
                <a:solidFill>
                  <a:prstClr val="black"/>
                </a:solidFill>
              </a:rPr>
              <a:t>If-then-else</a:t>
            </a:r>
            <a:endParaRPr lang="en-GB" sz="2200" dirty="0">
              <a:solidFill>
                <a:prstClr val="black"/>
              </a:solidFill>
            </a:endParaRPr>
          </a:p>
        </p:txBody>
      </p:sp>
      <p:sp>
        <p:nvSpPr>
          <p:cNvPr id="17" name="TextBox 16"/>
          <p:cNvSpPr txBox="1"/>
          <p:nvPr/>
        </p:nvSpPr>
        <p:spPr>
          <a:xfrm>
            <a:off x="3496532" y="3046472"/>
            <a:ext cx="1872208"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200" dirty="0" smtClean="0">
                <a:solidFill>
                  <a:prstClr val="black"/>
                </a:solidFill>
              </a:rPr>
              <a:t>Buy (1)</a:t>
            </a:r>
            <a:endParaRPr lang="en-GB" sz="2200" dirty="0">
              <a:solidFill>
                <a:prstClr val="black"/>
              </a:solidFill>
            </a:endParaRPr>
          </a:p>
        </p:txBody>
      </p:sp>
      <p:sp>
        <p:nvSpPr>
          <p:cNvPr id="18" name="TextBox 17"/>
          <p:cNvSpPr txBox="1"/>
          <p:nvPr/>
        </p:nvSpPr>
        <p:spPr>
          <a:xfrm>
            <a:off x="1192276" y="3056829"/>
            <a:ext cx="1872208"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200" dirty="0" smtClean="0">
                <a:solidFill>
                  <a:prstClr val="black"/>
                </a:solidFill>
              </a:rPr>
              <a:t>&lt;</a:t>
            </a:r>
            <a:endParaRPr lang="en-GB" sz="2200" dirty="0">
              <a:solidFill>
                <a:prstClr val="black"/>
              </a:solidFill>
            </a:endParaRPr>
          </a:p>
        </p:txBody>
      </p:sp>
      <p:sp>
        <p:nvSpPr>
          <p:cNvPr id="19" name="TextBox 18"/>
          <p:cNvSpPr txBox="1"/>
          <p:nvPr/>
        </p:nvSpPr>
        <p:spPr>
          <a:xfrm>
            <a:off x="5800788" y="3056829"/>
            <a:ext cx="1872208"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200" dirty="0" smtClean="0">
                <a:solidFill>
                  <a:prstClr val="black"/>
                </a:solidFill>
              </a:rPr>
              <a:t>If-then-else</a:t>
            </a:r>
            <a:endParaRPr lang="en-GB" sz="2200" dirty="0">
              <a:solidFill>
                <a:prstClr val="black"/>
              </a:solidFill>
            </a:endParaRPr>
          </a:p>
        </p:txBody>
      </p:sp>
      <p:sp>
        <p:nvSpPr>
          <p:cNvPr id="20" name="TextBox 19"/>
          <p:cNvSpPr txBox="1"/>
          <p:nvPr/>
        </p:nvSpPr>
        <p:spPr>
          <a:xfrm>
            <a:off x="395536" y="3982576"/>
            <a:ext cx="2088232" cy="707886"/>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GB" sz="2000" dirty="0" smtClean="0">
                <a:solidFill>
                  <a:prstClr val="black"/>
                </a:solidFill>
              </a:rPr>
              <a:t>12 days Moving Average</a:t>
            </a:r>
            <a:endParaRPr lang="en-GB" sz="2000" dirty="0">
              <a:solidFill>
                <a:prstClr val="black"/>
              </a:solidFill>
            </a:endParaRPr>
          </a:p>
        </p:txBody>
      </p:sp>
      <p:sp>
        <p:nvSpPr>
          <p:cNvPr id="21" name="TextBox 20"/>
          <p:cNvSpPr txBox="1"/>
          <p:nvPr/>
        </p:nvSpPr>
        <p:spPr>
          <a:xfrm>
            <a:off x="2596432" y="3982576"/>
            <a:ext cx="936104"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200" dirty="0" smtClean="0">
                <a:solidFill>
                  <a:prstClr val="black"/>
                </a:solidFill>
              </a:rPr>
              <a:t>6.4</a:t>
            </a:r>
            <a:endParaRPr lang="en-GB" sz="2200" dirty="0">
              <a:solidFill>
                <a:prstClr val="black"/>
              </a:solidFill>
            </a:endParaRPr>
          </a:p>
        </p:txBody>
      </p:sp>
      <p:sp>
        <p:nvSpPr>
          <p:cNvPr id="22" name="TextBox 21"/>
          <p:cNvSpPr txBox="1"/>
          <p:nvPr/>
        </p:nvSpPr>
        <p:spPr>
          <a:xfrm>
            <a:off x="4288620" y="3980576"/>
            <a:ext cx="1224136"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200" dirty="0" smtClean="0">
                <a:solidFill>
                  <a:prstClr val="black"/>
                </a:solidFill>
              </a:rPr>
              <a:t>&gt;</a:t>
            </a:r>
            <a:endParaRPr lang="en-GB" sz="2200" dirty="0">
              <a:solidFill>
                <a:prstClr val="black"/>
              </a:solidFill>
            </a:endParaRPr>
          </a:p>
        </p:txBody>
      </p:sp>
      <p:sp>
        <p:nvSpPr>
          <p:cNvPr id="23" name="TextBox 22"/>
          <p:cNvSpPr txBox="1"/>
          <p:nvPr/>
        </p:nvSpPr>
        <p:spPr>
          <a:xfrm>
            <a:off x="5653411" y="4002499"/>
            <a:ext cx="1503784" cy="400110"/>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000" dirty="0" smtClean="0">
                <a:solidFill>
                  <a:prstClr val="black"/>
                </a:solidFill>
              </a:rPr>
              <a:t>Not Buy (0)</a:t>
            </a:r>
            <a:endParaRPr lang="en-GB" sz="2000" dirty="0">
              <a:solidFill>
                <a:prstClr val="black"/>
              </a:solidFill>
            </a:endParaRPr>
          </a:p>
        </p:txBody>
      </p:sp>
      <p:sp>
        <p:nvSpPr>
          <p:cNvPr id="24" name="TextBox 23"/>
          <p:cNvSpPr txBox="1"/>
          <p:nvPr/>
        </p:nvSpPr>
        <p:spPr>
          <a:xfrm>
            <a:off x="7257889" y="4002499"/>
            <a:ext cx="1224136"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200" dirty="0" smtClean="0">
                <a:solidFill>
                  <a:prstClr val="black"/>
                </a:solidFill>
              </a:rPr>
              <a:t>Buy (1)</a:t>
            </a:r>
            <a:endParaRPr lang="en-GB" sz="2200" dirty="0">
              <a:solidFill>
                <a:prstClr val="black"/>
              </a:solidFill>
            </a:endParaRPr>
          </a:p>
        </p:txBody>
      </p:sp>
      <p:sp>
        <p:nvSpPr>
          <p:cNvPr id="25" name="TextBox 24"/>
          <p:cNvSpPr txBox="1"/>
          <p:nvPr/>
        </p:nvSpPr>
        <p:spPr>
          <a:xfrm>
            <a:off x="3928580" y="4918680"/>
            <a:ext cx="1872208" cy="769441"/>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GB" sz="2200" dirty="0" smtClean="0">
                <a:solidFill>
                  <a:prstClr val="black"/>
                </a:solidFill>
              </a:rPr>
              <a:t>50 days Momentum</a:t>
            </a:r>
            <a:endParaRPr lang="en-GB" sz="2200" dirty="0">
              <a:solidFill>
                <a:prstClr val="black"/>
              </a:solidFill>
            </a:endParaRPr>
          </a:p>
        </p:txBody>
      </p:sp>
      <p:sp>
        <p:nvSpPr>
          <p:cNvPr id="26" name="TextBox 25"/>
          <p:cNvSpPr txBox="1"/>
          <p:nvPr/>
        </p:nvSpPr>
        <p:spPr>
          <a:xfrm>
            <a:off x="6103045" y="4918680"/>
            <a:ext cx="936104"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200" dirty="0" smtClean="0">
                <a:solidFill>
                  <a:prstClr val="black"/>
                </a:solidFill>
              </a:rPr>
              <a:t>5.57</a:t>
            </a:r>
            <a:endParaRPr lang="en-GB" sz="2200" dirty="0">
              <a:solidFill>
                <a:prstClr val="black"/>
              </a:solidFill>
            </a:endParaRPr>
          </a:p>
        </p:txBody>
      </p:sp>
      <p:cxnSp>
        <p:nvCxnSpPr>
          <p:cNvPr id="31" name="Straight Arrow Connector 30"/>
          <p:cNvCxnSpPr>
            <a:stCxn id="16" idx="2"/>
            <a:endCxn id="17" idx="0"/>
          </p:cNvCxnSpPr>
          <p:nvPr/>
        </p:nvCxnSpPr>
        <p:spPr>
          <a:xfrm>
            <a:off x="4432636" y="2469247"/>
            <a:ext cx="0" cy="577225"/>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16" idx="2"/>
            <a:endCxn id="18" idx="0"/>
          </p:cNvCxnSpPr>
          <p:nvPr/>
        </p:nvCxnSpPr>
        <p:spPr>
          <a:xfrm flipH="1">
            <a:off x="2128380" y="2469247"/>
            <a:ext cx="2304256" cy="587582"/>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16" idx="2"/>
            <a:endCxn id="19" idx="0"/>
          </p:cNvCxnSpPr>
          <p:nvPr/>
        </p:nvCxnSpPr>
        <p:spPr>
          <a:xfrm>
            <a:off x="4432636" y="2469247"/>
            <a:ext cx="2304256" cy="587582"/>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19" idx="2"/>
            <a:endCxn id="22" idx="0"/>
          </p:cNvCxnSpPr>
          <p:nvPr/>
        </p:nvCxnSpPr>
        <p:spPr>
          <a:xfrm flipH="1">
            <a:off x="4900688" y="3487716"/>
            <a:ext cx="1836204" cy="492860"/>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19" idx="2"/>
            <a:endCxn id="23" idx="0"/>
          </p:cNvCxnSpPr>
          <p:nvPr/>
        </p:nvCxnSpPr>
        <p:spPr>
          <a:xfrm flipH="1">
            <a:off x="6405303" y="3487716"/>
            <a:ext cx="331589" cy="514783"/>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19" idx="2"/>
            <a:endCxn id="24" idx="0"/>
          </p:cNvCxnSpPr>
          <p:nvPr/>
        </p:nvCxnSpPr>
        <p:spPr>
          <a:xfrm>
            <a:off x="6736892" y="3487716"/>
            <a:ext cx="1133065" cy="514783"/>
          </a:xfrm>
          <a:prstGeom prst="line">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18" idx="2"/>
            <a:endCxn id="21" idx="0"/>
          </p:cNvCxnSpPr>
          <p:nvPr/>
        </p:nvCxnSpPr>
        <p:spPr>
          <a:xfrm>
            <a:off x="2128380" y="3487716"/>
            <a:ext cx="936104" cy="494860"/>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stCxn id="18" idx="2"/>
            <a:endCxn id="20" idx="0"/>
          </p:cNvCxnSpPr>
          <p:nvPr/>
        </p:nvCxnSpPr>
        <p:spPr>
          <a:xfrm flipH="1">
            <a:off x="1439652" y="3487716"/>
            <a:ext cx="688728" cy="494860"/>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22" idx="2"/>
            <a:endCxn id="26" idx="0"/>
          </p:cNvCxnSpPr>
          <p:nvPr/>
        </p:nvCxnSpPr>
        <p:spPr>
          <a:xfrm>
            <a:off x="4900688" y="4411463"/>
            <a:ext cx="1670409" cy="507217"/>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22" idx="2"/>
            <a:endCxn id="25" idx="0"/>
          </p:cNvCxnSpPr>
          <p:nvPr/>
        </p:nvCxnSpPr>
        <p:spPr>
          <a:xfrm flipH="1">
            <a:off x="4864684" y="4411463"/>
            <a:ext cx="36004" cy="507217"/>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079050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Crossover operator</a:t>
            </a:r>
            <a:endParaRPr lang="en-US" dirty="0"/>
          </a:p>
        </p:txBody>
      </p:sp>
      <p:pic>
        <p:nvPicPr>
          <p:cNvPr id="4" name="Content Placeholder 3"/>
          <p:cNvPicPr>
            <a:picLocks noGrp="1" noChangeAspect="1"/>
          </p:cNvPicPr>
          <p:nvPr>
            <p:ph idx="1"/>
          </p:nvPr>
        </p:nvPicPr>
        <p:blipFill>
          <a:blip r:embed="rId2"/>
          <a:srcRect l="-7271" r="-7271"/>
          <a:stretch>
            <a:fillRect/>
          </a:stretch>
        </p:blipFill>
        <p:spPr/>
      </p:pic>
    </p:spTree>
    <p:extLst>
      <p:ext uri="{BB962C8B-B14F-4D97-AF65-F5344CB8AC3E}">
        <p14:creationId xmlns:p14="http://schemas.microsoft.com/office/powerpoint/2010/main" val="92733822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Mutation operator</a:t>
            </a:r>
            <a:endParaRPr lang="en-US" dirty="0"/>
          </a:p>
        </p:txBody>
      </p:sp>
      <p:pic>
        <p:nvPicPr>
          <p:cNvPr id="4" name="Content Placeholder 3"/>
          <p:cNvPicPr>
            <a:picLocks noGrp="1" noChangeAspect="1"/>
          </p:cNvPicPr>
          <p:nvPr>
            <p:ph idx="1"/>
          </p:nvPr>
        </p:nvPicPr>
        <p:blipFill>
          <a:blip r:embed="rId2"/>
          <a:srcRect t="-16251" b="-16251"/>
          <a:stretch>
            <a:fillRect/>
          </a:stretch>
        </p:blipFill>
        <p:spPr/>
      </p:pic>
    </p:spTree>
    <p:extLst>
      <p:ext uri="{BB962C8B-B14F-4D97-AF65-F5344CB8AC3E}">
        <p14:creationId xmlns:p14="http://schemas.microsoft.com/office/powerpoint/2010/main" val="74507150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p:txBody>
          <a:bodyPr/>
          <a:lstStyle/>
          <a:p>
            <a:r>
              <a:rPr lang="en-US"/>
              <a:t>Contents of today's talk</a:t>
            </a:r>
          </a:p>
        </p:txBody>
      </p:sp>
      <p:sp>
        <p:nvSpPr>
          <p:cNvPr id="5122" name="Rectangle 2"/>
          <p:cNvSpPr>
            <a:spLocks noGrp="1" noChangeArrowheads="1"/>
          </p:cNvSpPr>
          <p:nvPr>
            <p:ph type="body" idx="1"/>
          </p:nvPr>
        </p:nvSpPr>
        <p:spPr/>
        <p:txBody>
          <a:bodyPr lIns="0" tIns="0" rIns="0" bIns="0"/>
          <a:lstStyle/>
          <a:p>
            <a:r>
              <a:rPr lang="en-US" dirty="0">
                <a:solidFill>
                  <a:srgbClr val="7F7F7F"/>
                </a:solidFill>
              </a:rPr>
              <a:t>Forecasting</a:t>
            </a:r>
          </a:p>
          <a:p>
            <a:r>
              <a:rPr lang="en-US" dirty="0">
                <a:solidFill>
                  <a:srgbClr val="7F7F7F"/>
                </a:solidFill>
              </a:rPr>
              <a:t>Financial forecasting</a:t>
            </a:r>
          </a:p>
          <a:p>
            <a:pPr lvl="1"/>
            <a:r>
              <a:rPr lang="en-US" dirty="0">
                <a:solidFill>
                  <a:srgbClr val="7F7F7F"/>
                </a:solidFill>
              </a:rPr>
              <a:t>What is it?</a:t>
            </a:r>
          </a:p>
          <a:p>
            <a:pPr lvl="1"/>
            <a:r>
              <a:rPr lang="en-US" dirty="0">
                <a:solidFill>
                  <a:schemeClr val="bg1">
                    <a:lumMod val="50000"/>
                  </a:schemeClr>
                </a:solidFill>
              </a:rPr>
              <a:t>Is it possible? </a:t>
            </a:r>
            <a:endParaRPr lang="en-US" dirty="0" smtClean="0">
              <a:solidFill>
                <a:schemeClr val="bg1">
                  <a:lumMod val="50000"/>
                </a:schemeClr>
              </a:solidFill>
            </a:endParaRPr>
          </a:p>
          <a:p>
            <a:pPr lvl="1"/>
            <a:r>
              <a:rPr lang="en-US" dirty="0" smtClean="0">
                <a:solidFill>
                  <a:schemeClr val="bg1">
                    <a:lumMod val="50000"/>
                  </a:schemeClr>
                </a:solidFill>
              </a:rPr>
              <a:t>Methods</a:t>
            </a:r>
            <a:endParaRPr lang="en-US" dirty="0">
              <a:solidFill>
                <a:schemeClr val="bg1">
                  <a:lumMod val="50000"/>
                </a:schemeClr>
              </a:solidFill>
            </a:endParaRPr>
          </a:p>
          <a:p>
            <a:r>
              <a:rPr lang="en-US" dirty="0" smtClean="0">
                <a:solidFill>
                  <a:srgbClr val="7F7F7F"/>
                </a:solidFill>
              </a:rPr>
              <a:t>Computational </a:t>
            </a:r>
            <a:r>
              <a:rPr lang="en-US" dirty="0">
                <a:solidFill>
                  <a:srgbClr val="7F7F7F"/>
                </a:solidFill>
              </a:rPr>
              <a:t>Intelligence for financial forecasting</a:t>
            </a:r>
          </a:p>
          <a:p>
            <a:r>
              <a:rPr lang="en-US" dirty="0">
                <a:solidFill>
                  <a:srgbClr val="000000"/>
                </a:solidFill>
              </a:rPr>
              <a:t>EDDIE for financial forecasting</a:t>
            </a:r>
          </a:p>
          <a:p>
            <a:pPr lvl="1"/>
            <a:r>
              <a:rPr lang="en-US" dirty="0">
                <a:solidFill>
                  <a:srgbClr val="000000"/>
                </a:solidFill>
              </a:rPr>
              <a:t>How it works</a:t>
            </a:r>
          </a:p>
          <a:p>
            <a:pPr lvl="1"/>
            <a:r>
              <a:rPr lang="en-US" dirty="0">
                <a:solidFill>
                  <a:srgbClr val="7F7F7F"/>
                </a:solidFill>
              </a:rPr>
              <a:t>Research on EDDIE 7 and EDDIE 8</a:t>
            </a:r>
          </a:p>
          <a:p>
            <a:pPr lvl="1"/>
            <a:r>
              <a:rPr lang="en-US" dirty="0">
                <a:solidFill>
                  <a:srgbClr val="7F7F7F"/>
                </a:solidFill>
              </a:rPr>
              <a:t>Latest research</a:t>
            </a:r>
          </a:p>
        </p:txBody>
      </p:sp>
    </p:spTree>
    <p:extLst>
      <p:ext uri="{BB962C8B-B14F-4D97-AF65-F5344CB8AC3E}">
        <p14:creationId xmlns:p14="http://schemas.microsoft.com/office/powerpoint/2010/main" val="2516913545"/>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p:txBody>
          <a:bodyPr/>
          <a:lstStyle/>
          <a:p>
            <a:r>
              <a:rPr lang="en-US"/>
              <a:t>Contents of today's talk</a:t>
            </a:r>
          </a:p>
        </p:txBody>
      </p:sp>
      <p:sp>
        <p:nvSpPr>
          <p:cNvPr id="5122" name="Rectangle 2"/>
          <p:cNvSpPr>
            <a:spLocks noGrp="1" noChangeArrowheads="1"/>
          </p:cNvSpPr>
          <p:nvPr>
            <p:ph type="body" idx="1"/>
          </p:nvPr>
        </p:nvSpPr>
        <p:spPr/>
        <p:txBody>
          <a:bodyPr lIns="0" tIns="0" rIns="0" bIns="0"/>
          <a:lstStyle/>
          <a:p>
            <a:r>
              <a:rPr lang="en-US" dirty="0"/>
              <a:t>Forecasting</a:t>
            </a:r>
          </a:p>
          <a:p>
            <a:r>
              <a:rPr lang="en-US" dirty="0"/>
              <a:t>Financial forecasting</a:t>
            </a:r>
          </a:p>
          <a:p>
            <a:pPr lvl="1"/>
            <a:r>
              <a:rPr lang="en-US" dirty="0"/>
              <a:t>What is it?</a:t>
            </a:r>
          </a:p>
          <a:p>
            <a:pPr lvl="1"/>
            <a:r>
              <a:rPr lang="en-US" dirty="0"/>
              <a:t>Is it possible</a:t>
            </a:r>
            <a:r>
              <a:rPr lang="en-US" dirty="0" smtClean="0"/>
              <a:t>?</a:t>
            </a:r>
          </a:p>
          <a:p>
            <a:pPr lvl="1"/>
            <a:r>
              <a:rPr lang="en-US" dirty="0" smtClean="0"/>
              <a:t>Methods</a:t>
            </a:r>
          </a:p>
          <a:p>
            <a:r>
              <a:rPr lang="en-US" dirty="0" smtClean="0"/>
              <a:t>Computational Intelligence for financial forecasting</a:t>
            </a:r>
            <a:endParaRPr lang="en-US" dirty="0"/>
          </a:p>
          <a:p>
            <a:r>
              <a:rPr lang="en-US" dirty="0"/>
              <a:t>EDDIE for financial forecasting</a:t>
            </a:r>
          </a:p>
          <a:p>
            <a:pPr lvl="1"/>
            <a:r>
              <a:rPr lang="en-US" dirty="0"/>
              <a:t>How it works</a:t>
            </a:r>
          </a:p>
          <a:p>
            <a:pPr lvl="1"/>
            <a:r>
              <a:rPr lang="en-US" dirty="0"/>
              <a:t>Research on EDDIE 7 and EDDIE 8</a:t>
            </a:r>
          </a:p>
          <a:p>
            <a:pPr lvl="1"/>
            <a:r>
              <a:rPr lang="en-US" dirty="0"/>
              <a:t>Latest research</a:t>
            </a:r>
          </a:p>
        </p:txBody>
      </p:sp>
    </p:spTree>
    <p:extLst>
      <p:ext uri="{BB962C8B-B14F-4D97-AF65-F5344CB8AC3E}">
        <p14:creationId xmlns:p14="http://schemas.microsoft.com/office/powerpoint/2010/main" val="30882344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a:latin typeface="News Gothic MT" charset="0"/>
              </a:rPr>
              <a:t>EDDIE’s goal</a:t>
            </a:r>
          </a:p>
        </p:txBody>
      </p:sp>
      <p:sp>
        <p:nvSpPr>
          <p:cNvPr id="17410" name="Content Placeholder 2"/>
          <p:cNvSpPr>
            <a:spLocks noGrp="1"/>
          </p:cNvSpPr>
          <p:nvPr>
            <p:ph idx="1"/>
          </p:nvPr>
        </p:nvSpPr>
        <p:spPr/>
        <p:txBody>
          <a:bodyPr/>
          <a:lstStyle/>
          <a:p>
            <a:r>
              <a:rPr lang="en-US">
                <a:latin typeface="News Gothic MT" charset="0"/>
              </a:rPr>
              <a:t>EDDIE is a GP tool that attempts to answer the following question:</a:t>
            </a:r>
          </a:p>
          <a:p>
            <a:pPr lvl="1"/>
            <a:r>
              <a:rPr lang="en-US">
                <a:latin typeface="News Gothic MT" charset="0"/>
              </a:rPr>
              <a:t>“Will the price of the X stock go up by r% within the next n days”?</a:t>
            </a:r>
          </a:p>
          <a:p>
            <a:pPr lvl="1"/>
            <a:r>
              <a:rPr lang="en-US">
                <a:latin typeface="News Gothic MT" charset="0"/>
              </a:rPr>
              <a:t>Users specify X, r, and n</a:t>
            </a:r>
          </a:p>
        </p:txBody>
      </p:sp>
    </p:spTree>
    <p:extLst>
      <p:ext uri="{BB962C8B-B14F-4D97-AF65-F5344CB8AC3E}">
        <p14:creationId xmlns:p14="http://schemas.microsoft.com/office/powerpoint/2010/main" val="291201601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EDDIE works</a:t>
            </a:r>
            <a:endParaRPr lang="en-US" dirty="0"/>
          </a:p>
        </p:txBody>
      </p:sp>
      <p:sp>
        <p:nvSpPr>
          <p:cNvPr id="3" name="Content Placeholder 2"/>
          <p:cNvSpPr>
            <a:spLocks noGrp="1"/>
          </p:cNvSpPr>
          <p:nvPr>
            <p:ph idx="1"/>
          </p:nvPr>
        </p:nvSpPr>
        <p:spPr/>
        <p:txBody>
          <a:bodyPr/>
          <a:lstStyle/>
          <a:p>
            <a:endParaRPr lang="en-US" dirty="0"/>
          </a:p>
        </p:txBody>
      </p:sp>
      <p:sp>
        <p:nvSpPr>
          <p:cNvPr id="5" name="Rectangle 4"/>
          <p:cNvSpPr>
            <a:spLocks noChangeArrowheads="1"/>
          </p:cNvSpPr>
          <p:nvPr/>
        </p:nvSpPr>
        <p:spPr bwMode="auto">
          <a:xfrm>
            <a:off x="381000" y="304800"/>
            <a:ext cx="8294688" cy="1206500"/>
          </a:xfrm>
          <a:prstGeom prst="rect">
            <a:avLst/>
          </a:prstGeom>
          <a:noFill/>
          <a:ln w="12700" cap="sq">
            <a:noFill/>
            <a:miter lim="800000"/>
            <a:headEnd type="none" w="sm" len="sm"/>
            <a:tailEnd type="none" w="sm" len="sm"/>
          </a:ln>
          <a:effectLst/>
        </p:spPr>
        <p:txBody>
          <a:bodyPr anchor="ctr">
            <a:prstTxWarp prst="textNoShape">
              <a:avLst/>
            </a:prstTxWarp>
          </a:bodyPr>
          <a:lstStyle/>
          <a:p>
            <a:pPr algn="ctr"/>
            <a:endParaRPr lang="en-US" sz="4400">
              <a:solidFill>
                <a:schemeClr val="tx2"/>
              </a:solidFill>
              <a:effectLst>
                <a:outerShdw blurRad="38100" dist="38100" dir="2700000" algn="tl">
                  <a:srgbClr val="000000"/>
                </a:outerShdw>
              </a:effectLst>
            </a:endParaRPr>
          </a:p>
        </p:txBody>
      </p:sp>
      <p:sp>
        <p:nvSpPr>
          <p:cNvPr id="6" name="Text Box 6"/>
          <p:cNvSpPr txBox="1">
            <a:spLocks noChangeArrowheads="1"/>
          </p:cNvSpPr>
          <p:nvPr/>
        </p:nvSpPr>
        <p:spPr bwMode="auto">
          <a:xfrm>
            <a:off x="381000" y="2743200"/>
            <a:ext cx="2743200" cy="439738"/>
          </a:xfrm>
          <a:prstGeom prst="rect">
            <a:avLst/>
          </a:prstGeom>
          <a:solidFill>
            <a:srgbClr val="3366FF"/>
          </a:solidFill>
          <a:ln w="12700" cap="sq">
            <a:solidFill>
              <a:schemeClr val="accent2"/>
            </a:solidFill>
            <a:miter lim="800000"/>
            <a:headEnd type="none" w="sm" len="sm"/>
            <a:tailEnd type="none" w="sm" len="sm"/>
          </a:ln>
          <a:effectLst>
            <a:outerShdw blurRad="63500" dist="107763" dir="2700000" algn="ctr" rotWithShape="0">
              <a:schemeClr val="bg2">
                <a:alpha val="74998"/>
              </a:schemeClr>
            </a:outerShdw>
          </a:effectLst>
        </p:spPr>
        <p:txBody>
          <a:bodyPr>
            <a:prstTxWarp prst="textNoShape">
              <a:avLst/>
            </a:prstTxWarp>
            <a:spAutoFit/>
          </a:bodyPr>
          <a:lstStyle/>
          <a:p>
            <a:pPr algn="ctr"/>
            <a:r>
              <a:rPr lang="en-US" sz="2200" dirty="0">
                <a:solidFill>
                  <a:srgbClr val="FFFFFF"/>
                </a:solidFill>
                <a:latin typeface="Arial" charset="0"/>
              </a:rPr>
              <a:t>Financial Expert</a:t>
            </a:r>
          </a:p>
        </p:txBody>
      </p:sp>
      <p:sp>
        <p:nvSpPr>
          <p:cNvPr id="7" name="Text Box 7"/>
          <p:cNvSpPr txBox="1">
            <a:spLocks noChangeArrowheads="1"/>
          </p:cNvSpPr>
          <p:nvPr/>
        </p:nvSpPr>
        <p:spPr bwMode="auto">
          <a:xfrm>
            <a:off x="5334000" y="5384673"/>
            <a:ext cx="2743200" cy="714375"/>
          </a:xfrm>
          <a:prstGeom prst="rect">
            <a:avLst/>
          </a:prstGeom>
          <a:solidFill>
            <a:srgbClr val="3366FF"/>
          </a:solidFill>
          <a:ln w="12700" cap="sq">
            <a:solidFill>
              <a:schemeClr val="accent2"/>
            </a:solidFill>
            <a:miter lim="800000"/>
            <a:headEnd type="none" w="sm" len="sm"/>
            <a:tailEnd type="none" w="sm" len="sm"/>
          </a:ln>
          <a:effectLst>
            <a:outerShdw blurRad="63500" dist="107763" dir="2700000" algn="ctr" rotWithShape="0">
              <a:schemeClr val="bg2">
                <a:alpha val="74998"/>
              </a:schemeClr>
            </a:outerShdw>
          </a:effectLst>
        </p:spPr>
        <p:txBody>
          <a:bodyPr>
            <a:prstTxWarp prst="textNoShape">
              <a:avLst/>
            </a:prstTxWarp>
            <a:spAutoFit/>
          </a:bodyPr>
          <a:lstStyle/>
          <a:p>
            <a:pPr algn="ctr"/>
            <a:r>
              <a:rPr lang="en-US" sz="2000" dirty="0">
                <a:solidFill>
                  <a:srgbClr val="FFFFFF"/>
                </a:solidFill>
                <a:latin typeface="Arial" charset="0"/>
              </a:rPr>
              <a:t>Genetic Decision Tree</a:t>
            </a:r>
          </a:p>
          <a:p>
            <a:pPr algn="ctr"/>
            <a:r>
              <a:rPr lang="en-US" sz="2000" dirty="0">
                <a:solidFill>
                  <a:srgbClr val="FFFFFF"/>
                </a:solidFill>
                <a:latin typeface="Arial" charset="0"/>
              </a:rPr>
              <a:t>(GDT)</a:t>
            </a:r>
          </a:p>
        </p:txBody>
      </p:sp>
      <p:sp>
        <p:nvSpPr>
          <p:cNvPr id="8" name="Text Box 8"/>
          <p:cNvSpPr txBox="1">
            <a:spLocks noChangeArrowheads="1"/>
          </p:cNvSpPr>
          <p:nvPr/>
        </p:nvSpPr>
        <p:spPr bwMode="auto">
          <a:xfrm>
            <a:off x="5791200" y="2819400"/>
            <a:ext cx="1752600" cy="1930400"/>
          </a:xfrm>
          <a:prstGeom prst="rect">
            <a:avLst/>
          </a:prstGeom>
          <a:solidFill>
            <a:srgbClr val="0000FF"/>
          </a:solidFill>
          <a:ln w="12700" cap="sq">
            <a:solidFill>
              <a:schemeClr val="accent1"/>
            </a:solidFill>
            <a:miter lim="800000"/>
            <a:headEnd type="none" w="sm" len="sm"/>
            <a:tailEnd type="none" w="sm" len="sm"/>
          </a:ln>
          <a:effectLst>
            <a:outerShdw blurRad="63500" dist="107763" dir="2700000" algn="ctr" rotWithShape="0">
              <a:schemeClr val="bg2">
                <a:alpha val="74998"/>
              </a:schemeClr>
            </a:outerShdw>
          </a:effectLst>
        </p:spPr>
        <p:txBody>
          <a:bodyPr>
            <a:prstTxWarp prst="textNoShape">
              <a:avLst/>
            </a:prstTxWarp>
            <a:spAutoFit/>
          </a:bodyPr>
          <a:lstStyle/>
          <a:p>
            <a:pPr algn="ctr"/>
            <a:endParaRPr lang="en-US" sz="2400" dirty="0">
              <a:solidFill>
                <a:srgbClr val="FFFFFF"/>
              </a:solidFill>
              <a:latin typeface="Times New Roman" charset="0"/>
            </a:endParaRPr>
          </a:p>
          <a:p>
            <a:pPr algn="ctr"/>
            <a:endParaRPr lang="en-US" sz="2400" dirty="0">
              <a:solidFill>
                <a:srgbClr val="FFFFFF"/>
              </a:solidFill>
              <a:latin typeface="Times New Roman" charset="0"/>
            </a:endParaRPr>
          </a:p>
          <a:p>
            <a:pPr algn="ctr"/>
            <a:r>
              <a:rPr lang="en-US" sz="2400" dirty="0">
                <a:solidFill>
                  <a:srgbClr val="FFFFFF"/>
                </a:solidFill>
                <a:latin typeface="Arial" charset="0"/>
              </a:rPr>
              <a:t>EDDIE</a:t>
            </a:r>
          </a:p>
          <a:p>
            <a:pPr algn="ctr"/>
            <a:endParaRPr lang="en-US" sz="2400" dirty="0">
              <a:solidFill>
                <a:srgbClr val="FFFFFF"/>
              </a:solidFill>
              <a:latin typeface="Times New Roman" charset="0"/>
            </a:endParaRPr>
          </a:p>
          <a:p>
            <a:pPr algn="ctr"/>
            <a:endParaRPr lang="en-US" sz="2400" dirty="0">
              <a:solidFill>
                <a:srgbClr val="FFFFFF"/>
              </a:solidFill>
              <a:latin typeface="Times New Roman" charset="0"/>
            </a:endParaRPr>
          </a:p>
        </p:txBody>
      </p:sp>
      <p:grpSp>
        <p:nvGrpSpPr>
          <p:cNvPr id="9" name="Group 9"/>
          <p:cNvGrpSpPr>
            <a:grpSpLocks/>
          </p:cNvGrpSpPr>
          <p:nvPr/>
        </p:nvGrpSpPr>
        <p:grpSpPr bwMode="auto">
          <a:xfrm>
            <a:off x="1752600" y="3200400"/>
            <a:ext cx="2763838" cy="914400"/>
            <a:chOff x="1104" y="2016"/>
            <a:chExt cx="1741" cy="576"/>
          </a:xfrm>
        </p:grpSpPr>
        <p:sp>
          <p:nvSpPr>
            <p:cNvPr id="10" name="Line 10"/>
            <p:cNvSpPr>
              <a:spLocks noChangeShapeType="1"/>
            </p:cNvSpPr>
            <p:nvPr/>
          </p:nvSpPr>
          <p:spPr bwMode="auto">
            <a:xfrm>
              <a:off x="1104" y="2016"/>
              <a:ext cx="0" cy="576"/>
            </a:xfrm>
            <a:prstGeom prst="line">
              <a:avLst/>
            </a:prstGeom>
            <a:noFill/>
            <a:ln w="12700" cap="sq">
              <a:solidFill>
                <a:schemeClr val="tx1"/>
              </a:solidFill>
              <a:round/>
              <a:headEnd/>
              <a:tailEnd type="triangle" w="med" len="med"/>
            </a:ln>
            <a:effectLst/>
          </p:spPr>
          <p:txBody>
            <a:bodyPr wrap="none" anchor="ctr">
              <a:prstTxWarp prst="textNoShape">
                <a:avLst/>
              </a:prstTxWarp>
            </a:bodyPr>
            <a:lstStyle/>
            <a:p>
              <a:endParaRPr lang="en-US"/>
            </a:p>
          </p:txBody>
        </p:sp>
        <p:sp>
          <p:nvSpPr>
            <p:cNvPr id="11" name="Text Box 11"/>
            <p:cNvSpPr txBox="1">
              <a:spLocks noChangeArrowheads="1"/>
            </p:cNvSpPr>
            <p:nvPr/>
          </p:nvSpPr>
          <p:spPr bwMode="auto">
            <a:xfrm>
              <a:off x="1200" y="2157"/>
              <a:ext cx="1645" cy="291"/>
            </a:xfrm>
            <a:prstGeom prst="rect">
              <a:avLst/>
            </a:prstGeom>
            <a:noFill/>
            <a:ln w="12700" cap="sq">
              <a:noFill/>
              <a:miter lim="800000"/>
              <a:headEnd type="none" w="sm" len="sm"/>
              <a:tailEnd type="none" w="sm" len="sm"/>
            </a:ln>
            <a:effectLst/>
          </p:spPr>
          <p:txBody>
            <a:bodyPr wrap="none">
              <a:prstTxWarp prst="textNoShape">
                <a:avLst/>
              </a:prstTxWarp>
              <a:spAutoFit/>
            </a:bodyPr>
            <a:lstStyle/>
            <a:p>
              <a:r>
                <a:rPr lang="en-US" sz="2400" dirty="0">
                  <a:solidFill>
                    <a:srgbClr val="0000FF"/>
                  </a:solidFill>
                  <a:latin typeface="Arial Narrow" charset="0"/>
                </a:rPr>
                <a:t>5</a:t>
              </a:r>
              <a:r>
                <a:rPr lang="en-US" sz="2400" dirty="0" smtClean="0">
                  <a:solidFill>
                    <a:srgbClr val="0000FF"/>
                  </a:solidFill>
                  <a:latin typeface="Arial Narrow" charset="0"/>
                </a:rPr>
                <a:t>. </a:t>
              </a:r>
              <a:r>
                <a:rPr lang="en-US" sz="2400" dirty="0">
                  <a:solidFill>
                    <a:srgbClr val="0000FF"/>
                  </a:solidFill>
                  <a:latin typeface="Arial Narrow" charset="0"/>
                </a:rPr>
                <a:t>Approval / rejection</a:t>
              </a:r>
            </a:p>
          </p:txBody>
        </p:sp>
      </p:grpSp>
      <p:grpSp>
        <p:nvGrpSpPr>
          <p:cNvPr id="12" name="Group 12"/>
          <p:cNvGrpSpPr>
            <a:grpSpLocks/>
          </p:cNvGrpSpPr>
          <p:nvPr/>
        </p:nvGrpSpPr>
        <p:grpSpPr bwMode="auto">
          <a:xfrm>
            <a:off x="3124200" y="2052638"/>
            <a:ext cx="2667000" cy="919162"/>
            <a:chOff x="1968" y="1293"/>
            <a:chExt cx="1680" cy="579"/>
          </a:xfrm>
        </p:grpSpPr>
        <p:sp>
          <p:nvSpPr>
            <p:cNvPr id="13" name="Line 13"/>
            <p:cNvSpPr>
              <a:spLocks noChangeShapeType="1"/>
            </p:cNvSpPr>
            <p:nvPr/>
          </p:nvSpPr>
          <p:spPr bwMode="auto">
            <a:xfrm>
              <a:off x="1968" y="1872"/>
              <a:ext cx="1680" cy="0"/>
            </a:xfrm>
            <a:prstGeom prst="line">
              <a:avLst/>
            </a:prstGeom>
            <a:noFill/>
            <a:ln w="12700" cap="sq">
              <a:solidFill>
                <a:schemeClr val="tx1"/>
              </a:solidFill>
              <a:round/>
              <a:headEnd type="none" w="sm" len="sm"/>
              <a:tailEnd type="triangle" w="med" len="med"/>
            </a:ln>
            <a:effectLst/>
          </p:spPr>
          <p:txBody>
            <a:bodyPr wrap="none" anchor="ctr">
              <a:prstTxWarp prst="textNoShape">
                <a:avLst/>
              </a:prstTxWarp>
            </a:bodyPr>
            <a:lstStyle/>
            <a:p>
              <a:endParaRPr lang="en-US"/>
            </a:p>
          </p:txBody>
        </p:sp>
        <p:sp>
          <p:nvSpPr>
            <p:cNvPr id="14" name="Text Box 14"/>
            <p:cNvSpPr txBox="1">
              <a:spLocks noChangeArrowheads="1"/>
            </p:cNvSpPr>
            <p:nvPr/>
          </p:nvSpPr>
          <p:spPr bwMode="auto">
            <a:xfrm>
              <a:off x="2064" y="1293"/>
              <a:ext cx="1150" cy="523"/>
            </a:xfrm>
            <a:prstGeom prst="rect">
              <a:avLst/>
            </a:prstGeom>
            <a:noFill/>
            <a:ln w="12700" cap="sq">
              <a:noFill/>
              <a:miter lim="800000"/>
              <a:headEnd type="none" w="sm" len="sm"/>
              <a:tailEnd type="none" w="sm" len="sm"/>
            </a:ln>
            <a:effectLst/>
          </p:spPr>
          <p:txBody>
            <a:bodyPr wrap="none">
              <a:prstTxWarp prst="textNoShape">
                <a:avLst/>
              </a:prstTxWarp>
              <a:spAutoFit/>
            </a:bodyPr>
            <a:lstStyle/>
            <a:p>
              <a:r>
                <a:rPr lang="en-US" sz="2400" dirty="0">
                  <a:solidFill>
                    <a:srgbClr val="0000FF"/>
                  </a:solidFill>
                  <a:latin typeface="Arial Narrow" charset="0"/>
                </a:rPr>
                <a:t>1. Suggestion </a:t>
              </a:r>
            </a:p>
            <a:p>
              <a:r>
                <a:rPr lang="en-US" sz="2400" dirty="0">
                  <a:solidFill>
                    <a:srgbClr val="0000FF"/>
                  </a:solidFill>
                  <a:latin typeface="Arial Narrow" charset="0"/>
                </a:rPr>
                <a:t>    of indicators</a:t>
              </a:r>
            </a:p>
          </p:txBody>
        </p:sp>
      </p:grpSp>
      <p:grpSp>
        <p:nvGrpSpPr>
          <p:cNvPr id="15" name="Group 15"/>
          <p:cNvGrpSpPr>
            <a:grpSpLocks/>
          </p:cNvGrpSpPr>
          <p:nvPr/>
        </p:nvGrpSpPr>
        <p:grpSpPr bwMode="auto">
          <a:xfrm>
            <a:off x="3124200" y="5605339"/>
            <a:ext cx="2209800" cy="498476"/>
            <a:chOff x="1968" y="2832"/>
            <a:chExt cx="1680" cy="314"/>
          </a:xfrm>
        </p:grpSpPr>
        <p:sp>
          <p:nvSpPr>
            <p:cNvPr id="16" name="Line 16"/>
            <p:cNvSpPr>
              <a:spLocks noChangeShapeType="1"/>
            </p:cNvSpPr>
            <p:nvPr/>
          </p:nvSpPr>
          <p:spPr bwMode="auto">
            <a:xfrm flipH="1">
              <a:off x="1968" y="2832"/>
              <a:ext cx="1680" cy="0"/>
            </a:xfrm>
            <a:prstGeom prst="line">
              <a:avLst/>
            </a:prstGeom>
            <a:noFill/>
            <a:ln w="12700" cap="sq">
              <a:solidFill>
                <a:schemeClr val="tx1"/>
              </a:solidFill>
              <a:round/>
              <a:headEnd type="none" w="sm" len="sm"/>
              <a:tailEnd type="triangle" w="med" len="med"/>
            </a:ln>
            <a:effectLst/>
          </p:spPr>
          <p:txBody>
            <a:bodyPr wrap="none" anchor="ctr">
              <a:prstTxWarp prst="textNoShape">
                <a:avLst/>
              </a:prstTxWarp>
            </a:bodyPr>
            <a:lstStyle/>
            <a:p>
              <a:endParaRPr lang="en-US"/>
            </a:p>
          </p:txBody>
        </p:sp>
        <p:sp>
          <p:nvSpPr>
            <p:cNvPr id="17" name="Text Box 17"/>
            <p:cNvSpPr txBox="1">
              <a:spLocks noChangeArrowheads="1"/>
            </p:cNvSpPr>
            <p:nvPr/>
          </p:nvSpPr>
          <p:spPr bwMode="auto">
            <a:xfrm>
              <a:off x="2246" y="2855"/>
              <a:ext cx="1101" cy="291"/>
            </a:xfrm>
            <a:prstGeom prst="rect">
              <a:avLst/>
            </a:prstGeom>
            <a:noFill/>
            <a:ln w="12700" cap="sq">
              <a:noFill/>
              <a:miter lim="800000"/>
              <a:headEnd type="none" w="sm" len="sm"/>
              <a:tailEnd type="none" w="sm" len="sm"/>
            </a:ln>
            <a:effectLst/>
          </p:spPr>
          <p:txBody>
            <a:bodyPr wrap="none">
              <a:prstTxWarp prst="textNoShape">
                <a:avLst/>
              </a:prstTxWarp>
              <a:spAutoFit/>
            </a:bodyPr>
            <a:lstStyle/>
            <a:p>
              <a:r>
                <a:rPr lang="en-US" sz="2400" dirty="0">
                  <a:solidFill>
                    <a:srgbClr val="0000FF"/>
                  </a:solidFill>
                  <a:latin typeface="Arial Narrow" charset="0"/>
                </a:rPr>
                <a:t>3</a:t>
              </a:r>
              <a:r>
                <a:rPr lang="en-US" sz="2400" dirty="0" smtClean="0">
                  <a:solidFill>
                    <a:srgbClr val="0000FF"/>
                  </a:solidFill>
                  <a:latin typeface="Arial Narrow" charset="0"/>
                </a:rPr>
                <a:t>. Evaluate</a:t>
              </a:r>
              <a:endParaRPr lang="en-US" sz="2400" dirty="0">
                <a:solidFill>
                  <a:srgbClr val="0000FF"/>
                </a:solidFill>
                <a:latin typeface="Arial Narrow" charset="0"/>
              </a:endParaRPr>
            </a:p>
          </p:txBody>
        </p:sp>
      </p:grpSp>
      <p:grpSp>
        <p:nvGrpSpPr>
          <p:cNvPr id="18" name="Group 18"/>
          <p:cNvGrpSpPr>
            <a:grpSpLocks/>
          </p:cNvGrpSpPr>
          <p:nvPr/>
        </p:nvGrpSpPr>
        <p:grpSpPr bwMode="auto">
          <a:xfrm>
            <a:off x="5727700" y="1546225"/>
            <a:ext cx="1876425" cy="1273175"/>
            <a:chOff x="3608" y="974"/>
            <a:chExt cx="1182" cy="802"/>
          </a:xfrm>
        </p:grpSpPr>
        <p:sp>
          <p:nvSpPr>
            <p:cNvPr id="19" name="Line 19"/>
            <p:cNvSpPr>
              <a:spLocks noChangeShapeType="1"/>
            </p:cNvSpPr>
            <p:nvPr/>
          </p:nvSpPr>
          <p:spPr bwMode="auto">
            <a:xfrm>
              <a:off x="4224" y="1248"/>
              <a:ext cx="0" cy="528"/>
            </a:xfrm>
            <a:prstGeom prst="line">
              <a:avLst/>
            </a:prstGeom>
            <a:noFill/>
            <a:ln w="76200" cap="sq">
              <a:pattFill prst="pct25">
                <a:fgClr>
                  <a:schemeClr val="tx1"/>
                </a:fgClr>
                <a:bgClr>
                  <a:schemeClr val="bg1"/>
                </a:bgClr>
              </a:pattFill>
              <a:round/>
              <a:headEnd type="none" w="sm" len="sm"/>
              <a:tailEnd type="triangle" w="sm" len="sm"/>
            </a:ln>
            <a:effectLst/>
          </p:spPr>
          <p:txBody>
            <a:bodyPr wrap="none" anchor="ctr">
              <a:prstTxWarp prst="textNoShape">
                <a:avLst/>
              </a:prstTxWarp>
            </a:bodyPr>
            <a:lstStyle/>
            <a:p>
              <a:endParaRPr lang="en-US"/>
            </a:p>
          </p:txBody>
        </p:sp>
        <p:sp>
          <p:nvSpPr>
            <p:cNvPr id="20" name="Text Box 20"/>
            <p:cNvSpPr txBox="1">
              <a:spLocks noChangeArrowheads="1"/>
            </p:cNvSpPr>
            <p:nvPr/>
          </p:nvSpPr>
          <p:spPr bwMode="auto">
            <a:xfrm>
              <a:off x="3608" y="974"/>
              <a:ext cx="1182" cy="277"/>
            </a:xfrm>
            <a:prstGeom prst="rect">
              <a:avLst/>
            </a:prstGeom>
            <a:solidFill>
              <a:srgbClr val="3366FF"/>
            </a:solidFill>
            <a:ln w="12700" cap="sq">
              <a:solidFill>
                <a:schemeClr val="accent2"/>
              </a:solidFill>
              <a:miter lim="800000"/>
              <a:headEnd type="none" w="sm" len="sm"/>
              <a:tailEnd type="none" w="sm" len="sm"/>
            </a:ln>
            <a:effectLst>
              <a:outerShdw blurRad="63500" dist="107763" dir="2700000" algn="ctr" rotWithShape="0">
                <a:schemeClr val="bg2">
                  <a:alpha val="74998"/>
                </a:schemeClr>
              </a:outerShdw>
            </a:effectLst>
          </p:spPr>
          <p:txBody>
            <a:bodyPr wrap="none">
              <a:prstTxWarp prst="textNoShape">
                <a:avLst/>
              </a:prstTxWarp>
              <a:spAutoFit/>
            </a:bodyPr>
            <a:lstStyle/>
            <a:p>
              <a:pPr algn="ctr"/>
              <a:r>
                <a:rPr lang="en-US" sz="2200" dirty="0">
                  <a:solidFill>
                    <a:schemeClr val="bg1"/>
                  </a:solidFill>
                  <a:latin typeface="Arial" charset="0"/>
                </a:rPr>
                <a:t>Training Data</a:t>
              </a:r>
            </a:p>
          </p:txBody>
        </p:sp>
      </p:grpSp>
      <p:grpSp>
        <p:nvGrpSpPr>
          <p:cNvPr id="21" name="Group 9"/>
          <p:cNvGrpSpPr>
            <a:grpSpLocks/>
          </p:cNvGrpSpPr>
          <p:nvPr/>
        </p:nvGrpSpPr>
        <p:grpSpPr bwMode="auto">
          <a:xfrm>
            <a:off x="6696075" y="4749799"/>
            <a:ext cx="1375812" cy="585605"/>
            <a:chOff x="1752600" y="2016"/>
            <a:chExt cx="1375812" cy="665"/>
          </a:xfrm>
        </p:grpSpPr>
        <p:sp>
          <p:nvSpPr>
            <p:cNvPr id="22" name="Line 10"/>
            <p:cNvSpPr>
              <a:spLocks noChangeShapeType="1"/>
            </p:cNvSpPr>
            <p:nvPr/>
          </p:nvSpPr>
          <p:spPr bwMode="auto">
            <a:xfrm>
              <a:off x="1752600" y="2016"/>
              <a:ext cx="0" cy="576"/>
            </a:xfrm>
            <a:prstGeom prst="line">
              <a:avLst/>
            </a:prstGeom>
            <a:noFill/>
            <a:ln w="12700" cap="sq">
              <a:solidFill>
                <a:schemeClr val="tx1"/>
              </a:solidFill>
              <a:round/>
              <a:headEnd/>
              <a:tailEnd type="triangle" w="med" len="med"/>
            </a:ln>
            <a:effectLst/>
          </p:spPr>
          <p:txBody>
            <a:bodyPr wrap="none" anchor="ctr">
              <a:prstTxWarp prst="textNoShape">
                <a:avLst/>
              </a:prstTxWarp>
            </a:bodyPr>
            <a:lstStyle/>
            <a:p>
              <a:endParaRPr lang="en-US"/>
            </a:p>
          </p:txBody>
        </p:sp>
        <p:sp>
          <p:nvSpPr>
            <p:cNvPr id="23" name="Text Box 11"/>
            <p:cNvSpPr txBox="1">
              <a:spLocks noChangeArrowheads="1"/>
            </p:cNvSpPr>
            <p:nvPr/>
          </p:nvSpPr>
          <p:spPr bwMode="auto">
            <a:xfrm>
              <a:off x="1905000" y="2157"/>
              <a:ext cx="1223412" cy="524"/>
            </a:xfrm>
            <a:prstGeom prst="rect">
              <a:avLst/>
            </a:prstGeom>
            <a:noFill/>
            <a:ln w="12700" cap="sq">
              <a:noFill/>
              <a:miter lim="800000"/>
              <a:headEnd type="none" w="sm" len="sm"/>
              <a:tailEnd type="none" w="sm" len="sm"/>
            </a:ln>
            <a:effectLst/>
          </p:spPr>
          <p:txBody>
            <a:bodyPr wrap="none">
              <a:prstTxWarp prst="textNoShape">
                <a:avLst/>
              </a:prstTxWarp>
              <a:spAutoFit/>
            </a:bodyPr>
            <a:lstStyle/>
            <a:p>
              <a:r>
                <a:rPr lang="en-US" sz="2400" dirty="0">
                  <a:solidFill>
                    <a:srgbClr val="0000FF"/>
                  </a:solidFill>
                  <a:latin typeface="Arial Narrow" charset="0"/>
                </a:rPr>
                <a:t>2</a:t>
              </a:r>
              <a:r>
                <a:rPr lang="en-US" sz="2400" dirty="0" smtClean="0">
                  <a:solidFill>
                    <a:srgbClr val="0000FF"/>
                  </a:solidFill>
                  <a:latin typeface="Arial Narrow" charset="0"/>
                </a:rPr>
                <a:t>. Output</a:t>
              </a:r>
              <a:endParaRPr lang="en-US" sz="2400" dirty="0">
                <a:solidFill>
                  <a:srgbClr val="0000FF"/>
                </a:solidFill>
                <a:latin typeface="Arial Narrow" charset="0"/>
              </a:endParaRPr>
            </a:p>
          </p:txBody>
        </p:sp>
      </p:grpSp>
      <p:sp>
        <p:nvSpPr>
          <p:cNvPr id="24" name="Text Box 6"/>
          <p:cNvSpPr txBox="1">
            <a:spLocks noChangeArrowheads="1"/>
          </p:cNvSpPr>
          <p:nvPr/>
        </p:nvSpPr>
        <p:spPr bwMode="auto">
          <a:xfrm>
            <a:off x="685800" y="5384673"/>
            <a:ext cx="2133600" cy="430887"/>
          </a:xfrm>
          <a:prstGeom prst="rect">
            <a:avLst/>
          </a:prstGeom>
          <a:solidFill>
            <a:srgbClr val="3366FF"/>
          </a:solidFill>
          <a:ln w="12700" cap="sq">
            <a:solidFill>
              <a:schemeClr val="accent2"/>
            </a:solidFill>
            <a:miter lim="800000"/>
            <a:headEnd type="none" w="sm" len="sm"/>
            <a:tailEnd type="none" w="sm" len="sm"/>
          </a:ln>
          <a:effectLst>
            <a:outerShdw blurRad="63500" dist="107763" dir="2700000" algn="ctr" rotWithShape="0">
              <a:schemeClr val="bg2">
                <a:alpha val="74998"/>
              </a:schemeClr>
            </a:outerShdw>
          </a:effectLst>
        </p:spPr>
        <p:txBody>
          <a:bodyPr wrap="square">
            <a:prstTxWarp prst="textNoShape">
              <a:avLst/>
            </a:prstTxWarp>
            <a:spAutoFit/>
          </a:bodyPr>
          <a:lstStyle/>
          <a:p>
            <a:pPr algn="ctr"/>
            <a:r>
              <a:rPr lang="en-US" sz="2200" dirty="0" smtClean="0">
                <a:solidFill>
                  <a:srgbClr val="FFFFFF"/>
                </a:solidFill>
                <a:latin typeface="Arial" charset="0"/>
              </a:rPr>
              <a:t>Training Data</a:t>
            </a:r>
            <a:endParaRPr lang="en-US" sz="2200" dirty="0">
              <a:solidFill>
                <a:srgbClr val="FFFFFF"/>
              </a:solidFill>
              <a:latin typeface="Arial" charset="0"/>
            </a:endParaRPr>
          </a:p>
        </p:txBody>
      </p:sp>
      <p:sp>
        <p:nvSpPr>
          <p:cNvPr id="25" name="Text Box 6"/>
          <p:cNvSpPr txBox="1">
            <a:spLocks noChangeArrowheads="1"/>
          </p:cNvSpPr>
          <p:nvPr/>
        </p:nvSpPr>
        <p:spPr bwMode="auto">
          <a:xfrm>
            <a:off x="685800" y="4114800"/>
            <a:ext cx="2133600" cy="430887"/>
          </a:xfrm>
          <a:prstGeom prst="rect">
            <a:avLst/>
          </a:prstGeom>
          <a:solidFill>
            <a:srgbClr val="3366FF"/>
          </a:solidFill>
          <a:ln w="12700" cap="sq">
            <a:solidFill>
              <a:schemeClr val="accent2"/>
            </a:solidFill>
            <a:miter lim="800000"/>
            <a:headEnd type="none" w="sm" len="sm"/>
            <a:tailEnd type="none" w="sm" len="sm"/>
          </a:ln>
          <a:effectLst>
            <a:outerShdw blurRad="63500" dist="107763" dir="2700000" algn="ctr" rotWithShape="0">
              <a:schemeClr val="bg2">
                <a:alpha val="74998"/>
              </a:schemeClr>
            </a:outerShdw>
          </a:effectLst>
        </p:spPr>
        <p:txBody>
          <a:bodyPr wrap="square">
            <a:prstTxWarp prst="textNoShape">
              <a:avLst/>
            </a:prstTxWarp>
            <a:spAutoFit/>
          </a:bodyPr>
          <a:lstStyle/>
          <a:p>
            <a:pPr algn="ctr"/>
            <a:r>
              <a:rPr lang="en-US" sz="2200" dirty="0" smtClean="0">
                <a:solidFill>
                  <a:srgbClr val="FFFFFF"/>
                </a:solidFill>
                <a:latin typeface="Arial" charset="0"/>
              </a:rPr>
              <a:t>Testing Data</a:t>
            </a:r>
            <a:endParaRPr lang="en-US" sz="2200" dirty="0">
              <a:solidFill>
                <a:srgbClr val="FFFFFF"/>
              </a:solidFill>
              <a:latin typeface="Arial" charset="0"/>
            </a:endParaRPr>
          </a:p>
        </p:txBody>
      </p:sp>
      <p:grpSp>
        <p:nvGrpSpPr>
          <p:cNvPr id="26" name="Group 25"/>
          <p:cNvGrpSpPr/>
          <p:nvPr/>
        </p:nvGrpSpPr>
        <p:grpSpPr>
          <a:xfrm>
            <a:off x="1752600" y="4470273"/>
            <a:ext cx="1254893" cy="914400"/>
            <a:chOff x="1752600" y="4470273"/>
            <a:chExt cx="1254893" cy="914400"/>
          </a:xfrm>
        </p:grpSpPr>
        <p:sp>
          <p:nvSpPr>
            <p:cNvPr id="27" name="Line 10"/>
            <p:cNvSpPr>
              <a:spLocks noChangeShapeType="1"/>
            </p:cNvSpPr>
            <p:nvPr/>
          </p:nvSpPr>
          <p:spPr bwMode="auto">
            <a:xfrm>
              <a:off x="1752600" y="4470273"/>
              <a:ext cx="0" cy="914400"/>
            </a:xfrm>
            <a:prstGeom prst="line">
              <a:avLst/>
            </a:prstGeom>
            <a:noFill/>
            <a:ln w="12700" cap="sq">
              <a:solidFill>
                <a:schemeClr val="tx1"/>
              </a:solidFill>
              <a:round/>
              <a:headEnd type="triangle"/>
              <a:tailEnd type="none" w="med" len="med"/>
            </a:ln>
            <a:effectLst/>
          </p:spPr>
          <p:txBody>
            <a:bodyPr wrap="none" anchor="ctr">
              <a:prstTxWarp prst="textNoShape">
                <a:avLst/>
              </a:prstTxWarp>
            </a:bodyPr>
            <a:lstStyle/>
            <a:p>
              <a:endParaRPr lang="en-US"/>
            </a:p>
          </p:txBody>
        </p:sp>
        <p:sp>
          <p:nvSpPr>
            <p:cNvPr id="28" name="Text Box 17"/>
            <p:cNvSpPr txBox="1">
              <a:spLocks noChangeArrowheads="1"/>
            </p:cNvSpPr>
            <p:nvPr/>
          </p:nvSpPr>
          <p:spPr bwMode="auto">
            <a:xfrm>
              <a:off x="1924594" y="4749800"/>
              <a:ext cx="1082899" cy="461665"/>
            </a:xfrm>
            <a:prstGeom prst="rect">
              <a:avLst/>
            </a:prstGeom>
            <a:noFill/>
            <a:ln w="12700" cap="sq">
              <a:noFill/>
              <a:miter lim="800000"/>
              <a:headEnd type="none" w="sm" len="sm"/>
              <a:tailEnd type="none" w="sm" len="sm"/>
            </a:ln>
            <a:effectLst/>
          </p:spPr>
          <p:txBody>
            <a:bodyPr wrap="none">
              <a:prstTxWarp prst="textNoShape">
                <a:avLst/>
              </a:prstTxWarp>
              <a:spAutoFit/>
            </a:bodyPr>
            <a:lstStyle/>
            <a:p>
              <a:r>
                <a:rPr lang="en-US" sz="2400" dirty="0">
                  <a:solidFill>
                    <a:srgbClr val="0000FF"/>
                  </a:solidFill>
                  <a:latin typeface="Arial Narrow" charset="0"/>
                </a:rPr>
                <a:t>4</a:t>
              </a:r>
              <a:r>
                <a:rPr lang="en-US" sz="2400" dirty="0" smtClean="0">
                  <a:solidFill>
                    <a:srgbClr val="0000FF"/>
                  </a:solidFill>
                  <a:latin typeface="Arial Narrow" charset="0"/>
                </a:rPr>
                <a:t>. Apply</a:t>
              </a:r>
              <a:endParaRPr lang="en-US" sz="2400" dirty="0">
                <a:solidFill>
                  <a:srgbClr val="0000FF"/>
                </a:solidFill>
                <a:latin typeface="Arial Narrow" charset="0"/>
              </a:endParaRPr>
            </a:p>
          </p:txBody>
        </p:sp>
      </p:grpSp>
    </p:spTree>
    <p:extLst>
      <p:ext uri="{BB962C8B-B14F-4D97-AF65-F5344CB8AC3E}">
        <p14:creationId xmlns:p14="http://schemas.microsoft.com/office/powerpoint/2010/main" val="19879060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slide(fromLeft)">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1"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slide(fromTop)">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1"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slide(fromTop)">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2"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slide(fromRight)">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fade">
                                      <p:cBhvr>
                                        <p:cTn id="27" dur="2000"/>
                                        <p:tgtEl>
                                          <p:spTgt spid="26"/>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1"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slide(fromTop)">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dirty="0"/>
              <a:t>How the training data is created</a:t>
            </a:r>
            <a:endParaRPr lang="el-GR" dirty="0"/>
          </a:p>
        </p:txBody>
      </p:sp>
      <p:sp>
        <p:nvSpPr>
          <p:cNvPr id="29699" name="Rectangle 3"/>
          <p:cNvSpPr>
            <a:spLocks noGrp="1" noChangeArrowheads="1"/>
          </p:cNvSpPr>
          <p:nvPr>
            <p:ph sz="quarter" idx="1"/>
          </p:nvPr>
        </p:nvSpPr>
        <p:spPr/>
        <p:txBody>
          <a:bodyPr/>
          <a:lstStyle/>
          <a:p>
            <a:endParaRPr lang="en-US" dirty="0"/>
          </a:p>
        </p:txBody>
      </p:sp>
      <p:sp>
        <p:nvSpPr>
          <p:cNvPr id="29700" name="Rectangle 4"/>
          <p:cNvSpPr>
            <a:spLocks noChangeArrowheads="1"/>
          </p:cNvSpPr>
          <p:nvPr/>
        </p:nvSpPr>
        <p:spPr bwMode="auto">
          <a:xfrm>
            <a:off x="381000" y="1600200"/>
            <a:ext cx="1524000" cy="4876800"/>
          </a:xfrm>
          <a:prstGeom prst="rect">
            <a:avLst/>
          </a:prstGeom>
          <a:noFill/>
          <a:ln w="12700" cap="sq">
            <a:noFill/>
            <a:miter lim="800000"/>
            <a:headEnd type="none" w="sm" len="sm"/>
            <a:tailEnd type="none" w="sm" len="sm"/>
          </a:ln>
          <a:effectLst/>
        </p:spPr>
        <p:txBody>
          <a:bodyPr>
            <a:prstTxWarp prst="textNoShape">
              <a:avLst/>
            </a:prstTxWarp>
          </a:bodyPr>
          <a:lstStyle/>
          <a:p>
            <a:pPr algn="ctr">
              <a:lnSpc>
                <a:spcPct val="200000"/>
              </a:lnSpc>
              <a:spcBef>
                <a:spcPct val="20000"/>
              </a:spcBef>
              <a:buClr>
                <a:schemeClr val="hlink"/>
              </a:buClr>
              <a:buSzPct val="65000"/>
              <a:buFont typeface="Wingdings" charset="2"/>
              <a:buNone/>
            </a:pPr>
            <a:r>
              <a:rPr lang="en-US" sz="2800" dirty="0">
                <a:solidFill>
                  <a:srgbClr val="000090"/>
                </a:solidFill>
              </a:rPr>
              <a:t>Given</a:t>
            </a:r>
          </a:p>
          <a:p>
            <a:pPr algn="ctr">
              <a:spcBef>
                <a:spcPct val="20000"/>
              </a:spcBef>
              <a:buClr>
                <a:schemeClr val="hlink"/>
              </a:buClr>
              <a:buSzPct val="65000"/>
              <a:buFont typeface="Wingdings" charset="2"/>
              <a:buNone/>
            </a:pPr>
            <a:r>
              <a:rPr lang="en-US" sz="2800" dirty="0">
                <a:effectLst>
                  <a:outerShdw blurRad="38100" dist="38100" dir="2700000" algn="tl">
                    <a:srgbClr val="000000"/>
                  </a:outerShdw>
                </a:effectLst>
                <a:latin typeface="Arial Narrow"/>
              </a:rPr>
              <a:t>Daily </a:t>
            </a:r>
            <a:r>
              <a:rPr lang="en-US" sz="2800" dirty="0" smtClean="0">
                <a:effectLst>
                  <a:outerShdw blurRad="38100" dist="38100" dir="2700000" algn="tl">
                    <a:srgbClr val="000000"/>
                  </a:outerShdw>
                </a:effectLst>
                <a:latin typeface="Arial Narrow"/>
              </a:rPr>
              <a:t>closing</a:t>
            </a:r>
            <a:endParaRPr lang="en-US" sz="2800" dirty="0">
              <a:effectLst>
                <a:outerShdw blurRad="38100" dist="38100" dir="2700000" algn="tl">
                  <a:srgbClr val="000000"/>
                </a:outerShdw>
              </a:effectLst>
              <a:latin typeface="Arial Narrow"/>
            </a:endParaRPr>
          </a:p>
          <a:p>
            <a:pPr algn="ctr">
              <a:spcBef>
                <a:spcPct val="20000"/>
              </a:spcBef>
              <a:buClr>
                <a:schemeClr val="hlink"/>
              </a:buClr>
              <a:buSzPct val="65000"/>
              <a:buFont typeface="Wingdings" charset="2"/>
              <a:buNone/>
            </a:pPr>
            <a:r>
              <a:rPr lang="en-US" sz="2800" dirty="0">
                <a:effectLst>
                  <a:outerShdw blurRad="38100" dist="38100" dir="2700000" algn="tl">
                    <a:srgbClr val="000000"/>
                  </a:outerShdw>
                </a:effectLst>
                <a:latin typeface="Arial Narrow"/>
              </a:rPr>
              <a:t>90</a:t>
            </a:r>
          </a:p>
          <a:p>
            <a:pPr algn="ctr">
              <a:spcBef>
                <a:spcPct val="20000"/>
              </a:spcBef>
              <a:buClr>
                <a:schemeClr val="hlink"/>
              </a:buClr>
              <a:buSzPct val="65000"/>
              <a:buFont typeface="Wingdings" charset="2"/>
              <a:buNone/>
            </a:pPr>
            <a:r>
              <a:rPr lang="en-US" sz="2800" dirty="0">
                <a:effectLst>
                  <a:outerShdw blurRad="38100" dist="38100" dir="2700000" algn="tl">
                    <a:srgbClr val="000000"/>
                  </a:outerShdw>
                </a:effectLst>
                <a:latin typeface="Arial Narrow"/>
              </a:rPr>
              <a:t>99</a:t>
            </a:r>
          </a:p>
          <a:p>
            <a:pPr algn="ctr">
              <a:spcBef>
                <a:spcPct val="20000"/>
              </a:spcBef>
              <a:buClr>
                <a:schemeClr val="hlink"/>
              </a:buClr>
              <a:buSzPct val="65000"/>
              <a:buFont typeface="Wingdings" charset="2"/>
              <a:buNone/>
            </a:pPr>
            <a:r>
              <a:rPr lang="en-US" sz="2800" dirty="0">
                <a:effectLst>
                  <a:outerShdw blurRad="38100" dist="38100" dir="2700000" algn="tl">
                    <a:srgbClr val="000000"/>
                  </a:outerShdw>
                </a:effectLst>
                <a:latin typeface="Arial Narrow"/>
              </a:rPr>
              <a:t>87</a:t>
            </a:r>
          </a:p>
          <a:p>
            <a:pPr algn="ctr">
              <a:spcBef>
                <a:spcPct val="20000"/>
              </a:spcBef>
              <a:buClr>
                <a:schemeClr val="hlink"/>
              </a:buClr>
              <a:buSzPct val="65000"/>
              <a:buFont typeface="Wingdings" charset="2"/>
              <a:buNone/>
            </a:pPr>
            <a:r>
              <a:rPr lang="en-US" sz="2800" dirty="0">
                <a:effectLst>
                  <a:outerShdw blurRad="38100" dist="38100" dir="2700000" algn="tl">
                    <a:srgbClr val="000000"/>
                  </a:outerShdw>
                </a:effectLst>
                <a:latin typeface="Arial Narrow"/>
              </a:rPr>
              <a:t>82</a:t>
            </a:r>
          </a:p>
          <a:p>
            <a:pPr algn="ctr">
              <a:spcBef>
                <a:spcPct val="20000"/>
              </a:spcBef>
              <a:buClr>
                <a:schemeClr val="hlink"/>
              </a:buClr>
              <a:buSzPct val="65000"/>
              <a:buFont typeface="Wingdings" charset="2"/>
              <a:buNone/>
            </a:pPr>
            <a:r>
              <a:rPr lang="en-US" sz="2800" dirty="0">
                <a:effectLst>
                  <a:outerShdw blurRad="38100" dist="38100" dir="2700000" algn="tl">
                    <a:srgbClr val="000000"/>
                  </a:outerShdw>
                </a:effectLst>
                <a:latin typeface="Arial Narrow"/>
              </a:rPr>
              <a:t>…..</a:t>
            </a:r>
            <a:r>
              <a:rPr lang="en-US" sz="2800" dirty="0">
                <a:effectLst>
                  <a:outerShdw blurRad="38100" dist="38100" dir="2700000" algn="tl">
                    <a:srgbClr val="000000"/>
                  </a:outerShdw>
                </a:effectLst>
              </a:rPr>
              <a:t> </a:t>
            </a:r>
          </a:p>
        </p:txBody>
      </p:sp>
      <p:sp>
        <p:nvSpPr>
          <p:cNvPr id="29701" name="Rectangle 5"/>
          <p:cNvSpPr>
            <a:spLocks noChangeArrowheads="1"/>
          </p:cNvSpPr>
          <p:nvPr/>
        </p:nvSpPr>
        <p:spPr bwMode="auto">
          <a:xfrm>
            <a:off x="1828800" y="1600200"/>
            <a:ext cx="1524000" cy="4876800"/>
          </a:xfrm>
          <a:prstGeom prst="rect">
            <a:avLst/>
          </a:prstGeom>
          <a:noFill/>
          <a:ln w="12700" cap="sq">
            <a:noFill/>
            <a:miter lim="800000"/>
            <a:headEnd type="none" w="sm" len="sm"/>
            <a:tailEnd type="none" w="sm" len="sm"/>
          </a:ln>
          <a:effectLst/>
        </p:spPr>
        <p:txBody>
          <a:bodyPr>
            <a:prstTxWarp prst="textNoShape">
              <a:avLst/>
            </a:prstTxWarp>
          </a:bodyPr>
          <a:lstStyle/>
          <a:p>
            <a:pPr algn="ctr">
              <a:spcBef>
                <a:spcPct val="20000"/>
              </a:spcBef>
              <a:buClr>
                <a:schemeClr val="hlink"/>
              </a:buClr>
              <a:buSzPct val="65000"/>
              <a:buFont typeface="Wingdings" charset="2"/>
              <a:buNone/>
            </a:pPr>
            <a:r>
              <a:rPr lang="en-US" sz="2800" dirty="0">
                <a:solidFill>
                  <a:srgbClr val="000090"/>
                </a:solidFill>
              </a:rPr>
              <a:t>Expert adds:</a:t>
            </a:r>
          </a:p>
          <a:p>
            <a:pPr algn="ctr">
              <a:spcBef>
                <a:spcPct val="20000"/>
              </a:spcBef>
              <a:buClr>
                <a:schemeClr val="hlink"/>
              </a:buClr>
              <a:buSzPct val="65000"/>
              <a:buFont typeface="Wingdings" charset="2"/>
              <a:buNone/>
            </a:pPr>
            <a:r>
              <a:rPr lang="en-US" sz="2800" dirty="0">
                <a:effectLst>
                  <a:outerShdw blurRad="38100" dist="38100" dir="2700000" algn="tl">
                    <a:srgbClr val="000000"/>
                  </a:outerShdw>
                </a:effectLst>
              </a:rPr>
              <a:t>50 days M.A.</a:t>
            </a:r>
          </a:p>
          <a:p>
            <a:pPr algn="ctr">
              <a:spcBef>
                <a:spcPct val="20000"/>
              </a:spcBef>
              <a:buClr>
                <a:schemeClr val="hlink"/>
              </a:buClr>
              <a:buSzPct val="65000"/>
              <a:buFont typeface="Wingdings" charset="2"/>
              <a:buNone/>
            </a:pPr>
            <a:r>
              <a:rPr lang="en-US" sz="2800" dirty="0">
                <a:effectLst>
                  <a:outerShdw blurRad="38100" dist="38100" dir="2700000" algn="tl">
                    <a:srgbClr val="000000"/>
                  </a:outerShdw>
                </a:effectLst>
              </a:rPr>
              <a:t>80</a:t>
            </a:r>
          </a:p>
          <a:p>
            <a:pPr algn="ctr">
              <a:spcBef>
                <a:spcPct val="20000"/>
              </a:spcBef>
              <a:buClr>
                <a:schemeClr val="hlink"/>
              </a:buClr>
              <a:buSzPct val="65000"/>
              <a:buFont typeface="Wingdings" charset="2"/>
              <a:buNone/>
            </a:pPr>
            <a:r>
              <a:rPr lang="en-US" sz="2800" dirty="0">
                <a:effectLst>
                  <a:outerShdw blurRad="38100" dist="38100" dir="2700000" algn="tl">
                    <a:srgbClr val="000000"/>
                  </a:outerShdw>
                </a:effectLst>
              </a:rPr>
              <a:t>82</a:t>
            </a:r>
          </a:p>
          <a:p>
            <a:pPr algn="ctr">
              <a:spcBef>
                <a:spcPct val="20000"/>
              </a:spcBef>
              <a:buClr>
                <a:schemeClr val="hlink"/>
              </a:buClr>
              <a:buSzPct val="65000"/>
              <a:buFont typeface="Wingdings" charset="2"/>
              <a:buNone/>
            </a:pPr>
            <a:r>
              <a:rPr lang="en-US" sz="2800" dirty="0">
                <a:effectLst>
                  <a:outerShdw blurRad="38100" dist="38100" dir="2700000" algn="tl">
                    <a:srgbClr val="000000"/>
                  </a:outerShdw>
                </a:effectLst>
              </a:rPr>
              <a:t>83</a:t>
            </a:r>
          </a:p>
          <a:p>
            <a:pPr algn="ctr">
              <a:spcBef>
                <a:spcPct val="20000"/>
              </a:spcBef>
              <a:buClr>
                <a:schemeClr val="hlink"/>
              </a:buClr>
              <a:buSzPct val="65000"/>
              <a:buFont typeface="Wingdings" charset="2"/>
              <a:buNone/>
            </a:pPr>
            <a:r>
              <a:rPr lang="en-US" sz="2800" dirty="0">
                <a:effectLst>
                  <a:outerShdw blurRad="38100" dist="38100" dir="2700000" algn="tl">
                    <a:srgbClr val="000000"/>
                  </a:outerShdw>
                </a:effectLst>
              </a:rPr>
              <a:t>82</a:t>
            </a:r>
          </a:p>
          <a:p>
            <a:pPr algn="ctr">
              <a:spcBef>
                <a:spcPct val="20000"/>
              </a:spcBef>
              <a:buClr>
                <a:schemeClr val="hlink"/>
              </a:buClr>
              <a:buSzPct val="65000"/>
              <a:buFont typeface="Wingdings" charset="2"/>
              <a:buNone/>
            </a:pPr>
            <a:r>
              <a:rPr lang="en-US" sz="2800" dirty="0">
                <a:effectLst>
                  <a:outerShdw blurRad="38100" dist="38100" dir="2700000" algn="tl">
                    <a:srgbClr val="000000"/>
                  </a:outerShdw>
                </a:effectLst>
              </a:rPr>
              <a:t>….. </a:t>
            </a:r>
          </a:p>
        </p:txBody>
      </p:sp>
      <p:sp>
        <p:nvSpPr>
          <p:cNvPr id="29702" name="Rectangle 6"/>
          <p:cNvSpPr>
            <a:spLocks noChangeArrowheads="1"/>
          </p:cNvSpPr>
          <p:nvPr/>
        </p:nvSpPr>
        <p:spPr bwMode="auto">
          <a:xfrm>
            <a:off x="3276600" y="1600200"/>
            <a:ext cx="1524000" cy="4876800"/>
          </a:xfrm>
          <a:prstGeom prst="rect">
            <a:avLst/>
          </a:prstGeom>
          <a:noFill/>
          <a:ln w="12700" cap="sq">
            <a:noFill/>
            <a:miter lim="800000"/>
            <a:headEnd type="none" w="sm" len="sm"/>
            <a:tailEnd type="none" w="sm" len="sm"/>
          </a:ln>
          <a:effectLst/>
        </p:spPr>
        <p:txBody>
          <a:bodyPr>
            <a:prstTxWarp prst="textNoShape">
              <a:avLst/>
            </a:prstTxWarp>
          </a:bodyPr>
          <a:lstStyle/>
          <a:p>
            <a:pPr algn="ctr">
              <a:spcBef>
                <a:spcPct val="20000"/>
              </a:spcBef>
              <a:buClr>
                <a:schemeClr val="hlink"/>
              </a:buClr>
              <a:buSzPct val="65000"/>
              <a:buFont typeface="Wingdings" charset="2"/>
              <a:buNone/>
            </a:pPr>
            <a:r>
              <a:rPr lang="en-US" sz="2800" dirty="0">
                <a:solidFill>
                  <a:srgbClr val="000090"/>
                </a:solidFill>
              </a:rPr>
              <a:t>More input:</a:t>
            </a:r>
          </a:p>
          <a:p>
            <a:pPr algn="ctr">
              <a:spcBef>
                <a:spcPct val="20000"/>
              </a:spcBef>
              <a:buClr>
                <a:schemeClr val="hlink"/>
              </a:buClr>
              <a:buSzPct val="65000"/>
              <a:buFont typeface="Wingdings" charset="2"/>
              <a:buNone/>
            </a:pPr>
            <a:r>
              <a:rPr lang="en-US" sz="2800" dirty="0">
                <a:effectLst>
                  <a:outerShdw blurRad="38100" dist="38100" dir="2700000" algn="tl">
                    <a:srgbClr val="000000"/>
                  </a:outerShdw>
                </a:effectLst>
              </a:rPr>
              <a:t>12 days </a:t>
            </a:r>
            <a:r>
              <a:rPr lang="en-US" sz="2800" dirty="0" err="1">
                <a:effectLst>
                  <a:outerShdw blurRad="38100" dist="38100" dir="2700000" algn="tl">
                    <a:srgbClr val="000000"/>
                  </a:outerShdw>
                </a:effectLst>
              </a:rPr>
              <a:t>Vol</a:t>
            </a:r>
            <a:endParaRPr lang="en-US" sz="2800" dirty="0">
              <a:effectLst>
                <a:outerShdw blurRad="38100" dist="38100" dir="2700000" algn="tl">
                  <a:srgbClr val="000000"/>
                </a:outerShdw>
              </a:effectLst>
            </a:endParaRPr>
          </a:p>
          <a:p>
            <a:pPr algn="ctr">
              <a:spcBef>
                <a:spcPct val="20000"/>
              </a:spcBef>
              <a:buClr>
                <a:schemeClr val="hlink"/>
              </a:buClr>
              <a:buSzPct val="65000"/>
              <a:buFont typeface="Wingdings" charset="2"/>
              <a:buNone/>
            </a:pPr>
            <a:r>
              <a:rPr lang="en-US" sz="2800" dirty="0">
                <a:effectLst>
                  <a:outerShdw blurRad="38100" dist="38100" dir="2700000" algn="tl">
                    <a:srgbClr val="000000"/>
                  </a:outerShdw>
                </a:effectLst>
              </a:rPr>
              <a:t>50</a:t>
            </a:r>
          </a:p>
          <a:p>
            <a:pPr algn="ctr">
              <a:spcBef>
                <a:spcPct val="20000"/>
              </a:spcBef>
              <a:buClr>
                <a:schemeClr val="hlink"/>
              </a:buClr>
              <a:buSzPct val="65000"/>
              <a:buFont typeface="Wingdings" charset="2"/>
              <a:buNone/>
            </a:pPr>
            <a:r>
              <a:rPr lang="en-US" sz="2800" dirty="0">
                <a:effectLst>
                  <a:outerShdw blurRad="38100" dist="38100" dir="2700000" algn="tl">
                    <a:srgbClr val="000000"/>
                  </a:outerShdw>
                </a:effectLst>
              </a:rPr>
              <a:t>52</a:t>
            </a:r>
          </a:p>
          <a:p>
            <a:pPr algn="ctr">
              <a:spcBef>
                <a:spcPct val="20000"/>
              </a:spcBef>
              <a:buClr>
                <a:schemeClr val="hlink"/>
              </a:buClr>
              <a:buSzPct val="65000"/>
              <a:buFont typeface="Wingdings" charset="2"/>
              <a:buNone/>
            </a:pPr>
            <a:r>
              <a:rPr lang="en-US" sz="2800" dirty="0">
                <a:effectLst>
                  <a:outerShdw blurRad="38100" dist="38100" dir="2700000" algn="tl">
                    <a:srgbClr val="000000"/>
                  </a:outerShdw>
                </a:effectLst>
              </a:rPr>
              <a:t>53</a:t>
            </a:r>
          </a:p>
          <a:p>
            <a:pPr algn="ctr">
              <a:spcBef>
                <a:spcPct val="20000"/>
              </a:spcBef>
              <a:buClr>
                <a:schemeClr val="hlink"/>
              </a:buClr>
              <a:buSzPct val="65000"/>
              <a:buFont typeface="Wingdings" charset="2"/>
              <a:buNone/>
            </a:pPr>
            <a:r>
              <a:rPr lang="en-US" sz="2800" dirty="0">
                <a:effectLst>
                  <a:outerShdw blurRad="38100" dist="38100" dir="2700000" algn="tl">
                    <a:srgbClr val="000000"/>
                  </a:outerShdw>
                </a:effectLst>
              </a:rPr>
              <a:t>51</a:t>
            </a:r>
          </a:p>
          <a:p>
            <a:pPr algn="ctr">
              <a:spcBef>
                <a:spcPct val="20000"/>
              </a:spcBef>
              <a:buClr>
                <a:schemeClr val="hlink"/>
              </a:buClr>
              <a:buSzPct val="65000"/>
              <a:buFont typeface="Wingdings" charset="2"/>
              <a:buNone/>
            </a:pPr>
            <a:r>
              <a:rPr lang="en-US" sz="2800" dirty="0">
                <a:effectLst>
                  <a:outerShdw blurRad="38100" dist="38100" dir="2700000" algn="tl">
                    <a:srgbClr val="000000"/>
                  </a:outerShdw>
                </a:effectLst>
              </a:rPr>
              <a:t>….. </a:t>
            </a:r>
          </a:p>
        </p:txBody>
      </p:sp>
      <p:sp>
        <p:nvSpPr>
          <p:cNvPr id="29703" name="Rectangle 7"/>
          <p:cNvSpPr>
            <a:spLocks noChangeArrowheads="1"/>
          </p:cNvSpPr>
          <p:nvPr/>
        </p:nvSpPr>
        <p:spPr bwMode="auto">
          <a:xfrm>
            <a:off x="5940425" y="1600200"/>
            <a:ext cx="1603375" cy="4876800"/>
          </a:xfrm>
          <a:prstGeom prst="rect">
            <a:avLst/>
          </a:prstGeom>
          <a:noFill/>
          <a:ln w="12700" cap="sq">
            <a:noFill/>
            <a:miter lim="800000"/>
            <a:headEnd type="none" w="sm" len="sm"/>
            <a:tailEnd type="none" w="sm" len="sm"/>
          </a:ln>
          <a:effectLst/>
        </p:spPr>
        <p:txBody>
          <a:bodyPr>
            <a:prstTxWarp prst="textNoShape">
              <a:avLst/>
            </a:prstTxWarp>
          </a:bodyPr>
          <a:lstStyle/>
          <a:p>
            <a:pPr algn="ctr">
              <a:spcBef>
                <a:spcPct val="20000"/>
              </a:spcBef>
              <a:buClr>
                <a:schemeClr val="hlink"/>
              </a:buClr>
              <a:buSzPct val="65000"/>
              <a:buFont typeface="Wingdings" charset="2"/>
              <a:buNone/>
            </a:pPr>
            <a:r>
              <a:rPr lang="en-US" sz="2800" dirty="0">
                <a:solidFill>
                  <a:srgbClr val="000090"/>
                </a:solidFill>
              </a:rPr>
              <a:t>Define target:</a:t>
            </a:r>
          </a:p>
          <a:p>
            <a:pPr algn="ctr">
              <a:spcBef>
                <a:spcPct val="20000"/>
              </a:spcBef>
              <a:buClr>
                <a:schemeClr val="hlink"/>
              </a:buClr>
              <a:buSzPct val="65000"/>
              <a:buFont typeface="Wingdings" charset="2"/>
              <a:buNone/>
            </a:pPr>
            <a:r>
              <a:rPr lang="en-US" sz="2600" dirty="0">
                <a:effectLst>
                  <a:outerShdw blurRad="38100" dist="38100" dir="2700000" algn="tl">
                    <a:srgbClr val="000000"/>
                  </a:outerShdw>
                </a:effectLst>
                <a:sym typeface="Symbol" charset="2"/>
              </a:rPr>
              <a:t>4</a:t>
            </a:r>
            <a:r>
              <a:rPr lang="en-US" sz="2600" dirty="0">
                <a:effectLst>
                  <a:outerShdw blurRad="38100" dist="38100" dir="2700000" algn="tl">
                    <a:srgbClr val="000000"/>
                  </a:outerShdw>
                </a:effectLst>
              </a:rPr>
              <a:t>% in 20 days</a:t>
            </a:r>
            <a:r>
              <a:rPr lang="en-US" sz="2800" dirty="0">
                <a:effectLst>
                  <a:outerShdw blurRad="38100" dist="38100" dir="2700000" algn="tl">
                    <a:srgbClr val="000000"/>
                  </a:outerShdw>
                </a:effectLst>
              </a:rPr>
              <a:t>?</a:t>
            </a:r>
          </a:p>
          <a:p>
            <a:pPr algn="ctr">
              <a:spcBef>
                <a:spcPct val="20000"/>
              </a:spcBef>
              <a:buClr>
                <a:schemeClr val="hlink"/>
              </a:buClr>
              <a:buSzPct val="65000"/>
              <a:buFont typeface="Wingdings" charset="2"/>
              <a:buNone/>
            </a:pPr>
            <a:r>
              <a:rPr lang="en-US" sz="2800" dirty="0">
                <a:effectLst>
                  <a:outerShdw blurRad="38100" dist="38100" dir="2700000" algn="tl">
                    <a:srgbClr val="000000"/>
                  </a:outerShdw>
                </a:effectLst>
              </a:rPr>
              <a:t>1</a:t>
            </a:r>
          </a:p>
          <a:p>
            <a:pPr algn="ctr">
              <a:spcBef>
                <a:spcPct val="20000"/>
              </a:spcBef>
              <a:buClr>
                <a:schemeClr val="hlink"/>
              </a:buClr>
              <a:buSzPct val="65000"/>
              <a:buFont typeface="Wingdings" charset="2"/>
              <a:buNone/>
            </a:pPr>
            <a:r>
              <a:rPr lang="en-US" sz="2800" dirty="0">
                <a:effectLst>
                  <a:outerShdw blurRad="38100" dist="38100" dir="2700000" algn="tl">
                    <a:srgbClr val="000000"/>
                  </a:outerShdw>
                </a:effectLst>
              </a:rPr>
              <a:t>0</a:t>
            </a:r>
          </a:p>
          <a:p>
            <a:pPr algn="ctr">
              <a:spcBef>
                <a:spcPct val="20000"/>
              </a:spcBef>
              <a:buClr>
                <a:schemeClr val="hlink"/>
              </a:buClr>
              <a:buSzPct val="65000"/>
              <a:buFont typeface="Wingdings" charset="2"/>
              <a:buNone/>
            </a:pPr>
            <a:r>
              <a:rPr lang="en-US" sz="2800" dirty="0">
                <a:effectLst>
                  <a:outerShdw blurRad="38100" dist="38100" dir="2700000" algn="tl">
                    <a:srgbClr val="000000"/>
                  </a:outerShdw>
                </a:effectLst>
              </a:rPr>
              <a:t>1</a:t>
            </a:r>
          </a:p>
          <a:p>
            <a:pPr algn="ctr">
              <a:spcBef>
                <a:spcPct val="20000"/>
              </a:spcBef>
              <a:buClr>
                <a:schemeClr val="hlink"/>
              </a:buClr>
              <a:buSzPct val="65000"/>
              <a:buFont typeface="Wingdings" charset="2"/>
              <a:buNone/>
            </a:pPr>
            <a:r>
              <a:rPr lang="en-US" sz="2800" dirty="0">
                <a:effectLst>
                  <a:outerShdw blurRad="38100" dist="38100" dir="2700000" algn="tl">
                    <a:srgbClr val="000000"/>
                  </a:outerShdw>
                </a:effectLst>
              </a:rPr>
              <a:t>1</a:t>
            </a:r>
          </a:p>
          <a:p>
            <a:pPr algn="ctr">
              <a:spcBef>
                <a:spcPct val="20000"/>
              </a:spcBef>
              <a:buClr>
                <a:schemeClr val="hlink"/>
              </a:buClr>
              <a:buSzPct val="65000"/>
              <a:buFont typeface="Wingdings" charset="2"/>
              <a:buNone/>
            </a:pPr>
            <a:r>
              <a:rPr lang="en-US" sz="2800" dirty="0">
                <a:effectLst>
                  <a:outerShdw blurRad="38100" dist="38100" dir="2700000" algn="tl">
                    <a:srgbClr val="000000"/>
                  </a:outerShdw>
                </a:effectLst>
              </a:rPr>
              <a:t>….. </a:t>
            </a:r>
          </a:p>
        </p:txBody>
      </p:sp>
      <p:sp>
        <p:nvSpPr>
          <p:cNvPr id="29704" name="Rectangle 8"/>
          <p:cNvSpPr>
            <a:spLocks noChangeArrowheads="1"/>
          </p:cNvSpPr>
          <p:nvPr/>
        </p:nvSpPr>
        <p:spPr bwMode="auto">
          <a:xfrm>
            <a:off x="4648200" y="1600200"/>
            <a:ext cx="1524000" cy="4876800"/>
          </a:xfrm>
          <a:prstGeom prst="rect">
            <a:avLst/>
          </a:prstGeom>
          <a:noFill/>
          <a:ln w="12700" cap="sq">
            <a:noFill/>
            <a:miter lim="800000"/>
            <a:headEnd type="none" w="sm" len="sm"/>
            <a:tailEnd type="none" w="sm" len="sm"/>
          </a:ln>
          <a:effectLst/>
        </p:spPr>
        <p:txBody>
          <a:bodyPr>
            <a:prstTxWarp prst="textNoShape">
              <a:avLst/>
            </a:prstTxWarp>
          </a:bodyPr>
          <a:lstStyle/>
          <a:p>
            <a:pPr algn="ctr">
              <a:spcBef>
                <a:spcPct val="20000"/>
              </a:spcBef>
              <a:buClr>
                <a:schemeClr val="hlink"/>
              </a:buClr>
              <a:buSzPct val="65000"/>
              <a:buFont typeface="Wingdings" charset="2"/>
              <a:buNone/>
            </a:pPr>
            <a:endParaRPr lang="en-US" sz="2800">
              <a:effectLst>
                <a:outerShdw blurRad="38100" dist="38100" dir="2700000" algn="tl">
                  <a:srgbClr val="000000"/>
                </a:outerShdw>
              </a:effectLst>
            </a:endParaRPr>
          </a:p>
          <a:p>
            <a:pPr algn="ctr">
              <a:spcBef>
                <a:spcPct val="20000"/>
              </a:spcBef>
              <a:buClr>
                <a:schemeClr val="hlink"/>
              </a:buClr>
              <a:buSzPct val="65000"/>
              <a:buFont typeface="Wingdings" charset="2"/>
              <a:buNone/>
            </a:pPr>
            <a:endParaRPr lang="en-US" sz="2800">
              <a:effectLst>
                <a:outerShdw blurRad="38100" dist="38100" dir="2700000" algn="tl">
                  <a:srgbClr val="000000"/>
                </a:outerShdw>
              </a:effectLst>
            </a:endParaRPr>
          </a:p>
          <a:p>
            <a:pPr algn="ctr">
              <a:spcBef>
                <a:spcPct val="20000"/>
              </a:spcBef>
              <a:buClr>
                <a:schemeClr val="hlink"/>
              </a:buClr>
              <a:buSzPct val="65000"/>
              <a:buFont typeface="Wingdings" charset="2"/>
              <a:buNone/>
            </a:pPr>
            <a:endParaRPr lang="en-US" sz="2800">
              <a:effectLst>
                <a:outerShdw blurRad="38100" dist="38100" dir="2700000" algn="tl">
                  <a:srgbClr val="000000"/>
                </a:outerShdw>
              </a:effectLst>
            </a:endParaRPr>
          </a:p>
          <a:p>
            <a:pPr algn="ctr">
              <a:spcBef>
                <a:spcPct val="20000"/>
              </a:spcBef>
              <a:buClr>
                <a:schemeClr val="hlink"/>
              </a:buClr>
              <a:buSzPct val="65000"/>
              <a:buFont typeface="Wingdings" charset="2"/>
              <a:buNone/>
            </a:pPr>
            <a:r>
              <a:rPr lang="en-US" sz="2800">
                <a:effectLst>
                  <a:outerShdw blurRad="38100" dist="38100" dir="2700000" algn="tl">
                    <a:srgbClr val="000000"/>
                  </a:outerShdw>
                </a:effectLst>
              </a:rPr>
              <a:t>….. </a:t>
            </a:r>
          </a:p>
        </p:txBody>
      </p:sp>
      <p:sp>
        <p:nvSpPr>
          <p:cNvPr id="29705" name="Rectangle 9"/>
          <p:cNvSpPr>
            <a:spLocks noChangeArrowheads="1"/>
          </p:cNvSpPr>
          <p:nvPr/>
        </p:nvSpPr>
        <p:spPr bwMode="auto">
          <a:xfrm>
            <a:off x="457200" y="2565400"/>
            <a:ext cx="7162800" cy="3606800"/>
          </a:xfrm>
          <a:prstGeom prst="rect">
            <a:avLst/>
          </a:prstGeom>
          <a:noFill/>
          <a:ln w="12700" cap="sq">
            <a:solidFill>
              <a:srgbClr val="0000FF"/>
            </a:solidFill>
            <a:miter lim="800000"/>
            <a:headEnd type="none" w="sm" len="sm"/>
            <a:tailEnd type="none" w="sm" len="sm"/>
          </a:ln>
          <a:effectLst/>
        </p:spPr>
        <p:txBody>
          <a:bodyPr wrap="none" anchor="ctr">
            <a:prstTxWarp prst="textNoShape">
              <a:avLst/>
            </a:prstTxWarp>
          </a:bodyPr>
          <a:lstStyle/>
          <a:p>
            <a:endParaRPr lang="en-US">
              <a:solidFill>
                <a:srgbClr val="000090"/>
              </a:solidFill>
            </a:endParaRPr>
          </a:p>
        </p:txBody>
      </p:sp>
    </p:spTree>
    <p:extLst>
      <p:ext uri="{BB962C8B-B14F-4D97-AF65-F5344CB8AC3E}">
        <p14:creationId xmlns:p14="http://schemas.microsoft.com/office/powerpoint/2010/main" val="13571848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9701"/>
                                        </p:tgtEl>
                                        <p:attrNameLst>
                                          <p:attrName>style.visibility</p:attrName>
                                        </p:attrNameLst>
                                      </p:cBhvr>
                                      <p:to>
                                        <p:strVal val="visible"/>
                                      </p:to>
                                    </p:set>
                                    <p:animEffect transition="in" filter="wipe(up)">
                                      <p:cBhvr>
                                        <p:cTn id="7" dur="500"/>
                                        <p:tgtEl>
                                          <p:spTgt spid="2970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9702"/>
                                        </p:tgtEl>
                                        <p:attrNameLst>
                                          <p:attrName>style.visibility</p:attrName>
                                        </p:attrNameLst>
                                      </p:cBhvr>
                                      <p:to>
                                        <p:strVal val="visible"/>
                                      </p:to>
                                    </p:set>
                                    <p:animEffect transition="in" filter="wipe(up)">
                                      <p:cBhvr>
                                        <p:cTn id="12" dur="500"/>
                                        <p:tgtEl>
                                          <p:spTgt spid="2970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9704"/>
                                        </p:tgtEl>
                                        <p:attrNameLst>
                                          <p:attrName>style.visibility</p:attrName>
                                        </p:attrNameLst>
                                      </p:cBhvr>
                                      <p:to>
                                        <p:strVal val="visible"/>
                                      </p:to>
                                    </p:set>
                                    <p:animEffect transition="in" filter="wipe(left)">
                                      <p:cBhvr>
                                        <p:cTn id="17" dur="500"/>
                                        <p:tgtEl>
                                          <p:spTgt spid="2970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9703"/>
                                        </p:tgtEl>
                                        <p:attrNameLst>
                                          <p:attrName>style.visibility</p:attrName>
                                        </p:attrNameLst>
                                      </p:cBhvr>
                                      <p:to>
                                        <p:strVal val="visible"/>
                                      </p:to>
                                    </p:set>
                                    <p:animEffect transition="in" filter="wipe(up)">
                                      <p:cBhvr>
                                        <p:cTn id="22" dur="500"/>
                                        <p:tgtEl>
                                          <p:spTgt spid="297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1" grpId="0" autoUpdateAnimBg="0"/>
      <p:bldP spid="29702" grpId="0" autoUpdateAnimBg="0"/>
      <p:bldP spid="29703" grpId="0" autoUpdateAnimBg="0"/>
      <p:bldP spid="29704"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eaLnBrk="1" hangingPunct="1"/>
            <a:r>
              <a:rPr lang="en-US">
                <a:solidFill>
                  <a:srgbClr val="7B9899"/>
                </a:solidFill>
                <a:latin typeface="Georgia" charset="0"/>
              </a:rPr>
              <a:t>EDDIE 8: Technical Indicators</a:t>
            </a:r>
          </a:p>
        </p:txBody>
      </p:sp>
      <p:graphicFrame>
        <p:nvGraphicFramePr>
          <p:cNvPr id="5" name="Content Placeholder 4"/>
          <p:cNvGraphicFramePr>
            <a:graphicFrameLocks noGrp="1"/>
          </p:cNvGraphicFramePr>
          <p:nvPr>
            <p:ph idx="1"/>
          </p:nvPr>
        </p:nvGraphicFramePr>
        <p:xfrm>
          <a:off x="2271713" y="1706563"/>
          <a:ext cx="4575175" cy="4411659"/>
        </p:xfrm>
        <a:graphic>
          <a:graphicData uri="http://schemas.openxmlformats.org/drawingml/2006/table">
            <a:tbl>
              <a:tblPr/>
              <a:tblGrid>
                <a:gridCol w="4575175"/>
              </a:tblGrid>
              <a:tr h="6302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Georgia" charset="0"/>
                          <a:ea typeface="ＭＳ Ｐゴシック" charset="0"/>
                          <a:cs typeface="ＭＳ Ｐゴシック" charset="0"/>
                        </a:rPr>
                        <a:t>Technical Indicator (Abbreviation)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302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Georgia" charset="0"/>
                          <a:ea typeface="ＭＳ Ｐゴシック" charset="0"/>
                          <a:cs typeface="ＭＳ Ｐゴシック" charset="0"/>
                        </a:rPr>
                        <a:t>Moving Average (MA)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D3CF"/>
                    </a:solidFill>
                  </a:tcPr>
                </a:tc>
              </a:tr>
              <a:tr h="6302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Georgia" charset="0"/>
                          <a:ea typeface="ＭＳ Ｐゴシック" charset="0"/>
                          <a:cs typeface="ＭＳ Ｐゴシック" charset="0"/>
                        </a:rPr>
                        <a:t>Trade Break Out (TBR)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EAE9"/>
                    </a:solidFill>
                  </a:tcPr>
                </a:tc>
              </a:tr>
              <a:tr h="6302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Georgia" charset="0"/>
                          <a:ea typeface="ＭＳ Ｐゴシック" charset="0"/>
                          <a:cs typeface="ＭＳ Ｐゴシック" charset="0"/>
                        </a:rPr>
                        <a:t>Filter (FLR)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D3CF"/>
                    </a:solidFill>
                  </a:tcPr>
                </a:tc>
              </a:tr>
              <a:tr h="6302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Georgia" charset="0"/>
                          <a:ea typeface="ＭＳ Ｐゴシック" charset="0"/>
                          <a:cs typeface="ＭＳ Ｐゴシック" charset="0"/>
                        </a:rPr>
                        <a:t>Volatility (Vol)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EAE9"/>
                    </a:solidFill>
                  </a:tcPr>
                </a:tc>
              </a:tr>
              <a:tr h="6302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Georgia" charset="0"/>
                          <a:ea typeface="ＭＳ Ｐゴシック" charset="0"/>
                          <a:cs typeface="ＭＳ Ｐゴシック" charset="0"/>
                        </a:rPr>
                        <a:t>Momentum (Mom)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D3CF"/>
                    </a:solidFill>
                  </a:tcPr>
                </a:tc>
              </a:tr>
              <a:tr h="6302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Georgia" charset="0"/>
                          <a:ea typeface="ＭＳ Ｐゴシック" charset="0"/>
                          <a:cs typeface="ＭＳ Ｐゴシック" charset="0"/>
                        </a:rPr>
                        <a:t>Momentum Moving Average (</a:t>
                      </a:r>
                      <a:r>
                        <a:rPr kumimoji="0" lang="en-US" sz="1800" b="0" i="0" u="none" strike="noStrike" cap="none" normalizeH="0" baseline="0" dirty="0" err="1">
                          <a:ln>
                            <a:noFill/>
                          </a:ln>
                          <a:solidFill>
                            <a:srgbClr val="000000"/>
                          </a:solidFill>
                          <a:effectLst/>
                          <a:latin typeface="Georgia" charset="0"/>
                          <a:ea typeface="ＭＳ Ｐゴシック" charset="0"/>
                          <a:cs typeface="ＭＳ Ｐゴシック" charset="0"/>
                        </a:rPr>
                        <a:t>MomMA</a:t>
                      </a:r>
                      <a:r>
                        <a:rPr kumimoji="0" lang="en-US" sz="1800" b="0" i="0" u="none" strike="noStrike" cap="none" normalizeH="0" baseline="0" dirty="0">
                          <a:ln>
                            <a:noFill/>
                          </a:ln>
                          <a:solidFill>
                            <a:srgbClr val="000000"/>
                          </a:solidFill>
                          <a:effectLst/>
                          <a:latin typeface="Georgia" charset="0"/>
                          <a:ea typeface="ＭＳ Ｐゴシック" charset="0"/>
                          <a:cs typeface="ＭＳ Ｐゴシック" charset="0"/>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EAE9"/>
                    </a:solidFill>
                  </a:tcPr>
                </a:tc>
              </a:tr>
            </a:tbl>
          </a:graphicData>
        </a:graphic>
      </p:graphicFrame>
    </p:spTree>
    <p:extLst>
      <p:ext uri="{BB962C8B-B14F-4D97-AF65-F5344CB8AC3E}">
        <p14:creationId xmlns:p14="http://schemas.microsoft.com/office/powerpoint/2010/main" val="3443908337"/>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4294967295"/>
          </p:nvPr>
        </p:nvSpPr>
        <p:spPr>
          <a:xfrm>
            <a:off x="4595076" y="5356974"/>
            <a:ext cx="3502152" cy="365125"/>
          </a:xfrm>
          <a:prstGeom prst="rect">
            <a:avLst/>
          </a:prstGeom>
        </p:spPr>
        <p:txBody>
          <a:bodyPr/>
          <a:lstStyle/>
          <a:p>
            <a:r>
              <a:rPr lang="en-US" dirty="0" smtClean="0"/>
              <a:t> </a:t>
            </a:r>
            <a:endParaRPr lang="en-US" dirty="0"/>
          </a:p>
        </p:txBody>
      </p:sp>
      <p:sp>
        <p:nvSpPr>
          <p:cNvPr id="6" name="TextBox 5"/>
          <p:cNvSpPr txBox="1"/>
          <p:nvPr/>
        </p:nvSpPr>
        <p:spPr>
          <a:xfrm>
            <a:off x="827584" y="564657"/>
            <a:ext cx="3312368" cy="830997"/>
          </a:xfrm>
          <a:prstGeom prst="rect">
            <a:avLst/>
          </a:prstGeom>
          <a:noFill/>
        </p:spPr>
        <p:txBody>
          <a:bodyPr wrap="square" rtlCol="0">
            <a:spAutoFit/>
          </a:bodyPr>
          <a:lstStyle/>
          <a:p>
            <a:pPr algn="just"/>
            <a:r>
              <a:rPr lang="en-GB" sz="2400" b="1" dirty="0" smtClean="0">
                <a:cs typeface="Helvetica World" pitchFamily="34" charset="0"/>
              </a:rPr>
              <a:t>Financial Forecasting</a:t>
            </a:r>
          </a:p>
          <a:p>
            <a:pPr algn="ctr"/>
            <a:r>
              <a:rPr lang="en-GB" sz="2400" b="1" dirty="0" smtClean="0">
                <a:cs typeface="Helvetica World" pitchFamily="34" charset="0"/>
              </a:rPr>
              <a:t>Using EDDIE</a:t>
            </a:r>
            <a:endParaRPr lang="en-GB" sz="2400" b="1" dirty="0">
              <a:cs typeface="Helvetica World" pitchFamily="34" charset="0"/>
            </a:endParaRPr>
          </a:p>
        </p:txBody>
      </p:sp>
      <p:sp>
        <p:nvSpPr>
          <p:cNvPr id="14" name="Rectangle 13"/>
          <p:cNvSpPr/>
          <p:nvPr/>
        </p:nvSpPr>
        <p:spPr>
          <a:xfrm>
            <a:off x="770596" y="1412776"/>
            <a:ext cx="7416824" cy="432047"/>
          </a:xfrm>
          <a:prstGeom prst="rect">
            <a:avLst/>
          </a:prstGeom>
        </p:spPr>
        <p:txBody>
          <a:bodyPr/>
          <a:lstStyle/>
          <a:p>
            <a:pPr lvl="0" algn="just"/>
            <a:r>
              <a:rPr lang="en-GB" sz="2300" b="1" dirty="0">
                <a:latin typeface="Helvetica World" pitchFamily="34" charset="0"/>
                <a:cs typeface="Helvetica World" pitchFamily="34" charset="0"/>
              </a:rPr>
              <a:t> </a:t>
            </a:r>
            <a:r>
              <a:rPr lang="en-GB" sz="2300" b="1" dirty="0" smtClean="0">
                <a:latin typeface="Helvetica World" pitchFamily="34" charset="0"/>
                <a:cs typeface="Helvetica World" pitchFamily="34" charset="0"/>
              </a:rPr>
              <a:t>    </a:t>
            </a:r>
            <a:endParaRPr lang="en-GB" sz="2200" b="1" dirty="0">
              <a:latin typeface="Helvetica World" pitchFamily="34" charset="0"/>
              <a:cs typeface="Helvetica World" pitchFamily="34" charset="0"/>
            </a:endParaRPr>
          </a:p>
        </p:txBody>
      </p:sp>
      <p:sp>
        <p:nvSpPr>
          <p:cNvPr id="11" name="Rectangle 10"/>
          <p:cNvSpPr/>
          <p:nvPr/>
        </p:nvSpPr>
        <p:spPr>
          <a:xfrm>
            <a:off x="816968" y="1538784"/>
            <a:ext cx="7416824" cy="43204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a:lstStyle/>
          <a:p>
            <a:pPr lvl="0" algn="ctr"/>
            <a:r>
              <a:rPr lang="en-GB" sz="2300" b="1" dirty="0" smtClean="0">
                <a:latin typeface="Helvetica World" pitchFamily="34" charset="0"/>
                <a:cs typeface="Helvetica World" pitchFamily="34" charset="0"/>
              </a:rPr>
              <a:t>Sample GDT</a:t>
            </a:r>
          </a:p>
          <a:p>
            <a:pPr lvl="0"/>
            <a:endParaRPr lang="en-GB" sz="2200" b="1" dirty="0">
              <a:latin typeface="Helvetica World" pitchFamily="34" charset="0"/>
              <a:cs typeface="Helvetica World" pitchFamily="34" charset="0"/>
            </a:endParaRPr>
          </a:p>
        </p:txBody>
      </p:sp>
      <p:sp>
        <p:nvSpPr>
          <p:cNvPr id="12" name="TextBox 11"/>
          <p:cNvSpPr txBox="1"/>
          <p:nvPr/>
        </p:nvSpPr>
        <p:spPr>
          <a:xfrm>
            <a:off x="4479008" y="988244"/>
            <a:ext cx="1872208"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200" b="1" dirty="0" smtClean="0">
                <a:solidFill>
                  <a:prstClr val="black"/>
                </a:solidFill>
              </a:rPr>
              <a:t>Functions</a:t>
            </a:r>
            <a:endParaRPr lang="en-GB" sz="2200" b="1" dirty="0">
              <a:solidFill>
                <a:prstClr val="black"/>
              </a:solidFill>
            </a:endParaRPr>
          </a:p>
        </p:txBody>
      </p:sp>
      <p:sp>
        <p:nvSpPr>
          <p:cNvPr id="13" name="TextBox 12"/>
          <p:cNvSpPr txBox="1"/>
          <p:nvPr/>
        </p:nvSpPr>
        <p:spPr>
          <a:xfrm>
            <a:off x="6401160" y="988244"/>
            <a:ext cx="1872208"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200" b="1" dirty="0" smtClean="0">
                <a:solidFill>
                  <a:prstClr val="black"/>
                </a:solidFill>
              </a:rPr>
              <a:t>Terminals</a:t>
            </a:r>
            <a:endParaRPr lang="en-GB" sz="2200" b="1" dirty="0">
              <a:solidFill>
                <a:prstClr val="black"/>
              </a:solidFill>
            </a:endParaRPr>
          </a:p>
        </p:txBody>
      </p:sp>
      <p:sp>
        <p:nvSpPr>
          <p:cNvPr id="16" name="TextBox 15"/>
          <p:cNvSpPr txBox="1"/>
          <p:nvPr/>
        </p:nvSpPr>
        <p:spPr>
          <a:xfrm>
            <a:off x="3496532" y="2038360"/>
            <a:ext cx="1872208"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200" dirty="0" smtClean="0">
                <a:solidFill>
                  <a:prstClr val="black"/>
                </a:solidFill>
              </a:rPr>
              <a:t>If-then-else</a:t>
            </a:r>
            <a:endParaRPr lang="en-GB" sz="2200" dirty="0">
              <a:solidFill>
                <a:prstClr val="black"/>
              </a:solidFill>
            </a:endParaRPr>
          </a:p>
        </p:txBody>
      </p:sp>
      <p:sp>
        <p:nvSpPr>
          <p:cNvPr id="17" name="TextBox 16"/>
          <p:cNvSpPr txBox="1"/>
          <p:nvPr/>
        </p:nvSpPr>
        <p:spPr>
          <a:xfrm>
            <a:off x="3496532" y="3046472"/>
            <a:ext cx="1872208"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200" dirty="0" smtClean="0">
                <a:solidFill>
                  <a:prstClr val="black"/>
                </a:solidFill>
              </a:rPr>
              <a:t>Buy (1)</a:t>
            </a:r>
            <a:endParaRPr lang="en-GB" sz="2200" dirty="0">
              <a:solidFill>
                <a:prstClr val="black"/>
              </a:solidFill>
            </a:endParaRPr>
          </a:p>
        </p:txBody>
      </p:sp>
      <p:sp>
        <p:nvSpPr>
          <p:cNvPr id="18" name="TextBox 17"/>
          <p:cNvSpPr txBox="1"/>
          <p:nvPr/>
        </p:nvSpPr>
        <p:spPr>
          <a:xfrm>
            <a:off x="1192276" y="3056829"/>
            <a:ext cx="1872208"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200" dirty="0" smtClean="0">
                <a:solidFill>
                  <a:prstClr val="black"/>
                </a:solidFill>
              </a:rPr>
              <a:t>&lt;</a:t>
            </a:r>
            <a:endParaRPr lang="en-GB" sz="2200" dirty="0">
              <a:solidFill>
                <a:prstClr val="black"/>
              </a:solidFill>
            </a:endParaRPr>
          </a:p>
        </p:txBody>
      </p:sp>
      <p:sp>
        <p:nvSpPr>
          <p:cNvPr id="19" name="TextBox 18"/>
          <p:cNvSpPr txBox="1"/>
          <p:nvPr/>
        </p:nvSpPr>
        <p:spPr>
          <a:xfrm>
            <a:off x="5800788" y="3056829"/>
            <a:ext cx="1872208"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200" dirty="0" smtClean="0">
                <a:solidFill>
                  <a:prstClr val="black"/>
                </a:solidFill>
              </a:rPr>
              <a:t>If-then-else</a:t>
            </a:r>
            <a:endParaRPr lang="en-GB" sz="2200" dirty="0">
              <a:solidFill>
                <a:prstClr val="black"/>
              </a:solidFill>
            </a:endParaRPr>
          </a:p>
        </p:txBody>
      </p:sp>
      <p:sp>
        <p:nvSpPr>
          <p:cNvPr id="20" name="TextBox 19"/>
          <p:cNvSpPr txBox="1"/>
          <p:nvPr/>
        </p:nvSpPr>
        <p:spPr>
          <a:xfrm>
            <a:off x="395536" y="3982576"/>
            <a:ext cx="2088232" cy="707886"/>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GB" sz="2000" dirty="0" smtClean="0">
                <a:solidFill>
                  <a:prstClr val="black"/>
                </a:solidFill>
              </a:rPr>
              <a:t>12 days Moving Average</a:t>
            </a:r>
            <a:endParaRPr lang="en-GB" sz="2000" dirty="0">
              <a:solidFill>
                <a:prstClr val="black"/>
              </a:solidFill>
            </a:endParaRPr>
          </a:p>
        </p:txBody>
      </p:sp>
      <p:sp>
        <p:nvSpPr>
          <p:cNvPr id="21" name="TextBox 20"/>
          <p:cNvSpPr txBox="1"/>
          <p:nvPr/>
        </p:nvSpPr>
        <p:spPr>
          <a:xfrm>
            <a:off x="2596432" y="3982576"/>
            <a:ext cx="936104"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200" dirty="0" smtClean="0">
                <a:solidFill>
                  <a:prstClr val="black"/>
                </a:solidFill>
              </a:rPr>
              <a:t>6.4</a:t>
            </a:r>
            <a:endParaRPr lang="en-GB" sz="2200" dirty="0">
              <a:solidFill>
                <a:prstClr val="black"/>
              </a:solidFill>
            </a:endParaRPr>
          </a:p>
        </p:txBody>
      </p:sp>
      <p:sp>
        <p:nvSpPr>
          <p:cNvPr id="22" name="TextBox 21"/>
          <p:cNvSpPr txBox="1"/>
          <p:nvPr/>
        </p:nvSpPr>
        <p:spPr>
          <a:xfrm>
            <a:off x="4288620" y="3980576"/>
            <a:ext cx="1224136"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200" dirty="0" smtClean="0">
                <a:solidFill>
                  <a:prstClr val="black"/>
                </a:solidFill>
              </a:rPr>
              <a:t>&gt;</a:t>
            </a:r>
            <a:endParaRPr lang="en-GB" sz="2200" dirty="0">
              <a:solidFill>
                <a:prstClr val="black"/>
              </a:solidFill>
            </a:endParaRPr>
          </a:p>
        </p:txBody>
      </p:sp>
      <p:sp>
        <p:nvSpPr>
          <p:cNvPr id="23" name="TextBox 22"/>
          <p:cNvSpPr txBox="1"/>
          <p:nvPr/>
        </p:nvSpPr>
        <p:spPr>
          <a:xfrm>
            <a:off x="5653411" y="4002499"/>
            <a:ext cx="1503784" cy="400110"/>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000" dirty="0" smtClean="0">
                <a:solidFill>
                  <a:prstClr val="black"/>
                </a:solidFill>
              </a:rPr>
              <a:t>Not Buy (0)</a:t>
            </a:r>
            <a:endParaRPr lang="en-GB" sz="2000" dirty="0">
              <a:solidFill>
                <a:prstClr val="black"/>
              </a:solidFill>
            </a:endParaRPr>
          </a:p>
        </p:txBody>
      </p:sp>
      <p:sp>
        <p:nvSpPr>
          <p:cNvPr id="24" name="TextBox 23"/>
          <p:cNvSpPr txBox="1"/>
          <p:nvPr/>
        </p:nvSpPr>
        <p:spPr>
          <a:xfrm>
            <a:off x="7257889" y="4002499"/>
            <a:ext cx="1224136"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200" dirty="0" smtClean="0">
                <a:solidFill>
                  <a:prstClr val="black"/>
                </a:solidFill>
              </a:rPr>
              <a:t>Buy (1)</a:t>
            </a:r>
            <a:endParaRPr lang="en-GB" sz="2200" dirty="0">
              <a:solidFill>
                <a:prstClr val="black"/>
              </a:solidFill>
            </a:endParaRPr>
          </a:p>
        </p:txBody>
      </p:sp>
      <p:sp>
        <p:nvSpPr>
          <p:cNvPr id="25" name="TextBox 24"/>
          <p:cNvSpPr txBox="1"/>
          <p:nvPr/>
        </p:nvSpPr>
        <p:spPr>
          <a:xfrm>
            <a:off x="3928580" y="4918680"/>
            <a:ext cx="1872208" cy="769441"/>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GB" sz="2200" dirty="0" smtClean="0">
                <a:solidFill>
                  <a:prstClr val="black"/>
                </a:solidFill>
              </a:rPr>
              <a:t>50 days Momentum</a:t>
            </a:r>
            <a:endParaRPr lang="en-GB" sz="2200" dirty="0">
              <a:solidFill>
                <a:prstClr val="black"/>
              </a:solidFill>
            </a:endParaRPr>
          </a:p>
        </p:txBody>
      </p:sp>
      <p:sp>
        <p:nvSpPr>
          <p:cNvPr id="26" name="TextBox 25"/>
          <p:cNvSpPr txBox="1"/>
          <p:nvPr/>
        </p:nvSpPr>
        <p:spPr>
          <a:xfrm>
            <a:off x="6103045" y="4918680"/>
            <a:ext cx="936104"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200" dirty="0" smtClean="0">
                <a:solidFill>
                  <a:prstClr val="black"/>
                </a:solidFill>
              </a:rPr>
              <a:t>5.57</a:t>
            </a:r>
            <a:endParaRPr lang="en-GB" sz="2200" dirty="0">
              <a:solidFill>
                <a:prstClr val="black"/>
              </a:solidFill>
            </a:endParaRPr>
          </a:p>
        </p:txBody>
      </p:sp>
      <p:cxnSp>
        <p:nvCxnSpPr>
          <p:cNvPr id="31" name="Straight Arrow Connector 30"/>
          <p:cNvCxnSpPr>
            <a:stCxn id="16" idx="2"/>
            <a:endCxn id="17" idx="0"/>
          </p:cNvCxnSpPr>
          <p:nvPr/>
        </p:nvCxnSpPr>
        <p:spPr>
          <a:xfrm>
            <a:off x="4432636" y="2469247"/>
            <a:ext cx="0" cy="577225"/>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16" idx="2"/>
            <a:endCxn id="18" idx="0"/>
          </p:cNvCxnSpPr>
          <p:nvPr/>
        </p:nvCxnSpPr>
        <p:spPr>
          <a:xfrm flipH="1">
            <a:off x="2128380" y="2469247"/>
            <a:ext cx="2304256" cy="587582"/>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16" idx="2"/>
            <a:endCxn id="19" idx="0"/>
          </p:cNvCxnSpPr>
          <p:nvPr/>
        </p:nvCxnSpPr>
        <p:spPr>
          <a:xfrm>
            <a:off x="4432636" y="2469247"/>
            <a:ext cx="2304256" cy="587582"/>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19" idx="2"/>
            <a:endCxn id="22" idx="0"/>
          </p:cNvCxnSpPr>
          <p:nvPr/>
        </p:nvCxnSpPr>
        <p:spPr>
          <a:xfrm flipH="1">
            <a:off x="4900688" y="3487716"/>
            <a:ext cx="1836204" cy="492860"/>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19" idx="2"/>
            <a:endCxn id="23" idx="0"/>
          </p:cNvCxnSpPr>
          <p:nvPr/>
        </p:nvCxnSpPr>
        <p:spPr>
          <a:xfrm flipH="1">
            <a:off x="6405303" y="3487716"/>
            <a:ext cx="331589" cy="514783"/>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19" idx="2"/>
            <a:endCxn id="24" idx="0"/>
          </p:cNvCxnSpPr>
          <p:nvPr/>
        </p:nvCxnSpPr>
        <p:spPr>
          <a:xfrm>
            <a:off x="6736892" y="3487716"/>
            <a:ext cx="1133065" cy="514783"/>
          </a:xfrm>
          <a:prstGeom prst="line">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18" idx="2"/>
            <a:endCxn id="21" idx="0"/>
          </p:cNvCxnSpPr>
          <p:nvPr/>
        </p:nvCxnSpPr>
        <p:spPr>
          <a:xfrm>
            <a:off x="2128380" y="3487716"/>
            <a:ext cx="936104" cy="494860"/>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stCxn id="18" idx="2"/>
            <a:endCxn id="20" idx="0"/>
          </p:cNvCxnSpPr>
          <p:nvPr/>
        </p:nvCxnSpPr>
        <p:spPr>
          <a:xfrm flipH="1">
            <a:off x="1439652" y="3487716"/>
            <a:ext cx="688728" cy="494860"/>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22" idx="2"/>
            <a:endCxn id="26" idx="0"/>
          </p:cNvCxnSpPr>
          <p:nvPr/>
        </p:nvCxnSpPr>
        <p:spPr>
          <a:xfrm>
            <a:off x="4900688" y="4411463"/>
            <a:ext cx="1670409" cy="507217"/>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22" idx="2"/>
            <a:endCxn id="25" idx="0"/>
          </p:cNvCxnSpPr>
          <p:nvPr/>
        </p:nvCxnSpPr>
        <p:spPr>
          <a:xfrm flipH="1">
            <a:off x="4864684" y="4411463"/>
            <a:ext cx="36004" cy="507217"/>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925292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Genetic Programming</a:t>
            </a:r>
            <a:endParaRPr lang="en-US" dirty="0"/>
          </a:p>
        </p:txBody>
      </p:sp>
      <p:sp>
        <p:nvSpPr>
          <p:cNvPr id="3" name="Content Placeholder 2"/>
          <p:cNvSpPr>
            <a:spLocks noGrp="1"/>
          </p:cNvSpPr>
          <p:nvPr>
            <p:ph idx="1"/>
          </p:nvPr>
        </p:nvSpPr>
        <p:spPr/>
        <p:txBody>
          <a:bodyPr/>
          <a:lstStyle/>
          <a:p>
            <a:r>
              <a:rPr lang="en-US" dirty="0" err="1" smtClean="0"/>
              <a:t>Initialise</a:t>
            </a:r>
            <a:r>
              <a:rPr lang="en-US" dirty="0" smtClean="0"/>
              <a:t> random population of individuals/trees (in our case trading strategies)</a:t>
            </a:r>
          </a:p>
          <a:p>
            <a:r>
              <a:rPr lang="en-US" dirty="0" smtClean="0"/>
              <a:t>Evaluate each tree and assign fitness</a:t>
            </a:r>
          </a:p>
          <a:p>
            <a:r>
              <a:rPr lang="en-US" dirty="0" smtClean="0"/>
              <a:t>Select trees in order to produce new offspring by the use of different operators (e.g. crossover, mutation)</a:t>
            </a:r>
          </a:p>
          <a:p>
            <a:r>
              <a:rPr lang="en-US" dirty="0" smtClean="0"/>
              <a:t>Repeat the previous two step for a number of times (“generations”)</a:t>
            </a:r>
            <a:endParaRPr lang="en-US" dirty="0"/>
          </a:p>
        </p:txBody>
      </p:sp>
    </p:spTree>
    <p:extLst>
      <p:ext uri="{BB962C8B-B14F-4D97-AF65-F5344CB8AC3E}">
        <p14:creationId xmlns:p14="http://schemas.microsoft.com/office/powerpoint/2010/main" val="60684535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Genetic Programming</a:t>
            </a:r>
            <a:endParaRPr lang="en-US" dirty="0"/>
          </a:p>
        </p:txBody>
      </p:sp>
      <p:sp>
        <p:nvSpPr>
          <p:cNvPr id="3" name="Content Placeholder 2"/>
          <p:cNvSpPr>
            <a:spLocks noGrp="1"/>
          </p:cNvSpPr>
          <p:nvPr>
            <p:ph idx="1"/>
          </p:nvPr>
        </p:nvSpPr>
        <p:spPr/>
        <p:txBody>
          <a:bodyPr/>
          <a:lstStyle/>
          <a:p>
            <a:r>
              <a:rPr lang="en-US" dirty="0" err="1" smtClean="0">
                <a:solidFill>
                  <a:srgbClr val="7F7F7F"/>
                </a:solidFill>
              </a:rPr>
              <a:t>Initialise</a:t>
            </a:r>
            <a:r>
              <a:rPr lang="en-US" dirty="0" smtClean="0">
                <a:solidFill>
                  <a:srgbClr val="7F7F7F"/>
                </a:solidFill>
              </a:rPr>
              <a:t> random population of individuals/trees (in our case trading strategies)</a:t>
            </a:r>
          </a:p>
          <a:p>
            <a:r>
              <a:rPr lang="en-US" dirty="0" smtClean="0"/>
              <a:t>Evaluate each tree and assign fitness</a:t>
            </a:r>
          </a:p>
          <a:p>
            <a:r>
              <a:rPr lang="en-US" dirty="0" smtClean="0">
                <a:solidFill>
                  <a:schemeClr val="bg1">
                    <a:lumMod val="50000"/>
                  </a:schemeClr>
                </a:solidFill>
              </a:rPr>
              <a:t>Select trees in order to produce new offspring by the use of different operators (e.g. crossover, mutation)</a:t>
            </a:r>
          </a:p>
          <a:p>
            <a:r>
              <a:rPr lang="en-US" dirty="0" smtClean="0">
                <a:solidFill>
                  <a:schemeClr val="bg1">
                    <a:lumMod val="50000"/>
                  </a:schemeClr>
                </a:solidFill>
              </a:rPr>
              <a:t>Repeat the previous two step for a number of times (“generations”)</a:t>
            </a:r>
            <a:endParaRPr lang="en-US" dirty="0">
              <a:solidFill>
                <a:schemeClr val="bg1">
                  <a:lumMod val="50000"/>
                </a:schemeClr>
              </a:solidFill>
            </a:endParaRPr>
          </a:p>
        </p:txBody>
      </p:sp>
    </p:spTree>
    <p:extLst>
      <p:ext uri="{BB962C8B-B14F-4D97-AF65-F5344CB8AC3E}">
        <p14:creationId xmlns:p14="http://schemas.microsoft.com/office/powerpoint/2010/main" val="60684535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pPr eaLnBrk="1" hangingPunct="1"/>
            <a:r>
              <a:rPr lang="en-US" dirty="0"/>
              <a:t>P</a:t>
            </a:r>
            <a:r>
              <a:rPr lang="en-US" dirty="0" smtClean="0"/>
              <a:t>erformance Measures</a:t>
            </a:r>
            <a:endParaRPr lang="en-US" dirty="0">
              <a:solidFill>
                <a:srgbClr val="7B9899"/>
              </a:solidFill>
              <a:latin typeface="Georgia" charset="0"/>
            </a:endParaRPr>
          </a:p>
        </p:txBody>
      </p:sp>
      <p:sp>
        <p:nvSpPr>
          <p:cNvPr id="25602" name="Content Placeholder 2"/>
          <p:cNvSpPr>
            <a:spLocks noGrp="1"/>
          </p:cNvSpPr>
          <p:nvPr>
            <p:ph idx="1"/>
          </p:nvPr>
        </p:nvSpPr>
        <p:spPr>
          <a:xfrm>
            <a:off x="258763" y="1527175"/>
            <a:ext cx="8504237" cy="4572000"/>
          </a:xfrm>
        </p:spPr>
        <p:txBody>
          <a:bodyPr/>
          <a:lstStyle/>
          <a:p>
            <a:pPr eaLnBrk="1" hangingPunct="1"/>
            <a:endParaRPr lang="en-US">
              <a:latin typeface="Georgia" charset="0"/>
            </a:endParaRPr>
          </a:p>
        </p:txBody>
      </p:sp>
      <p:sp>
        <p:nvSpPr>
          <p:cNvPr id="5" name="Rectangle 4"/>
          <p:cNvSpPr>
            <a:spLocks noChangeArrowheads="1"/>
          </p:cNvSpPr>
          <p:nvPr/>
        </p:nvSpPr>
        <p:spPr bwMode="auto">
          <a:xfrm>
            <a:off x="1905000" y="2290763"/>
            <a:ext cx="3276600" cy="2286000"/>
          </a:xfrm>
          <a:prstGeom prst="rect">
            <a:avLst/>
          </a:prstGeom>
          <a:solidFill>
            <a:srgbClr val="006600"/>
          </a:solidFill>
          <a:ln w="12700" cap="sq">
            <a:noFill/>
            <a:miter lim="800000"/>
            <a:headEnd type="none" w="sm" len="sm"/>
            <a:tailEnd type="none" w="sm" len="sm"/>
          </a:ln>
          <a:effectLst>
            <a:outerShdw blurRad="63500" dist="107763" dir="2700000" algn="ctr" rotWithShape="0">
              <a:schemeClr val="bg2">
                <a:alpha val="74998"/>
              </a:schemeClr>
            </a:outerShdw>
          </a:effectLst>
        </p:spPr>
        <p:txBody>
          <a:bodyPr wrap="none" anchor="ctr"/>
          <a:lstStyle/>
          <a:p>
            <a:pPr fontAlgn="auto">
              <a:spcBef>
                <a:spcPts val="0"/>
              </a:spcBef>
              <a:spcAft>
                <a:spcPts val="0"/>
              </a:spcAft>
              <a:defRPr/>
            </a:pPr>
            <a:endParaRPr lang="en-US">
              <a:latin typeface="Georgia" charset="0"/>
              <a:ea typeface="+mn-ea"/>
              <a:cs typeface="+mn-cs"/>
            </a:endParaRPr>
          </a:p>
        </p:txBody>
      </p:sp>
      <p:sp>
        <p:nvSpPr>
          <p:cNvPr id="6" name="Rectangle 5"/>
          <p:cNvSpPr>
            <a:spLocks noChangeArrowheads="1"/>
          </p:cNvSpPr>
          <p:nvPr/>
        </p:nvSpPr>
        <p:spPr bwMode="auto">
          <a:xfrm>
            <a:off x="395288" y="4829175"/>
            <a:ext cx="8040687" cy="1295400"/>
          </a:xfrm>
          <a:prstGeom prst="rect">
            <a:avLst/>
          </a:prstGeom>
          <a:noFill/>
          <a:ln w="12700" cap="sq">
            <a:noFill/>
            <a:miter lim="800000"/>
            <a:headEnd type="none" w="sm" len="sm"/>
            <a:tailEnd type="none" w="sm" len="sm"/>
          </a:ln>
          <a:effectLst/>
        </p:spPr>
        <p:txBody>
          <a:bodyPr/>
          <a:lstStyle/>
          <a:p>
            <a:pPr marL="342900" indent="-342900" fontAlgn="auto">
              <a:lnSpc>
                <a:spcPct val="90000"/>
              </a:lnSpc>
              <a:spcBef>
                <a:spcPct val="20000"/>
              </a:spcBef>
              <a:spcAft>
                <a:spcPts val="0"/>
              </a:spcAft>
              <a:buClr>
                <a:schemeClr val="hlink"/>
              </a:buClr>
              <a:buSzPct val="65000"/>
              <a:buFont typeface="Wingdings" charset="0"/>
              <a:buChar char="n"/>
              <a:tabLst>
                <a:tab pos="7624763" algn="r"/>
              </a:tabLst>
              <a:defRPr/>
            </a:pPr>
            <a:r>
              <a:rPr lang="en-US" sz="2400" dirty="0">
                <a:effectLst>
                  <a:outerShdw blurRad="38100" dist="38100" dir="2700000" algn="tl">
                    <a:srgbClr val="FFFFFF"/>
                  </a:outerShdw>
                </a:effectLst>
                <a:latin typeface="Georgia" charset="0"/>
                <a:ea typeface="+mn-ea"/>
                <a:cs typeface="+mn-cs"/>
              </a:rPr>
              <a:t>Rate of Correctness (RC) = (TN + TP) </a:t>
            </a:r>
            <a:r>
              <a:rPr lang="en-US" sz="2400" dirty="0">
                <a:effectLst>
                  <a:outerShdw blurRad="38100" dist="38100" dir="2700000" algn="tl">
                    <a:srgbClr val="FFFFFF"/>
                  </a:outerShdw>
                </a:effectLst>
                <a:latin typeface="Georgia" charset="0"/>
                <a:ea typeface="+mn-ea"/>
                <a:cs typeface="+mn-cs"/>
                <a:sym typeface="Symbol" charset="0"/>
              </a:rPr>
              <a:t></a:t>
            </a:r>
            <a:r>
              <a:rPr lang="en-US" sz="2400" dirty="0">
                <a:effectLst>
                  <a:outerShdw blurRad="38100" dist="38100" dir="2700000" algn="tl">
                    <a:srgbClr val="FFFFFF"/>
                  </a:outerShdw>
                </a:effectLst>
                <a:latin typeface="Georgia" charset="0"/>
                <a:ea typeface="+mn-ea"/>
                <a:cs typeface="+mn-cs"/>
              </a:rPr>
              <a:t> Total</a:t>
            </a:r>
          </a:p>
          <a:p>
            <a:pPr marL="342900" indent="-342900" fontAlgn="auto">
              <a:lnSpc>
                <a:spcPct val="90000"/>
              </a:lnSpc>
              <a:spcBef>
                <a:spcPct val="20000"/>
              </a:spcBef>
              <a:spcAft>
                <a:spcPts val="0"/>
              </a:spcAft>
              <a:buClr>
                <a:schemeClr val="hlink"/>
              </a:buClr>
              <a:buSzPct val="65000"/>
              <a:buFont typeface="Wingdings" charset="0"/>
              <a:buChar char="n"/>
              <a:tabLst>
                <a:tab pos="7624763" algn="r"/>
              </a:tabLst>
              <a:defRPr/>
            </a:pPr>
            <a:r>
              <a:rPr lang="en-US" sz="2400" dirty="0">
                <a:effectLst>
                  <a:outerShdw blurRad="38100" dist="38100" dir="2700000" algn="tl">
                    <a:srgbClr val="FFFFFF"/>
                  </a:outerShdw>
                </a:effectLst>
                <a:latin typeface="Georgia" charset="0"/>
                <a:ea typeface="+mn-ea"/>
                <a:cs typeface="+mn-cs"/>
              </a:rPr>
              <a:t>Rate of Failure (RF) = FP </a:t>
            </a:r>
            <a:r>
              <a:rPr lang="en-US" sz="2400" dirty="0">
                <a:effectLst>
                  <a:outerShdw blurRad="38100" dist="38100" dir="2700000" algn="tl">
                    <a:srgbClr val="FFFFFF"/>
                  </a:outerShdw>
                </a:effectLst>
                <a:latin typeface="Georgia" charset="0"/>
                <a:ea typeface="+mn-ea"/>
                <a:cs typeface="+mn-cs"/>
                <a:sym typeface="Symbol" charset="0"/>
              </a:rPr>
              <a:t></a:t>
            </a:r>
            <a:r>
              <a:rPr lang="en-US" sz="2400" dirty="0">
                <a:effectLst>
                  <a:outerShdw blurRad="38100" dist="38100" dir="2700000" algn="tl">
                    <a:srgbClr val="FFFFFF"/>
                  </a:outerShdw>
                </a:effectLst>
                <a:latin typeface="Georgia" charset="0"/>
                <a:ea typeface="+mn-ea"/>
                <a:cs typeface="+mn-cs"/>
              </a:rPr>
              <a:t> (FP + TP)</a:t>
            </a:r>
          </a:p>
          <a:p>
            <a:pPr marL="342900" indent="-342900" fontAlgn="auto">
              <a:lnSpc>
                <a:spcPct val="90000"/>
              </a:lnSpc>
              <a:spcBef>
                <a:spcPct val="20000"/>
              </a:spcBef>
              <a:spcAft>
                <a:spcPts val="0"/>
              </a:spcAft>
              <a:buClr>
                <a:schemeClr val="hlink"/>
              </a:buClr>
              <a:buSzPct val="65000"/>
              <a:buFont typeface="Wingdings" charset="0"/>
              <a:buChar char="n"/>
              <a:tabLst>
                <a:tab pos="7624763" algn="r"/>
              </a:tabLst>
              <a:defRPr/>
            </a:pPr>
            <a:r>
              <a:rPr lang="en-US" sz="2400" dirty="0">
                <a:effectLst>
                  <a:outerShdw blurRad="38100" dist="38100" dir="2700000" algn="tl">
                    <a:srgbClr val="FFFFFF"/>
                  </a:outerShdw>
                </a:effectLst>
                <a:latin typeface="Georgia" charset="0"/>
                <a:ea typeface="+mn-ea"/>
                <a:cs typeface="+mn-cs"/>
              </a:rPr>
              <a:t>Rate of Missing Chances (RMC) = FN </a:t>
            </a:r>
            <a:r>
              <a:rPr lang="en-US" sz="2400" dirty="0">
                <a:effectLst>
                  <a:outerShdw blurRad="38100" dist="38100" dir="2700000" algn="tl">
                    <a:srgbClr val="FFFFFF"/>
                  </a:outerShdw>
                </a:effectLst>
                <a:latin typeface="Georgia" charset="0"/>
                <a:ea typeface="+mn-ea"/>
                <a:cs typeface="+mn-cs"/>
                <a:sym typeface="Symbol" charset="0"/>
              </a:rPr>
              <a:t> (FN+TP)</a:t>
            </a:r>
          </a:p>
          <a:p>
            <a:pPr marL="342900" indent="-342900" fontAlgn="auto">
              <a:lnSpc>
                <a:spcPct val="90000"/>
              </a:lnSpc>
              <a:spcBef>
                <a:spcPct val="20000"/>
              </a:spcBef>
              <a:spcAft>
                <a:spcPts val="0"/>
              </a:spcAft>
              <a:buClr>
                <a:schemeClr val="hlink"/>
              </a:buClr>
              <a:buSzPct val="65000"/>
              <a:buFont typeface="Wingdings" charset="0"/>
              <a:buChar char="n"/>
              <a:tabLst>
                <a:tab pos="7624763" algn="r"/>
              </a:tabLst>
              <a:defRPr/>
            </a:pPr>
            <a:r>
              <a:rPr lang="en-US" sz="2400" dirty="0">
                <a:effectLst>
                  <a:outerShdw blurRad="38100" dist="38100" dir="2700000" algn="tl">
                    <a:srgbClr val="FFFFFF"/>
                  </a:outerShdw>
                </a:effectLst>
                <a:latin typeface="Georgia" charset="0"/>
                <a:ea typeface="+mn-ea"/>
                <a:cs typeface="+mn-cs"/>
                <a:sym typeface="Symbol" charset="0"/>
                <a:hlinkClick r:id="rId2" action="ppaction://hlinksldjump"/>
              </a:rPr>
              <a:t>Fitness Function (ff) </a:t>
            </a:r>
            <a:r>
              <a:rPr lang="en-US" sz="2400" dirty="0">
                <a:effectLst>
                  <a:outerShdw blurRad="38100" dist="38100" dir="2700000" algn="tl">
                    <a:srgbClr val="FFFFFF"/>
                  </a:outerShdw>
                </a:effectLst>
                <a:latin typeface="Georgia" charset="0"/>
                <a:ea typeface="+mn-ea"/>
                <a:cs typeface="+mn-cs"/>
                <a:sym typeface="Symbol" charset="0"/>
              </a:rPr>
              <a:t>= </a:t>
            </a:r>
            <a:r>
              <a:rPr lang="en-US" sz="2400" dirty="0">
                <a:effectLst>
                  <a:outerShdw blurRad="38100" dist="38100" dir="2700000" algn="tl">
                    <a:srgbClr val="FFFFFF"/>
                  </a:outerShdw>
                </a:effectLst>
                <a:latin typeface="Georgia" charset="0"/>
                <a:ea typeface="+mn-ea"/>
                <a:cs typeface="+mn-cs"/>
                <a:sym typeface="Symbol" charset="0"/>
                <a:hlinkClick r:id="rId2" action="ppaction://hlinksldjump"/>
              </a:rPr>
              <a:t>w1</a:t>
            </a:r>
            <a:r>
              <a:rPr lang="en-US" sz="2400" dirty="0">
                <a:effectLst>
                  <a:outerShdw blurRad="38100" dist="38100" dir="2700000" algn="tl">
                    <a:srgbClr val="FFFFFF"/>
                  </a:outerShdw>
                </a:effectLst>
                <a:latin typeface="Georgia" charset="0"/>
                <a:ea typeface="+mn-ea"/>
                <a:cs typeface="+mn-cs"/>
                <a:sym typeface="Symbol" charset="0"/>
              </a:rPr>
              <a:t>*RC-w2*RMC-w3*RF</a:t>
            </a:r>
          </a:p>
        </p:txBody>
      </p:sp>
      <p:sp>
        <p:nvSpPr>
          <p:cNvPr id="25605" name="Text Box 6"/>
          <p:cNvSpPr txBox="1">
            <a:spLocks noChangeArrowheads="1"/>
          </p:cNvSpPr>
          <p:nvPr/>
        </p:nvSpPr>
        <p:spPr bwMode="auto">
          <a:xfrm>
            <a:off x="2057400" y="1833563"/>
            <a:ext cx="1311275" cy="267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u="sng">
                <a:latin typeface="Arial Narrow" charset="0"/>
              </a:rPr>
              <a:t>Negative</a:t>
            </a:r>
            <a:endParaRPr lang="en-US">
              <a:latin typeface="Arial Narrow" charset="0"/>
            </a:endParaRPr>
          </a:p>
          <a:p>
            <a:pPr algn="ctr" eaLnBrk="1" hangingPunct="1"/>
            <a:endParaRPr lang="en-US">
              <a:latin typeface="Arial Narrow" charset="0"/>
            </a:endParaRPr>
          </a:p>
          <a:p>
            <a:pPr algn="ctr" eaLnBrk="1" hangingPunct="1"/>
            <a:r>
              <a:rPr lang="en-US">
                <a:latin typeface="Arial Narrow" charset="0"/>
              </a:rPr>
              <a:t>True Negative</a:t>
            </a:r>
          </a:p>
          <a:p>
            <a:pPr algn="ctr" eaLnBrk="1" hangingPunct="1"/>
            <a:endParaRPr lang="en-US">
              <a:latin typeface="Arial Narrow" charset="0"/>
            </a:endParaRPr>
          </a:p>
          <a:p>
            <a:pPr algn="ctr" eaLnBrk="1" hangingPunct="1"/>
            <a:r>
              <a:rPr lang="en-US">
                <a:latin typeface="Arial Narrow" charset="0"/>
              </a:rPr>
              <a:t>False Negative</a:t>
            </a:r>
          </a:p>
        </p:txBody>
      </p:sp>
      <p:sp>
        <p:nvSpPr>
          <p:cNvPr id="25606" name="Text Box 7"/>
          <p:cNvSpPr txBox="1">
            <a:spLocks noChangeArrowheads="1"/>
          </p:cNvSpPr>
          <p:nvPr/>
        </p:nvSpPr>
        <p:spPr bwMode="auto">
          <a:xfrm>
            <a:off x="2743200" y="1295400"/>
            <a:ext cx="14239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u="sng">
                <a:latin typeface="Arial Narrow" charset="0"/>
              </a:rPr>
              <a:t>Predictions</a:t>
            </a:r>
            <a:endParaRPr lang="en-US">
              <a:latin typeface="Arial Narrow" charset="0"/>
            </a:endParaRPr>
          </a:p>
        </p:txBody>
      </p:sp>
      <p:sp>
        <p:nvSpPr>
          <p:cNvPr id="25607" name="Text Box 8"/>
          <p:cNvSpPr txBox="1">
            <a:spLocks noChangeArrowheads="1"/>
          </p:cNvSpPr>
          <p:nvPr/>
        </p:nvSpPr>
        <p:spPr bwMode="auto">
          <a:xfrm>
            <a:off x="3589338" y="1833563"/>
            <a:ext cx="1311275" cy="267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u="sng">
                <a:latin typeface="Arial Narrow" charset="0"/>
              </a:rPr>
              <a:t>Positive</a:t>
            </a:r>
          </a:p>
          <a:p>
            <a:pPr algn="ctr" eaLnBrk="1" hangingPunct="1"/>
            <a:endParaRPr lang="en-US">
              <a:latin typeface="Arial Narrow" charset="0"/>
            </a:endParaRPr>
          </a:p>
          <a:p>
            <a:pPr algn="ctr" eaLnBrk="1" hangingPunct="1"/>
            <a:r>
              <a:rPr lang="en-US">
                <a:latin typeface="Arial Narrow" charset="0"/>
              </a:rPr>
              <a:t>False Positive</a:t>
            </a:r>
          </a:p>
          <a:p>
            <a:pPr algn="ctr" eaLnBrk="1" hangingPunct="1"/>
            <a:endParaRPr lang="en-US">
              <a:latin typeface="Arial Narrow" charset="0"/>
            </a:endParaRPr>
          </a:p>
          <a:p>
            <a:pPr algn="ctr" eaLnBrk="1" hangingPunct="1"/>
            <a:r>
              <a:rPr lang="en-US">
                <a:latin typeface="Arial Narrow" charset="0"/>
              </a:rPr>
              <a:t>True Positive</a:t>
            </a:r>
          </a:p>
        </p:txBody>
      </p:sp>
      <p:sp>
        <p:nvSpPr>
          <p:cNvPr id="25608" name="Text Box 9"/>
          <p:cNvSpPr txBox="1">
            <a:spLocks noChangeArrowheads="1"/>
          </p:cNvSpPr>
          <p:nvPr/>
        </p:nvSpPr>
        <p:spPr bwMode="auto">
          <a:xfrm>
            <a:off x="5334000" y="1295400"/>
            <a:ext cx="1311275"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u="sng">
                <a:latin typeface="Arial Narrow" charset="0"/>
              </a:rPr>
              <a:t>Reality</a:t>
            </a:r>
          </a:p>
          <a:p>
            <a:pPr algn="ctr" eaLnBrk="1" hangingPunct="1"/>
            <a:endParaRPr lang="en-US">
              <a:solidFill>
                <a:srgbClr val="66FF66"/>
              </a:solidFill>
              <a:latin typeface="Arial Narrow" charset="0"/>
            </a:endParaRPr>
          </a:p>
          <a:p>
            <a:pPr algn="ctr" eaLnBrk="1" hangingPunct="1"/>
            <a:endParaRPr lang="en-US">
              <a:solidFill>
                <a:srgbClr val="66FF66"/>
              </a:solidFill>
              <a:latin typeface="Arial Narrow" charset="0"/>
            </a:endParaRPr>
          </a:p>
          <a:p>
            <a:pPr algn="ctr" eaLnBrk="1" hangingPunct="1"/>
            <a:endParaRPr lang="en-US">
              <a:solidFill>
                <a:srgbClr val="66FF66"/>
              </a:solidFill>
              <a:latin typeface="Arial Narrow" charset="0"/>
            </a:endParaRPr>
          </a:p>
          <a:p>
            <a:pPr algn="ctr" eaLnBrk="1" hangingPunct="1"/>
            <a:r>
              <a:rPr lang="en-US" u="sng">
                <a:latin typeface="Arial Narrow" charset="0"/>
              </a:rPr>
              <a:t>Negative</a:t>
            </a:r>
            <a:endParaRPr lang="en-US">
              <a:latin typeface="Arial Narrow" charset="0"/>
            </a:endParaRPr>
          </a:p>
          <a:p>
            <a:pPr algn="ctr" eaLnBrk="1" hangingPunct="1"/>
            <a:endParaRPr lang="en-US">
              <a:solidFill>
                <a:srgbClr val="66FF66"/>
              </a:solidFill>
              <a:latin typeface="Arial Narrow" charset="0"/>
            </a:endParaRPr>
          </a:p>
          <a:p>
            <a:pPr algn="ctr" eaLnBrk="1" hangingPunct="1"/>
            <a:endParaRPr lang="en-US">
              <a:solidFill>
                <a:srgbClr val="66FF66"/>
              </a:solidFill>
              <a:latin typeface="Arial Narrow" charset="0"/>
            </a:endParaRPr>
          </a:p>
          <a:p>
            <a:pPr algn="ctr" eaLnBrk="1" hangingPunct="1"/>
            <a:r>
              <a:rPr lang="en-US" u="sng">
                <a:latin typeface="Arial Narrow" charset="0"/>
              </a:rPr>
              <a:t>Positive</a:t>
            </a:r>
            <a:endParaRPr lang="en-US">
              <a:latin typeface="Arial Narrow" charset="0"/>
            </a:endParaRPr>
          </a:p>
        </p:txBody>
      </p:sp>
      <p:grpSp>
        <p:nvGrpSpPr>
          <p:cNvPr id="4" name="Group 10"/>
          <p:cNvGrpSpPr>
            <a:grpSpLocks/>
          </p:cNvGrpSpPr>
          <p:nvPr/>
        </p:nvGrpSpPr>
        <p:grpSpPr bwMode="auto">
          <a:xfrm>
            <a:off x="2057400" y="2514600"/>
            <a:ext cx="2895600" cy="1981200"/>
            <a:chOff x="1296" y="1584"/>
            <a:chExt cx="1824" cy="1248"/>
          </a:xfrm>
        </p:grpSpPr>
        <p:grpSp>
          <p:nvGrpSpPr>
            <p:cNvPr id="25616" name="Group 11"/>
            <p:cNvGrpSpPr>
              <a:grpSpLocks/>
            </p:cNvGrpSpPr>
            <p:nvPr/>
          </p:nvGrpSpPr>
          <p:grpSpPr bwMode="auto">
            <a:xfrm>
              <a:off x="1344" y="1632"/>
              <a:ext cx="1712" cy="1168"/>
              <a:chOff x="1344" y="1632"/>
              <a:chExt cx="1712" cy="1168"/>
            </a:xfrm>
          </p:grpSpPr>
          <p:sp>
            <p:nvSpPr>
              <p:cNvPr id="25618" name="Rectangle 12"/>
              <p:cNvSpPr>
                <a:spLocks noChangeArrowheads="1"/>
              </p:cNvSpPr>
              <p:nvPr/>
            </p:nvSpPr>
            <p:spPr bwMode="auto">
              <a:xfrm>
                <a:off x="1344" y="1632"/>
                <a:ext cx="720" cy="528"/>
              </a:xfrm>
              <a:prstGeom prst="rect">
                <a:avLst/>
              </a:prstGeom>
              <a:noFill/>
              <a:ln w="28575" cap="sq">
                <a:solidFill>
                  <a:schemeClr val="folHlink"/>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latin typeface="Georgia" charset="0"/>
                </a:endParaRPr>
              </a:p>
            </p:txBody>
          </p:sp>
          <p:sp>
            <p:nvSpPr>
              <p:cNvPr id="25619" name="Rectangle 13"/>
              <p:cNvSpPr>
                <a:spLocks noChangeArrowheads="1"/>
              </p:cNvSpPr>
              <p:nvPr/>
            </p:nvSpPr>
            <p:spPr bwMode="auto">
              <a:xfrm>
                <a:off x="2288" y="2344"/>
                <a:ext cx="768" cy="456"/>
              </a:xfrm>
              <a:prstGeom prst="rect">
                <a:avLst/>
              </a:prstGeom>
              <a:noFill/>
              <a:ln w="28575" cap="sq">
                <a:solidFill>
                  <a:schemeClr val="folHlink"/>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latin typeface="Georgia" charset="0"/>
                </a:endParaRPr>
              </a:p>
            </p:txBody>
          </p:sp>
        </p:grpSp>
        <p:sp>
          <p:nvSpPr>
            <p:cNvPr id="25617" name="Rectangle 14"/>
            <p:cNvSpPr>
              <a:spLocks noChangeArrowheads="1"/>
            </p:cNvSpPr>
            <p:nvPr/>
          </p:nvSpPr>
          <p:spPr bwMode="auto">
            <a:xfrm>
              <a:off x="1296" y="1584"/>
              <a:ext cx="1824" cy="1248"/>
            </a:xfrm>
            <a:prstGeom prst="rect">
              <a:avLst/>
            </a:prstGeom>
            <a:noFill/>
            <a:ln w="28575" cap="sq">
              <a:solidFill>
                <a:schemeClr val="folHlink"/>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latin typeface="Georgia" charset="0"/>
              </a:endParaRPr>
            </a:p>
          </p:txBody>
        </p:sp>
      </p:grpSp>
      <p:grpSp>
        <p:nvGrpSpPr>
          <p:cNvPr id="12" name="Group 15"/>
          <p:cNvGrpSpPr>
            <a:grpSpLocks/>
          </p:cNvGrpSpPr>
          <p:nvPr/>
        </p:nvGrpSpPr>
        <p:grpSpPr bwMode="auto">
          <a:xfrm>
            <a:off x="3505200" y="2438400"/>
            <a:ext cx="1447800" cy="2057400"/>
            <a:chOff x="2208" y="1536"/>
            <a:chExt cx="912" cy="1296"/>
          </a:xfrm>
        </p:grpSpPr>
        <p:sp>
          <p:nvSpPr>
            <p:cNvPr id="25614" name="Rectangle 16"/>
            <p:cNvSpPr>
              <a:spLocks noChangeArrowheads="1"/>
            </p:cNvSpPr>
            <p:nvPr/>
          </p:nvSpPr>
          <p:spPr bwMode="auto">
            <a:xfrm>
              <a:off x="2304" y="1632"/>
              <a:ext cx="720" cy="528"/>
            </a:xfrm>
            <a:prstGeom prst="rect">
              <a:avLst/>
            </a:prstGeom>
            <a:noFill/>
            <a:ln w="28575" cap="sq">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latin typeface="Georgia" charset="0"/>
              </a:endParaRPr>
            </a:p>
          </p:txBody>
        </p:sp>
        <p:sp>
          <p:nvSpPr>
            <p:cNvPr id="25615" name="Rectangle 17"/>
            <p:cNvSpPr>
              <a:spLocks noChangeArrowheads="1"/>
            </p:cNvSpPr>
            <p:nvPr/>
          </p:nvSpPr>
          <p:spPr bwMode="auto">
            <a:xfrm>
              <a:off x="2208" y="1536"/>
              <a:ext cx="912" cy="1296"/>
            </a:xfrm>
            <a:prstGeom prst="rect">
              <a:avLst/>
            </a:prstGeom>
            <a:noFill/>
            <a:ln w="28575" cap="sq">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latin typeface="Georgia" charset="0"/>
              </a:endParaRPr>
            </a:p>
          </p:txBody>
        </p:sp>
      </p:grpSp>
      <p:grpSp>
        <p:nvGrpSpPr>
          <p:cNvPr id="16" name="Group 18"/>
          <p:cNvGrpSpPr>
            <a:grpSpLocks/>
          </p:cNvGrpSpPr>
          <p:nvPr/>
        </p:nvGrpSpPr>
        <p:grpSpPr bwMode="auto">
          <a:xfrm>
            <a:off x="2057400" y="3556000"/>
            <a:ext cx="2971800" cy="990600"/>
            <a:chOff x="1296" y="2240"/>
            <a:chExt cx="1872" cy="624"/>
          </a:xfrm>
        </p:grpSpPr>
        <p:sp>
          <p:nvSpPr>
            <p:cNvPr id="25612" name="Rectangle 19"/>
            <p:cNvSpPr>
              <a:spLocks noChangeArrowheads="1"/>
            </p:cNvSpPr>
            <p:nvPr/>
          </p:nvSpPr>
          <p:spPr bwMode="auto">
            <a:xfrm>
              <a:off x="1344" y="2304"/>
              <a:ext cx="720" cy="528"/>
            </a:xfrm>
            <a:prstGeom prst="rect">
              <a:avLst/>
            </a:prstGeom>
            <a:noFill/>
            <a:ln w="28575" cap="sq">
              <a:solidFill>
                <a:srgbClr val="FFFF99"/>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latin typeface="Georgia" charset="0"/>
              </a:endParaRPr>
            </a:p>
          </p:txBody>
        </p:sp>
        <p:sp>
          <p:nvSpPr>
            <p:cNvPr id="25613" name="Rectangle 20"/>
            <p:cNvSpPr>
              <a:spLocks noChangeArrowheads="1"/>
            </p:cNvSpPr>
            <p:nvPr/>
          </p:nvSpPr>
          <p:spPr bwMode="auto">
            <a:xfrm>
              <a:off x="1296" y="2240"/>
              <a:ext cx="1872" cy="624"/>
            </a:xfrm>
            <a:prstGeom prst="rect">
              <a:avLst/>
            </a:prstGeom>
            <a:noFill/>
            <a:ln w="28575" cap="sq">
              <a:solidFill>
                <a:srgbClr val="FFFF99"/>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latin typeface="Georgia" charset="0"/>
              </a:endParaRPr>
            </a:p>
          </p:txBody>
        </p:sp>
      </p:grpSp>
    </p:spTree>
    <p:extLst>
      <p:ext uri="{BB962C8B-B14F-4D97-AF65-F5344CB8AC3E}">
        <p14:creationId xmlns:p14="http://schemas.microsoft.com/office/powerpoint/2010/main" val="1936906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500"/>
                                        <p:tgtEl>
                                          <p:spTgt spid="12"/>
                                        </p:tgtEl>
                                      </p:cBhvr>
                                    </p:animEffect>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dissolve">
                                      <p:cBhvr>
                                        <p:cTn id="1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rtlCol="0">
            <a:normAutofit/>
          </a:bodyPr>
          <a:lstStyle/>
          <a:p>
            <a:pPr eaLnBrk="1" fontAlgn="auto" hangingPunct="1">
              <a:spcAft>
                <a:spcPts val="0"/>
              </a:spcAft>
              <a:defRPr/>
            </a:pPr>
            <a:r>
              <a:rPr lang="en-US" dirty="0"/>
              <a:t>C</a:t>
            </a:r>
            <a:r>
              <a:rPr lang="en-US" dirty="0" smtClean="0"/>
              <a:t>onstraints in the Fitness Function</a:t>
            </a:r>
            <a:endParaRPr lang="en-US" dirty="0" smtClean="0">
              <a:solidFill>
                <a:srgbClr val="7B9899"/>
              </a:solidFill>
              <a:latin typeface="Georgia" charset="0"/>
              <a:ea typeface="+mj-ea"/>
              <a:cs typeface="+mj-cs"/>
            </a:endParaRPr>
          </a:p>
        </p:txBody>
      </p:sp>
      <p:sp>
        <p:nvSpPr>
          <p:cNvPr id="3" name="Content Placeholder 2"/>
          <p:cNvSpPr>
            <a:spLocks noGrp="1"/>
          </p:cNvSpPr>
          <p:nvPr>
            <p:ph idx="1"/>
          </p:nvPr>
        </p:nvSpPr>
        <p:spPr>
          <a:xfrm>
            <a:off x="301625" y="1527175"/>
            <a:ext cx="8504238" cy="4572000"/>
          </a:xfrm>
        </p:spPr>
        <p:txBody>
          <a:bodyPr rtlCol="0">
            <a:normAutofit lnSpcReduction="10000"/>
          </a:bodyPr>
          <a:lstStyle/>
          <a:p>
            <a:pPr eaLnBrk="1" fontAlgn="auto" hangingPunct="1">
              <a:lnSpc>
                <a:spcPct val="90000"/>
              </a:lnSpc>
              <a:spcAft>
                <a:spcPts val="0"/>
              </a:spcAft>
              <a:buClr>
                <a:schemeClr val="accent1">
                  <a:lumMod val="60000"/>
                  <a:lumOff val="40000"/>
                </a:schemeClr>
              </a:buClr>
              <a:buFont typeface="Arial"/>
              <a:buChar char="•"/>
              <a:defRPr/>
            </a:pPr>
            <a:r>
              <a:rPr lang="en-US" sz="2500" smtClean="0">
                <a:solidFill>
                  <a:schemeClr val="tx1">
                    <a:lumMod val="65000"/>
                    <a:lumOff val="35000"/>
                  </a:schemeClr>
                </a:solidFill>
                <a:latin typeface="Georgia" charset="0"/>
                <a:ea typeface="+mn-ea"/>
                <a:cs typeface="+mn-cs"/>
              </a:rPr>
              <a:t>ff = w1</a:t>
            </a:r>
            <a:r>
              <a:rPr lang="ja-JP" altLang="en-US" sz="2500" smtClean="0">
                <a:solidFill>
                  <a:schemeClr val="tx1">
                    <a:lumMod val="65000"/>
                    <a:lumOff val="35000"/>
                  </a:schemeClr>
                </a:solidFill>
                <a:latin typeface="Georgia" charset="0"/>
                <a:ea typeface="+mn-ea"/>
                <a:cs typeface="+mn-cs"/>
              </a:rPr>
              <a:t>’</a:t>
            </a:r>
            <a:r>
              <a:rPr lang="en-US" sz="2500" smtClean="0">
                <a:solidFill>
                  <a:schemeClr val="tx1">
                    <a:lumMod val="65000"/>
                    <a:lumOff val="35000"/>
                  </a:schemeClr>
                </a:solidFill>
                <a:latin typeface="Georgia" charset="0"/>
                <a:ea typeface="+mn-ea"/>
                <a:cs typeface="+mn-cs"/>
              </a:rPr>
              <a:t>*RC-w2*RMC-w3*RF</a:t>
            </a:r>
          </a:p>
          <a:p>
            <a:pPr eaLnBrk="1" fontAlgn="auto" hangingPunct="1">
              <a:lnSpc>
                <a:spcPct val="90000"/>
              </a:lnSpc>
              <a:spcAft>
                <a:spcPts val="0"/>
              </a:spcAft>
              <a:buClr>
                <a:schemeClr val="accent1">
                  <a:lumMod val="60000"/>
                  <a:lumOff val="40000"/>
                </a:schemeClr>
              </a:buClr>
              <a:buFont typeface="Arial"/>
              <a:buChar char="•"/>
              <a:defRPr/>
            </a:pPr>
            <a:r>
              <a:rPr lang="en-US" sz="2500" smtClean="0">
                <a:solidFill>
                  <a:schemeClr val="tx1">
                    <a:lumMod val="65000"/>
                    <a:lumOff val="35000"/>
                  </a:schemeClr>
                </a:solidFill>
                <a:latin typeface="Georgia" charset="0"/>
                <a:ea typeface="+mn-ea"/>
                <a:cs typeface="+mn-cs"/>
              </a:rPr>
              <a:t>Constraint R = [Cmin, Cmax]</a:t>
            </a:r>
          </a:p>
          <a:p>
            <a:pPr lvl="1" eaLnBrk="1" fontAlgn="auto" hangingPunct="1">
              <a:lnSpc>
                <a:spcPct val="90000"/>
              </a:lnSpc>
              <a:spcAft>
                <a:spcPts val="0"/>
              </a:spcAft>
              <a:buClr>
                <a:schemeClr val="accent1">
                  <a:lumMod val="75000"/>
                </a:schemeClr>
              </a:buClr>
              <a:buFont typeface="Wingdings" charset="0"/>
              <a:buNone/>
              <a:defRPr/>
            </a:pPr>
            <a:r>
              <a:rPr lang="en-US" sz="2000" smtClean="0">
                <a:solidFill>
                  <a:schemeClr val="tx1">
                    <a:lumMod val="65000"/>
                    <a:lumOff val="35000"/>
                  </a:schemeClr>
                </a:solidFill>
                <a:latin typeface="Georgia" charset="0"/>
                <a:ea typeface="+mn-ea"/>
              </a:rPr>
              <a:t>where Cmin = (Pmin/Ntr) x 100%,Cmax = (Pmax/Ntr) x 100%, 0&lt;= Cmin &lt;= Cmax &lt;= 100%</a:t>
            </a:r>
          </a:p>
          <a:p>
            <a:pPr lvl="1" eaLnBrk="1" fontAlgn="auto" hangingPunct="1">
              <a:lnSpc>
                <a:spcPct val="90000"/>
              </a:lnSpc>
              <a:spcAft>
                <a:spcPts val="0"/>
              </a:spcAft>
              <a:buClr>
                <a:schemeClr val="accent1">
                  <a:lumMod val="75000"/>
                </a:schemeClr>
              </a:buClr>
              <a:buFont typeface="Wingdings" charset="0"/>
              <a:buNone/>
              <a:defRPr/>
            </a:pPr>
            <a:r>
              <a:rPr lang="en-US" sz="2000" smtClean="0">
                <a:solidFill>
                  <a:schemeClr val="tx1">
                    <a:lumMod val="65000"/>
                    <a:lumOff val="35000"/>
                  </a:schemeClr>
                </a:solidFill>
                <a:latin typeface="Georgia" charset="0"/>
                <a:ea typeface="+mn-ea"/>
              </a:rPr>
              <a:t> Ntr is the total number of training data cases</a:t>
            </a:r>
          </a:p>
          <a:p>
            <a:pPr lvl="1" eaLnBrk="1" fontAlgn="auto" hangingPunct="1">
              <a:lnSpc>
                <a:spcPct val="90000"/>
              </a:lnSpc>
              <a:spcAft>
                <a:spcPts val="0"/>
              </a:spcAft>
              <a:buClr>
                <a:schemeClr val="accent1">
                  <a:lumMod val="75000"/>
                </a:schemeClr>
              </a:buClr>
              <a:buFont typeface="Wingdings" charset="0"/>
              <a:buNone/>
              <a:defRPr/>
            </a:pPr>
            <a:r>
              <a:rPr lang="en-US" sz="2000" smtClean="0">
                <a:solidFill>
                  <a:schemeClr val="tx1">
                    <a:lumMod val="65000"/>
                    <a:lumOff val="35000"/>
                  </a:schemeClr>
                </a:solidFill>
                <a:latin typeface="Georgia" charset="0"/>
                <a:ea typeface="+mn-ea"/>
              </a:rPr>
              <a:t>Pmin is the minimum number of positive predictions required</a:t>
            </a:r>
          </a:p>
          <a:p>
            <a:pPr lvl="1" eaLnBrk="1" fontAlgn="auto" hangingPunct="1">
              <a:lnSpc>
                <a:spcPct val="90000"/>
              </a:lnSpc>
              <a:spcAft>
                <a:spcPts val="0"/>
              </a:spcAft>
              <a:buClr>
                <a:schemeClr val="accent1">
                  <a:lumMod val="75000"/>
                </a:schemeClr>
              </a:buClr>
              <a:buFont typeface="Wingdings" charset="0"/>
              <a:buNone/>
              <a:defRPr/>
            </a:pPr>
            <a:r>
              <a:rPr lang="en-US" sz="2000" smtClean="0">
                <a:solidFill>
                  <a:schemeClr val="tx1">
                    <a:lumMod val="65000"/>
                    <a:lumOff val="35000"/>
                  </a:schemeClr>
                </a:solidFill>
                <a:latin typeface="Georgia" charset="0"/>
                <a:ea typeface="+mn-ea"/>
              </a:rPr>
              <a:t>Pmax is the maximum number of positive predictions required</a:t>
            </a:r>
          </a:p>
          <a:p>
            <a:pPr eaLnBrk="1" fontAlgn="auto" hangingPunct="1">
              <a:lnSpc>
                <a:spcPct val="90000"/>
              </a:lnSpc>
              <a:spcAft>
                <a:spcPts val="0"/>
              </a:spcAft>
              <a:buClr>
                <a:schemeClr val="accent1">
                  <a:lumMod val="60000"/>
                  <a:lumOff val="40000"/>
                </a:schemeClr>
              </a:buClr>
              <a:buFont typeface="Wingdings 2" charset="0"/>
              <a:buNone/>
              <a:defRPr/>
            </a:pPr>
            <a:endParaRPr lang="en-US" sz="2500" smtClean="0">
              <a:solidFill>
                <a:schemeClr val="tx1">
                  <a:lumMod val="65000"/>
                  <a:lumOff val="35000"/>
                </a:schemeClr>
              </a:solidFill>
              <a:latin typeface="Georgia" charset="0"/>
              <a:ea typeface="+mn-ea"/>
              <a:cs typeface="+mn-cs"/>
            </a:endParaRPr>
          </a:p>
          <a:p>
            <a:pPr eaLnBrk="1" fontAlgn="auto" hangingPunct="1">
              <a:lnSpc>
                <a:spcPct val="90000"/>
              </a:lnSpc>
              <a:spcAft>
                <a:spcPts val="0"/>
              </a:spcAft>
              <a:buClr>
                <a:schemeClr val="accent1">
                  <a:lumMod val="60000"/>
                  <a:lumOff val="40000"/>
                </a:schemeClr>
              </a:buClr>
              <a:buFont typeface="Wingdings 2" charset="0"/>
              <a:buNone/>
              <a:defRPr/>
            </a:pPr>
            <a:r>
              <a:rPr lang="en-US" sz="2500" smtClean="0">
                <a:solidFill>
                  <a:schemeClr val="tx1">
                    <a:lumMod val="65000"/>
                    <a:lumOff val="35000"/>
                  </a:schemeClr>
                </a:solidFill>
                <a:latin typeface="Georgia" charset="0"/>
                <a:ea typeface="+mn-ea"/>
                <a:cs typeface="+mn-cs"/>
              </a:rPr>
              <a:t>If the percentage of positive signals predicted falls in the range of constraint R, then w1</a:t>
            </a:r>
            <a:r>
              <a:rPr lang="ja-JP" altLang="en-US" sz="2500" smtClean="0">
                <a:solidFill>
                  <a:schemeClr val="tx1">
                    <a:lumMod val="65000"/>
                    <a:lumOff val="35000"/>
                  </a:schemeClr>
                </a:solidFill>
                <a:latin typeface="Georgia" charset="0"/>
                <a:ea typeface="+mn-ea"/>
                <a:cs typeface="+mn-cs"/>
              </a:rPr>
              <a:t>’</a:t>
            </a:r>
            <a:r>
              <a:rPr lang="en-US" sz="2500" smtClean="0">
                <a:solidFill>
                  <a:schemeClr val="tx1">
                    <a:lumMod val="65000"/>
                    <a:lumOff val="35000"/>
                  </a:schemeClr>
                </a:solidFill>
                <a:latin typeface="Georgia" charset="0"/>
                <a:ea typeface="+mn-ea"/>
                <a:cs typeface="+mn-cs"/>
              </a:rPr>
              <a:t> = w1. If not, then w1</a:t>
            </a:r>
            <a:r>
              <a:rPr lang="ja-JP" altLang="en-US" sz="2500" smtClean="0">
                <a:solidFill>
                  <a:schemeClr val="tx1">
                    <a:lumMod val="65000"/>
                    <a:lumOff val="35000"/>
                  </a:schemeClr>
                </a:solidFill>
                <a:latin typeface="Georgia" charset="0"/>
                <a:ea typeface="+mn-ea"/>
                <a:cs typeface="+mn-cs"/>
              </a:rPr>
              <a:t>’</a:t>
            </a:r>
            <a:r>
              <a:rPr lang="en-US" sz="2500" smtClean="0">
                <a:solidFill>
                  <a:schemeClr val="tx1">
                    <a:lumMod val="65000"/>
                    <a:lumOff val="35000"/>
                  </a:schemeClr>
                </a:solidFill>
                <a:latin typeface="Georgia" charset="0"/>
                <a:ea typeface="+mn-ea"/>
                <a:cs typeface="+mn-cs"/>
              </a:rPr>
              <a:t> = 0.</a:t>
            </a:r>
          </a:p>
          <a:p>
            <a:pPr eaLnBrk="1" fontAlgn="auto" hangingPunct="1">
              <a:lnSpc>
                <a:spcPct val="90000"/>
              </a:lnSpc>
              <a:spcAft>
                <a:spcPts val="0"/>
              </a:spcAft>
              <a:buClr>
                <a:schemeClr val="accent1">
                  <a:lumMod val="60000"/>
                  <a:lumOff val="40000"/>
                </a:schemeClr>
              </a:buClr>
              <a:buFont typeface="Wingdings 2" charset="0"/>
              <a:buNone/>
              <a:defRPr/>
            </a:pPr>
            <a:r>
              <a:rPr lang="en-US" sz="2500" smtClean="0">
                <a:solidFill>
                  <a:schemeClr val="tx1">
                    <a:lumMod val="65000"/>
                    <a:lumOff val="35000"/>
                  </a:schemeClr>
                </a:solidFill>
                <a:latin typeface="Georgia" charset="0"/>
                <a:ea typeface="+mn-ea"/>
                <a:cs typeface="+mn-cs"/>
              </a:rPr>
              <a:t>In the latter case, the GDT is heavily penalized and ends up with a negative fitness function</a:t>
            </a:r>
          </a:p>
        </p:txBody>
      </p:sp>
    </p:spTree>
    <p:extLst>
      <p:ext uri="{BB962C8B-B14F-4D97-AF65-F5344CB8AC3E}">
        <p14:creationId xmlns:p14="http://schemas.microsoft.com/office/powerpoint/2010/main" val="5275688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dirty="0" smtClean="0"/>
              <a:t>Example</a:t>
            </a:r>
            <a:endParaRPr lang="el-GR" dirty="0"/>
          </a:p>
        </p:txBody>
      </p:sp>
      <p:graphicFrame>
        <p:nvGraphicFramePr>
          <p:cNvPr id="2" name="Content Placeholder 1"/>
          <p:cNvGraphicFramePr>
            <a:graphicFrameLocks noGrp="1"/>
          </p:cNvGraphicFramePr>
          <p:nvPr>
            <p:ph sz="quarter" idx="1"/>
            <p:extLst>
              <p:ext uri="{D42A27DB-BD31-4B8C-83A1-F6EECF244321}">
                <p14:modId xmlns:p14="http://schemas.microsoft.com/office/powerpoint/2010/main" val="2446601036"/>
              </p:ext>
            </p:extLst>
          </p:nvPr>
        </p:nvGraphicFramePr>
        <p:xfrm>
          <a:off x="611560" y="3573016"/>
          <a:ext cx="7632700" cy="2092960"/>
        </p:xfrm>
        <a:graphic>
          <a:graphicData uri="http://schemas.openxmlformats.org/drawingml/2006/table">
            <a:tbl>
              <a:tblPr firstRow="1" bandRow="1">
                <a:tableStyleId>{5C22544A-7EE6-4342-B048-85BDC9FD1C3A}</a:tableStyleId>
              </a:tblPr>
              <a:tblGrid>
                <a:gridCol w="1908175"/>
                <a:gridCol w="1908175"/>
                <a:gridCol w="1908175"/>
                <a:gridCol w="1908175"/>
              </a:tblGrid>
              <a:tr h="370840">
                <a:tc>
                  <a:txBody>
                    <a:bodyPr/>
                    <a:lstStyle/>
                    <a:p>
                      <a:pPr algn="ctr"/>
                      <a:r>
                        <a:rPr lang="el-GR" sz="1700" dirty="0" smtClean="0"/>
                        <a:t>12 </a:t>
                      </a:r>
                      <a:r>
                        <a:rPr lang="en-GB" sz="1700" dirty="0" smtClean="0"/>
                        <a:t>days</a:t>
                      </a:r>
                      <a:r>
                        <a:rPr lang="en-GB" sz="1700" baseline="0" dirty="0" smtClean="0"/>
                        <a:t> </a:t>
                      </a:r>
                      <a:r>
                        <a:rPr lang="en-US" sz="1700" dirty="0" smtClean="0"/>
                        <a:t>Moving Average</a:t>
                      </a:r>
                      <a:endParaRPr lang="en-US" sz="1700" dirty="0"/>
                    </a:p>
                  </a:txBody>
                  <a:tcPr/>
                </a:tc>
                <a:tc>
                  <a:txBody>
                    <a:bodyPr/>
                    <a:lstStyle/>
                    <a:p>
                      <a:r>
                        <a:rPr lang="en-US" dirty="0" smtClean="0"/>
                        <a:t>Target</a:t>
                      </a:r>
                      <a:r>
                        <a:rPr lang="en-US" baseline="0" dirty="0" smtClean="0"/>
                        <a:t> (Reality)</a:t>
                      </a:r>
                      <a:endParaRPr lang="en-US" dirty="0"/>
                    </a:p>
                  </a:txBody>
                  <a:tcPr/>
                </a:tc>
                <a:tc>
                  <a:txBody>
                    <a:bodyPr/>
                    <a:lstStyle/>
                    <a:p>
                      <a:r>
                        <a:rPr lang="en-US" dirty="0" smtClean="0"/>
                        <a:t>Prediction</a:t>
                      </a:r>
                      <a:endParaRPr lang="en-US" dirty="0"/>
                    </a:p>
                  </a:txBody>
                  <a:tcPr/>
                </a:tc>
                <a:tc>
                  <a:txBody>
                    <a:bodyPr/>
                    <a:lstStyle/>
                    <a:p>
                      <a:r>
                        <a:rPr lang="en-US" dirty="0" smtClean="0"/>
                        <a:t>Classification</a:t>
                      </a:r>
                      <a:endParaRPr lang="en-US" dirty="0"/>
                    </a:p>
                  </a:txBody>
                  <a:tcPr/>
                </a:tc>
              </a:tr>
              <a:tr h="370840">
                <a:tc>
                  <a:txBody>
                    <a:bodyPr/>
                    <a:lstStyle/>
                    <a:p>
                      <a:r>
                        <a:rPr lang="en-US" dirty="0" smtClean="0"/>
                        <a:t>80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TN</a:t>
                      </a:r>
                      <a:endParaRPr lang="en-US" dirty="0"/>
                    </a:p>
                  </a:txBody>
                  <a:tcPr/>
                </a:tc>
              </a:tr>
              <a:tr h="370840">
                <a:tc>
                  <a:txBody>
                    <a:bodyPr/>
                    <a:lstStyle/>
                    <a:p>
                      <a:r>
                        <a:rPr lang="en-US" dirty="0" smtClean="0"/>
                        <a:t>82</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TP</a:t>
                      </a:r>
                      <a:endParaRPr lang="en-US" dirty="0"/>
                    </a:p>
                  </a:txBody>
                  <a:tcPr/>
                </a:tc>
              </a:tr>
              <a:tr h="370840">
                <a:tc>
                  <a:txBody>
                    <a:bodyPr/>
                    <a:lstStyle/>
                    <a:p>
                      <a:r>
                        <a:rPr lang="en-US" dirty="0" smtClean="0"/>
                        <a:t>79</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FN</a:t>
                      </a:r>
                      <a:endParaRPr lang="en-US" dirty="0"/>
                    </a:p>
                  </a:txBody>
                  <a:tcPr/>
                </a:tc>
              </a:tr>
              <a:tr h="370840">
                <a:tc>
                  <a:txBody>
                    <a:bodyPr/>
                    <a:lstStyle/>
                    <a:p>
                      <a:r>
                        <a:rPr lang="en-US" dirty="0" smtClean="0"/>
                        <a:t>83</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FP</a:t>
                      </a:r>
                      <a:endParaRPr lang="en-US" dirty="0"/>
                    </a:p>
                  </a:txBody>
                  <a:tcPr/>
                </a:tc>
              </a:tr>
            </a:tbl>
          </a:graphicData>
        </a:graphic>
      </p:graphicFrame>
      <p:sp>
        <p:nvSpPr>
          <p:cNvPr id="4" name="Rectangle 3"/>
          <p:cNvSpPr/>
          <p:nvPr/>
        </p:nvSpPr>
        <p:spPr>
          <a:xfrm>
            <a:off x="755576" y="1484784"/>
            <a:ext cx="7128792" cy="2031325"/>
          </a:xfrm>
          <a:prstGeom prst="rect">
            <a:avLst/>
          </a:prstGeom>
        </p:spPr>
        <p:txBody>
          <a:bodyPr wrap="square">
            <a:spAutoFit/>
          </a:bodyPr>
          <a:lstStyle/>
          <a:p>
            <a:r>
              <a:rPr lang="en-US" sz="1800" dirty="0"/>
              <a:t>Assume I have a trading strategy/tree:</a:t>
            </a:r>
          </a:p>
          <a:p>
            <a:pPr lvl="1"/>
            <a:r>
              <a:rPr lang="en-US" sz="1800" dirty="0"/>
              <a:t>If </a:t>
            </a:r>
            <a:endParaRPr lang="en-US" sz="1800" dirty="0" smtClean="0"/>
          </a:p>
          <a:p>
            <a:pPr lvl="1"/>
            <a:r>
              <a:rPr lang="en-US" sz="1800" dirty="0"/>
              <a:t>	</a:t>
            </a:r>
            <a:r>
              <a:rPr lang="en-US" sz="1800" dirty="0" smtClean="0"/>
              <a:t>MA_12 &lt; 81</a:t>
            </a:r>
          </a:p>
          <a:p>
            <a:pPr lvl="1"/>
            <a:r>
              <a:rPr lang="en-US" sz="1800" dirty="0" smtClean="0"/>
              <a:t>Then </a:t>
            </a:r>
          </a:p>
          <a:p>
            <a:pPr lvl="1"/>
            <a:r>
              <a:rPr lang="en-US" sz="1800" dirty="0"/>
              <a:t>	</a:t>
            </a:r>
            <a:r>
              <a:rPr lang="en-US" sz="1800" dirty="0" smtClean="0"/>
              <a:t>Buy </a:t>
            </a:r>
            <a:r>
              <a:rPr lang="en-US" sz="1800" dirty="0"/>
              <a:t>(1) </a:t>
            </a:r>
            <a:endParaRPr lang="en-US" sz="1800" dirty="0" smtClean="0"/>
          </a:p>
          <a:p>
            <a:pPr lvl="1"/>
            <a:r>
              <a:rPr lang="en-US" sz="1800" dirty="0" smtClean="0"/>
              <a:t>Else </a:t>
            </a:r>
          </a:p>
          <a:p>
            <a:pPr lvl="1"/>
            <a:r>
              <a:rPr lang="en-US" sz="1800" dirty="0"/>
              <a:t>	</a:t>
            </a:r>
            <a:r>
              <a:rPr lang="en-US" sz="1800" dirty="0" smtClean="0"/>
              <a:t>Not</a:t>
            </a:r>
            <a:r>
              <a:rPr lang="en-US" sz="1800" dirty="0"/>
              <a:t>-Buy (0)</a:t>
            </a:r>
          </a:p>
        </p:txBody>
      </p:sp>
    </p:spTree>
    <p:extLst>
      <p:ext uri="{BB962C8B-B14F-4D97-AF65-F5344CB8AC3E}">
        <p14:creationId xmlns:p14="http://schemas.microsoft.com/office/powerpoint/2010/main" val="293797870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p:txBody>
          <a:bodyPr/>
          <a:lstStyle/>
          <a:p>
            <a:r>
              <a:rPr lang="en-US"/>
              <a:t>Contents of today's talk</a:t>
            </a:r>
          </a:p>
        </p:txBody>
      </p:sp>
      <p:sp>
        <p:nvSpPr>
          <p:cNvPr id="5122" name="Rectangle 2"/>
          <p:cNvSpPr>
            <a:spLocks noGrp="1" noChangeArrowheads="1"/>
          </p:cNvSpPr>
          <p:nvPr>
            <p:ph type="body" idx="1"/>
          </p:nvPr>
        </p:nvSpPr>
        <p:spPr/>
        <p:txBody>
          <a:bodyPr lIns="0" tIns="0" rIns="0" bIns="0"/>
          <a:lstStyle/>
          <a:p>
            <a:r>
              <a:rPr lang="en-US" dirty="0"/>
              <a:t>Forecasting</a:t>
            </a:r>
          </a:p>
          <a:p>
            <a:r>
              <a:rPr lang="en-US" dirty="0">
                <a:solidFill>
                  <a:schemeClr val="bg1">
                    <a:lumMod val="50000"/>
                  </a:schemeClr>
                </a:solidFill>
              </a:rPr>
              <a:t>Financial forecasting</a:t>
            </a:r>
          </a:p>
          <a:p>
            <a:pPr lvl="1"/>
            <a:r>
              <a:rPr lang="en-US" dirty="0">
                <a:solidFill>
                  <a:schemeClr val="bg1">
                    <a:lumMod val="50000"/>
                  </a:schemeClr>
                </a:solidFill>
              </a:rPr>
              <a:t>What is it?</a:t>
            </a:r>
          </a:p>
          <a:p>
            <a:pPr lvl="1"/>
            <a:r>
              <a:rPr lang="en-US" dirty="0">
                <a:solidFill>
                  <a:schemeClr val="bg1">
                    <a:lumMod val="50000"/>
                  </a:schemeClr>
                </a:solidFill>
              </a:rPr>
              <a:t>Is it possible?</a:t>
            </a:r>
          </a:p>
          <a:p>
            <a:pPr lvl="1"/>
            <a:r>
              <a:rPr lang="en-US" dirty="0">
                <a:solidFill>
                  <a:schemeClr val="bg1">
                    <a:lumMod val="50000"/>
                  </a:schemeClr>
                </a:solidFill>
              </a:rPr>
              <a:t>Methods</a:t>
            </a:r>
          </a:p>
          <a:p>
            <a:r>
              <a:rPr lang="en-US" dirty="0">
                <a:solidFill>
                  <a:schemeClr val="bg1">
                    <a:lumMod val="50000"/>
                  </a:schemeClr>
                </a:solidFill>
              </a:rPr>
              <a:t>Computational Intelligence for financial forecasting</a:t>
            </a:r>
          </a:p>
          <a:p>
            <a:r>
              <a:rPr lang="en-US" dirty="0">
                <a:solidFill>
                  <a:schemeClr val="bg1">
                    <a:lumMod val="50000"/>
                  </a:schemeClr>
                </a:solidFill>
              </a:rPr>
              <a:t>EDDIE for financial forecasting</a:t>
            </a:r>
          </a:p>
          <a:p>
            <a:pPr lvl="1"/>
            <a:r>
              <a:rPr lang="en-US" dirty="0">
                <a:solidFill>
                  <a:schemeClr val="bg1">
                    <a:lumMod val="50000"/>
                  </a:schemeClr>
                </a:solidFill>
              </a:rPr>
              <a:t>How it works</a:t>
            </a:r>
          </a:p>
          <a:p>
            <a:pPr lvl="1"/>
            <a:r>
              <a:rPr lang="en-US" dirty="0">
                <a:solidFill>
                  <a:schemeClr val="bg1">
                    <a:lumMod val="50000"/>
                  </a:schemeClr>
                </a:solidFill>
              </a:rPr>
              <a:t>Research on EDDIE 7 and EDDIE 8</a:t>
            </a:r>
          </a:p>
          <a:p>
            <a:pPr lvl="1"/>
            <a:r>
              <a:rPr lang="en-US" dirty="0">
                <a:solidFill>
                  <a:schemeClr val="bg1">
                    <a:lumMod val="50000"/>
                  </a:schemeClr>
                </a:solidFill>
              </a:rPr>
              <a:t>Latest research</a:t>
            </a:r>
          </a:p>
        </p:txBody>
      </p:sp>
    </p:spTree>
    <p:extLst>
      <p:ext uri="{BB962C8B-B14F-4D97-AF65-F5344CB8AC3E}">
        <p14:creationId xmlns:p14="http://schemas.microsoft.com/office/powerpoint/2010/main" val="149618827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8991369"/>
              </p:ext>
            </p:extLst>
          </p:nvPr>
        </p:nvGraphicFramePr>
        <p:xfrm>
          <a:off x="971600" y="1196752"/>
          <a:ext cx="7200800" cy="5341913"/>
        </p:xfrm>
        <a:graphic>
          <a:graphicData uri="http://schemas.openxmlformats.org/drawingml/2006/table">
            <a:tbl>
              <a:tblPr firstRow="1" bandRow="1">
                <a:tableStyleId>{5C22544A-7EE6-4342-B048-85BDC9FD1C3A}</a:tableStyleId>
              </a:tblPr>
              <a:tblGrid>
                <a:gridCol w="1440160"/>
                <a:gridCol w="1440160"/>
                <a:gridCol w="1440160"/>
                <a:gridCol w="1440160"/>
                <a:gridCol w="1440160"/>
              </a:tblGrid>
              <a:tr h="1215430">
                <a:tc>
                  <a:txBody>
                    <a:bodyPr/>
                    <a:lstStyle/>
                    <a:p>
                      <a:endParaRPr lang="en-US" sz="1700" dirty="0"/>
                    </a:p>
                  </a:txBody>
                  <a:tcPr/>
                </a:tc>
                <a:tc>
                  <a:txBody>
                    <a:bodyPr/>
                    <a:lstStyle/>
                    <a:p>
                      <a:r>
                        <a:rPr lang="en-US" sz="1700" smtClean="0"/>
                        <a:t>Fitness</a:t>
                      </a:r>
                      <a:endParaRPr lang="en-US" sz="1700" dirty="0"/>
                    </a:p>
                  </a:txBody>
                  <a:tcPr/>
                </a:tc>
                <a:tc>
                  <a:txBody>
                    <a:bodyPr/>
                    <a:lstStyle/>
                    <a:p>
                      <a:r>
                        <a:rPr lang="en-US" sz="1700" smtClean="0"/>
                        <a:t>Rate</a:t>
                      </a:r>
                      <a:r>
                        <a:rPr lang="en-US" sz="1700" baseline="0" smtClean="0"/>
                        <a:t> of Correctness (RC)</a:t>
                      </a:r>
                      <a:endParaRPr lang="en-US" sz="1700" dirty="0"/>
                    </a:p>
                  </a:txBody>
                  <a:tcPr/>
                </a:tc>
                <a:tc>
                  <a:txBody>
                    <a:bodyPr/>
                    <a:lstStyle/>
                    <a:p>
                      <a:r>
                        <a:rPr lang="en-US" sz="1700" dirty="0" smtClean="0"/>
                        <a:t>Rate of Missing Chances (RMC)</a:t>
                      </a:r>
                      <a:endParaRPr lang="en-US" sz="1700" dirty="0"/>
                    </a:p>
                  </a:txBody>
                  <a:tcPr/>
                </a:tc>
                <a:tc>
                  <a:txBody>
                    <a:bodyPr/>
                    <a:lstStyle/>
                    <a:p>
                      <a:r>
                        <a:rPr lang="en-US" sz="1700" dirty="0" smtClean="0"/>
                        <a:t>Rate of Failure (RF)</a:t>
                      </a:r>
                      <a:endParaRPr lang="en-US" sz="1700" dirty="0"/>
                    </a:p>
                  </a:txBody>
                  <a:tcPr/>
                </a:tc>
              </a:tr>
              <a:tr h="351190">
                <a:tc>
                  <a:txBody>
                    <a:bodyPr/>
                    <a:lstStyle/>
                    <a:p>
                      <a:r>
                        <a:rPr lang="en-US" sz="1700" smtClean="0"/>
                        <a:t>Tree 1</a:t>
                      </a:r>
                      <a:endParaRPr lang="en-US" sz="1700" dirty="0"/>
                    </a:p>
                  </a:txBody>
                  <a:tcPr/>
                </a:tc>
                <a:tc>
                  <a:txBody>
                    <a:bodyPr/>
                    <a:lstStyle/>
                    <a:p>
                      <a:r>
                        <a:rPr lang="en-US" sz="1700" dirty="0" smtClean="0"/>
                        <a:t>0.24</a:t>
                      </a:r>
                      <a:endParaRPr lang="en-US" sz="1700" dirty="0"/>
                    </a:p>
                  </a:txBody>
                  <a:tcPr/>
                </a:tc>
                <a:tc>
                  <a:txBody>
                    <a:bodyPr/>
                    <a:lstStyle/>
                    <a:p>
                      <a:r>
                        <a:rPr lang="en-US" sz="1700" dirty="0" smtClean="0"/>
                        <a:t>0.62</a:t>
                      </a:r>
                      <a:endParaRPr lang="en-US" sz="1700" dirty="0"/>
                    </a:p>
                  </a:txBody>
                  <a:tcPr/>
                </a:tc>
                <a:tc>
                  <a:txBody>
                    <a:bodyPr/>
                    <a:lstStyle/>
                    <a:p>
                      <a:r>
                        <a:rPr lang="en-US" sz="1700" dirty="0" smtClean="0"/>
                        <a:t>0.30</a:t>
                      </a:r>
                      <a:endParaRPr lang="en-US" sz="1700" dirty="0"/>
                    </a:p>
                  </a:txBody>
                  <a:tcPr/>
                </a:tc>
                <a:tc>
                  <a:txBody>
                    <a:bodyPr/>
                    <a:lstStyle/>
                    <a:p>
                      <a:r>
                        <a:rPr lang="en-US" sz="1700" dirty="0" smtClean="0"/>
                        <a:t>0.33</a:t>
                      </a:r>
                      <a:endParaRPr lang="en-US" sz="1700" dirty="0"/>
                    </a:p>
                  </a:txBody>
                  <a:tcPr/>
                </a:tc>
              </a:tr>
              <a:tr h="351190">
                <a:tc>
                  <a:txBody>
                    <a:bodyPr/>
                    <a:lstStyle/>
                    <a:p>
                      <a:r>
                        <a:rPr lang="en-US" sz="1700" dirty="0" smtClean="0"/>
                        <a:t>Tree 2</a:t>
                      </a:r>
                      <a:endParaRPr lang="en-US" sz="1700" dirty="0"/>
                    </a:p>
                  </a:txBody>
                  <a:tcPr/>
                </a:tc>
                <a:tc>
                  <a:txBody>
                    <a:bodyPr/>
                    <a:lstStyle/>
                    <a:p>
                      <a:r>
                        <a:rPr lang="en-US" sz="1700" dirty="0" smtClean="0"/>
                        <a:t>0.235</a:t>
                      </a:r>
                      <a:endParaRPr lang="en-US" sz="1700" dirty="0"/>
                    </a:p>
                  </a:txBody>
                  <a:tcPr/>
                </a:tc>
                <a:tc>
                  <a:txBody>
                    <a:bodyPr/>
                    <a:lstStyle/>
                    <a:p>
                      <a:r>
                        <a:rPr lang="en-US" sz="1700" dirty="0" smtClean="0"/>
                        <a:t>0.61</a:t>
                      </a:r>
                      <a:endParaRPr lang="en-US" sz="1700" dirty="0"/>
                    </a:p>
                  </a:txBody>
                  <a:tcPr/>
                </a:tc>
                <a:tc>
                  <a:txBody>
                    <a:bodyPr/>
                    <a:lstStyle/>
                    <a:p>
                      <a:r>
                        <a:rPr lang="en-US" sz="1700" dirty="0" smtClean="0"/>
                        <a:t>0.41</a:t>
                      </a:r>
                      <a:endParaRPr lang="en-US" sz="1700" dirty="0"/>
                    </a:p>
                  </a:txBody>
                  <a:tcPr/>
                </a:tc>
                <a:tc>
                  <a:txBody>
                    <a:bodyPr/>
                    <a:lstStyle/>
                    <a:p>
                      <a:r>
                        <a:rPr lang="en-US" sz="1700" dirty="0" smtClean="0"/>
                        <a:t>0.30</a:t>
                      </a:r>
                      <a:endParaRPr lang="en-US" sz="1700" dirty="0"/>
                    </a:p>
                  </a:txBody>
                  <a:tcPr/>
                </a:tc>
              </a:tr>
              <a:tr h="351190">
                <a:tc>
                  <a:txBody>
                    <a:bodyPr/>
                    <a:lstStyle/>
                    <a:p>
                      <a:r>
                        <a:rPr lang="en-US" sz="1700" smtClean="0"/>
                        <a:t>Tree 3</a:t>
                      </a:r>
                      <a:endParaRPr lang="en-US" sz="1700" dirty="0"/>
                    </a:p>
                  </a:txBody>
                  <a:tcPr/>
                </a:tc>
                <a:tc>
                  <a:txBody>
                    <a:bodyPr/>
                    <a:lstStyle/>
                    <a:p>
                      <a:r>
                        <a:rPr lang="en-US" sz="1700" dirty="0" smtClean="0"/>
                        <a:t>0.26</a:t>
                      </a:r>
                      <a:endParaRPr lang="en-US" sz="1700" dirty="0"/>
                    </a:p>
                  </a:txBody>
                  <a:tcPr/>
                </a:tc>
                <a:tc>
                  <a:txBody>
                    <a:bodyPr/>
                    <a:lstStyle/>
                    <a:p>
                      <a:r>
                        <a:rPr lang="en-US" sz="1700" dirty="0" smtClean="0"/>
                        <a:t>0.65</a:t>
                      </a:r>
                      <a:endParaRPr lang="en-US" sz="1700" dirty="0"/>
                    </a:p>
                  </a:txBody>
                  <a:tcPr/>
                </a:tc>
                <a:tc>
                  <a:txBody>
                    <a:bodyPr/>
                    <a:lstStyle/>
                    <a:p>
                      <a:r>
                        <a:rPr lang="en-US" sz="1700" dirty="0" smtClean="0"/>
                        <a:t>0.25</a:t>
                      </a:r>
                      <a:endParaRPr lang="en-US" sz="1700" dirty="0"/>
                    </a:p>
                  </a:txBody>
                  <a:tcPr/>
                </a:tc>
                <a:tc>
                  <a:txBody>
                    <a:bodyPr/>
                    <a:lstStyle/>
                    <a:p>
                      <a:r>
                        <a:rPr lang="en-US" sz="1700" dirty="0" smtClean="0"/>
                        <a:t>0.35</a:t>
                      </a:r>
                      <a:endParaRPr lang="en-US" sz="1700" dirty="0"/>
                    </a:p>
                  </a:txBody>
                  <a:tcPr/>
                </a:tc>
              </a:tr>
              <a:tr h="351190">
                <a:tc>
                  <a:txBody>
                    <a:bodyPr/>
                    <a:lstStyle/>
                    <a:p>
                      <a:r>
                        <a:rPr lang="en-US" sz="1700" smtClean="0"/>
                        <a:t>Tree 4</a:t>
                      </a:r>
                      <a:endParaRPr lang="en-US" sz="1700" dirty="0"/>
                    </a:p>
                  </a:txBody>
                  <a:tcPr/>
                </a:tc>
                <a:tc>
                  <a:txBody>
                    <a:bodyPr/>
                    <a:lstStyle/>
                    <a:p>
                      <a:r>
                        <a:rPr lang="en-US" sz="1700" dirty="0" smtClean="0"/>
                        <a:t>0.05</a:t>
                      </a:r>
                      <a:endParaRPr lang="en-US" sz="1700" dirty="0"/>
                    </a:p>
                  </a:txBody>
                  <a:tcPr/>
                </a:tc>
                <a:tc>
                  <a:txBody>
                    <a:bodyPr/>
                    <a:lstStyle/>
                    <a:p>
                      <a:r>
                        <a:rPr lang="en-US" sz="1700" dirty="0" smtClean="0"/>
                        <a:t>0.50</a:t>
                      </a:r>
                      <a:endParaRPr lang="en-US" sz="1700" dirty="0"/>
                    </a:p>
                  </a:txBody>
                  <a:tcPr/>
                </a:tc>
                <a:tc>
                  <a:txBody>
                    <a:bodyPr/>
                    <a:lstStyle/>
                    <a:p>
                      <a:r>
                        <a:rPr lang="en-US" sz="1700" dirty="0" smtClean="0"/>
                        <a:t>0.70</a:t>
                      </a:r>
                      <a:endParaRPr lang="en-US" sz="1700" dirty="0"/>
                    </a:p>
                  </a:txBody>
                  <a:tcPr/>
                </a:tc>
                <a:tc>
                  <a:txBody>
                    <a:bodyPr/>
                    <a:lstStyle/>
                    <a:p>
                      <a:r>
                        <a:rPr lang="en-US" sz="1700" dirty="0" smtClean="0"/>
                        <a:t>0.60</a:t>
                      </a:r>
                      <a:endParaRPr lang="en-US" sz="1700" dirty="0"/>
                    </a:p>
                  </a:txBody>
                  <a:tcPr/>
                </a:tc>
              </a:tr>
              <a:tr h="351190">
                <a:tc>
                  <a:txBody>
                    <a:bodyPr/>
                    <a:lstStyle/>
                    <a:p>
                      <a:r>
                        <a:rPr lang="en-US" sz="1700" smtClean="0"/>
                        <a:t>Tree 5</a:t>
                      </a:r>
                      <a:endParaRPr lang="en-US" sz="1700" dirty="0"/>
                    </a:p>
                  </a:txBody>
                  <a:tcPr/>
                </a:tc>
                <a:tc>
                  <a:txBody>
                    <a:bodyPr/>
                    <a:lstStyle/>
                    <a:p>
                      <a:r>
                        <a:rPr lang="en-US" sz="1700" dirty="0" smtClean="0"/>
                        <a:t>0.42</a:t>
                      </a:r>
                      <a:endParaRPr lang="en-US" sz="1700" dirty="0"/>
                    </a:p>
                  </a:txBody>
                  <a:tcPr/>
                </a:tc>
                <a:tc>
                  <a:txBody>
                    <a:bodyPr/>
                    <a:lstStyle/>
                    <a:p>
                      <a:r>
                        <a:rPr lang="en-US" sz="1700" dirty="0" smtClean="0"/>
                        <a:t>0.75</a:t>
                      </a:r>
                      <a:endParaRPr lang="en-US" sz="1700" dirty="0"/>
                    </a:p>
                  </a:txBody>
                  <a:tcPr/>
                </a:tc>
                <a:tc>
                  <a:txBody>
                    <a:bodyPr/>
                    <a:lstStyle/>
                    <a:p>
                      <a:r>
                        <a:rPr lang="en-US" sz="1700" dirty="0" smtClean="0"/>
                        <a:t>0.15</a:t>
                      </a:r>
                      <a:endParaRPr lang="en-US" sz="1700" dirty="0"/>
                    </a:p>
                  </a:txBody>
                  <a:tcPr/>
                </a:tc>
                <a:tc>
                  <a:txBody>
                    <a:bodyPr/>
                    <a:lstStyle/>
                    <a:p>
                      <a:r>
                        <a:rPr lang="en-US" sz="1700" dirty="0" smtClean="0"/>
                        <a:t>0.05</a:t>
                      </a:r>
                      <a:endParaRPr lang="en-US" sz="1700" dirty="0"/>
                    </a:p>
                  </a:txBody>
                  <a:tcPr/>
                </a:tc>
              </a:tr>
              <a:tr h="351190">
                <a:tc>
                  <a:txBody>
                    <a:bodyPr/>
                    <a:lstStyle/>
                    <a:p>
                      <a:endParaRPr lang="en-US" sz="1700" dirty="0"/>
                    </a:p>
                  </a:txBody>
                  <a:tcPr/>
                </a:tc>
                <a:tc>
                  <a:txBody>
                    <a:bodyPr/>
                    <a:lstStyle/>
                    <a:p>
                      <a:endParaRPr lang="en-US" sz="1700"/>
                    </a:p>
                  </a:txBody>
                  <a:tcPr/>
                </a:tc>
                <a:tc>
                  <a:txBody>
                    <a:bodyPr/>
                    <a:lstStyle/>
                    <a:p>
                      <a:endParaRPr lang="en-US" sz="1700"/>
                    </a:p>
                  </a:txBody>
                  <a:tcPr/>
                </a:tc>
                <a:tc>
                  <a:txBody>
                    <a:bodyPr/>
                    <a:lstStyle/>
                    <a:p>
                      <a:endParaRPr lang="en-US" sz="1700" dirty="0"/>
                    </a:p>
                  </a:txBody>
                  <a:tcPr/>
                </a:tc>
                <a:tc>
                  <a:txBody>
                    <a:bodyPr/>
                    <a:lstStyle/>
                    <a:p>
                      <a:endParaRPr lang="en-US" sz="1700"/>
                    </a:p>
                  </a:txBody>
                  <a:tcPr/>
                </a:tc>
              </a:tr>
              <a:tr h="351190">
                <a:tc>
                  <a:txBody>
                    <a:bodyPr/>
                    <a:lstStyle/>
                    <a:p>
                      <a:r>
                        <a:rPr lang="en-US" sz="1700" smtClean="0"/>
                        <a:t>Average</a:t>
                      </a:r>
                      <a:endParaRPr lang="en-US" sz="1700" dirty="0"/>
                    </a:p>
                  </a:txBody>
                  <a:tcPr/>
                </a:tc>
                <a:tc>
                  <a:txBody>
                    <a:bodyPr/>
                    <a:lstStyle/>
                    <a:p>
                      <a:r>
                        <a:rPr lang="en-US" sz="1700" dirty="0" smtClean="0"/>
                        <a:t>0.24</a:t>
                      </a:r>
                      <a:endParaRPr lang="en-US" sz="1700" dirty="0"/>
                    </a:p>
                  </a:txBody>
                  <a:tcPr/>
                </a:tc>
                <a:tc>
                  <a:txBody>
                    <a:bodyPr/>
                    <a:lstStyle/>
                    <a:p>
                      <a:r>
                        <a:rPr lang="en-US" sz="1700" dirty="0" smtClean="0"/>
                        <a:t>0.626</a:t>
                      </a:r>
                      <a:endParaRPr lang="en-US" sz="1700" dirty="0"/>
                    </a:p>
                  </a:txBody>
                  <a:tcPr/>
                </a:tc>
                <a:tc>
                  <a:txBody>
                    <a:bodyPr/>
                    <a:lstStyle/>
                    <a:p>
                      <a:r>
                        <a:rPr lang="en-US" sz="1700" dirty="0" smtClean="0"/>
                        <a:t>0.362</a:t>
                      </a:r>
                      <a:endParaRPr lang="en-US" sz="1700" dirty="0"/>
                    </a:p>
                  </a:txBody>
                  <a:tcPr/>
                </a:tc>
                <a:tc>
                  <a:txBody>
                    <a:bodyPr/>
                    <a:lstStyle/>
                    <a:p>
                      <a:r>
                        <a:rPr lang="en-US" sz="1700" dirty="0" smtClean="0"/>
                        <a:t>0.326</a:t>
                      </a:r>
                      <a:endParaRPr lang="en-US" sz="1700" dirty="0"/>
                    </a:p>
                  </a:txBody>
                  <a:tcPr/>
                </a:tc>
              </a:tr>
              <a:tr h="614583">
                <a:tc>
                  <a:txBody>
                    <a:bodyPr/>
                    <a:lstStyle/>
                    <a:p>
                      <a:r>
                        <a:rPr lang="en-US" sz="1700" smtClean="0"/>
                        <a:t>Standard Deviation</a:t>
                      </a:r>
                      <a:endParaRPr lang="en-US" sz="1700" dirty="0"/>
                    </a:p>
                  </a:txBody>
                  <a:tcPr/>
                </a:tc>
                <a:tc>
                  <a:txBody>
                    <a:bodyPr/>
                    <a:lstStyle/>
                    <a:p>
                      <a:r>
                        <a:rPr lang="en-US" sz="1700" dirty="0" smtClean="0"/>
                        <a:t>0.13</a:t>
                      </a:r>
                      <a:endParaRPr lang="en-US" sz="1700" dirty="0"/>
                    </a:p>
                  </a:txBody>
                  <a:tcPr/>
                </a:tc>
                <a:tc>
                  <a:txBody>
                    <a:bodyPr/>
                    <a:lstStyle/>
                    <a:p>
                      <a:r>
                        <a:rPr lang="en-US" sz="1700" dirty="0" smtClean="0"/>
                        <a:t>0.08</a:t>
                      </a:r>
                      <a:endParaRPr lang="en-US" sz="1700" dirty="0"/>
                    </a:p>
                  </a:txBody>
                  <a:tcPr/>
                </a:tc>
                <a:tc>
                  <a:txBody>
                    <a:bodyPr/>
                    <a:lstStyle/>
                    <a:p>
                      <a:r>
                        <a:rPr lang="en-US" sz="1700" dirty="0" smtClean="0"/>
                        <a:t>0.21</a:t>
                      </a:r>
                      <a:endParaRPr lang="en-US" sz="1700" dirty="0"/>
                    </a:p>
                  </a:txBody>
                  <a:tcPr/>
                </a:tc>
                <a:tc>
                  <a:txBody>
                    <a:bodyPr/>
                    <a:lstStyle/>
                    <a:p>
                      <a:r>
                        <a:rPr lang="en-US" sz="1700" dirty="0" smtClean="0"/>
                        <a:t>0.195</a:t>
                      </a:r>
                      <a:endParaRPr lang="en-US" sz="1700" dirty="0"/>
                    </a:p>
                  </a:txBody>
                  <a:tcPr/>
                </a:tc>
              </a:tr>
              <a:tr h="351190">
                <a:tc>
                  <a:txBody>
                    <a:bodyPr/>
                    <a:lstStyle/>
                    <a:p>
                      <a:r>
                        <a:rPr lang="en-US" sz="1700" smtClean="0"/>
                        <a:t>Max</a:t>
                      </a:r>
                      <a:endParaRPr lang="en-US" sz="1700" dirty="0"/>
                    </a:p>
                  </a:txBody>
                  <a:tcPr/>
                </a:tc>
                <a:tc>
                  <a:txBody>
                    <a:bodyPr/>
                    <a:lstStyle/>
                    <a:p>
                      <a:r>
                        <a:rPr lang="en-US" sz="1700" dirty="0" smtClean="0"/>
                        <a:t>0.42</a:t>
                      </a:r>
                      <a:endParaRPr lang="en-US" sz="1700" dirty="0"/>
                    </a:p>
                  </a:txBody>
                  <a:tcPr/>
                </a:tc>
                <a:tc>
                  <a:txBody>
                    <a:bodyPr/>
                    <a:lstStyle/>
                    <a:p>
                      <a:r>
                        <a:rPr lang="en-US" sz="1700" dirty="0" smtClean="0"/>
                        <a:t>0.75</a:t>
                      </a:r>
                      <a:endParaRPr lang="en-US" sz="1700" dirty="0"/>
                    </a:p>
                  </a:txBody>
                  <a:tcPr/>
                </a:tc>
                <a:tc>
                  <a:txBody>
                    <a:bodyPr/>
                    <a:lstStyle/>
                    <a:p>
                      <a:r>
                        <a:rPr lang="en-US" sz="1700" dirty="0" smtClean="0"/>
                        <a:t>0.7</a:t>
                      </a:r>
                      <a:endParaRPr lang="en-US" sz="1700" dirty="0"/>
                    </a:p>
                  </a:txBody>
                  <a:tcPr/>
                </a:tc>
                <a:tc>
                  <a:txBody>
                    <a:bodyPr/>
                    <a:lstStyle/>
                    <a:p>
                      <a:r>
                        <a:rPr lang="en-US" sz="1700" dirty="0" smtClean="0"/>
                        <a:t>0.6</a:t>
                      </a:r>
                      <a:endParaRPr lang="en-US" sz="1700" dirty="0"/>
                    </a:p>
                  </a:txBody>
                  <a:tcPr/>
                </a:tc>
              </a:tr>
              <a:tr h="351190">
                <a:tc>
                  <a:txBody>
                    <a:bodyPr/>
                    <a:lstStyle/>
                    <a:p>
                      <a:r>
                        <a:rPr lang="en-US" sz="1700" smtClean="0"/>
                        <a:t>Min</a:t>
                      </a:r>
                      <a:endParaRPr lang="en-US" sz="1700" dirty="0"/>
                    </a:p>
                  </a:txBody>
                  <a:tcPr/>
                </a:tc>
                <a:tc>
                  <a:txBody>
                    <a:bodyPr/>
                    <a:lstStyle/>
                    <a:p>
                      <a:r>
                        <a:rPr lang="en-US" sz="1700" dirty="0" smtClean="0"/>
                        <a:t>0.05</a:t>
                      </a:r>
                      <a:endParaRPr lang="en-US" sz="1700" dirty="0"/>
                    </a:p>
                  </a:txBody>
                  <a:tcPr/>
                </a:tc>
                <a:tc>
                  <a:txBody>
                    <a:bodyPr/>
                    <a:lstStyle/>
                    <a:p>
                      <a:r>
                        <a:rPr lang="en-US" sz="1700" dirty="0" smtClean="0"/>
                        <a:t>0.5</a:t>
                      </a:r>
                      <a:endParaRPr lang="en-US" sz="1700" dirty="0"/>
                    </a:p>
                  </a:txBody>
                  <a:tcPr/>
                </a:tc>
                <a:tc>
                  <a:txBody>
                    <a:bodyPr/>
                    <a:lstStyle/>
                    <a:p>
                      <a:r>
                        <a:rPr lang="en-US" sz="1700" dirty="0" smtClean="0"/>
                        <a:t>0.15</a:t>
                      </a:r>
                      <a:endParaRPr lang="en-US" sz="1700" dirty="0"/>
                    </a:p>
                  </a:txBody>
                  <a:tcPr/>
                </a:tc>
                <a:tc>
                  <a:txBody>
                    <a:bodyPr/>
                    <a:lstStyle/>
                    <a:p>
                      <a:r>
                        <a:rPr lang="en-US" sz="1700" dirty="0" smtClean="0"/>
                        <a:t>0.05</a:t>
                      </a:r>
                      <a:endParaRPr lang="en-US" sz="1700" dirty="0"/>
                    </a:p>
                  </a:txBody>
                  <a:tcPr/>
                </a:tc>
              </a:tr>
              <a:tr h="351190">
                <a:tc>
                  <a:txBody>
                    <a:bodyPr/>
                    <a:lstStyle/>
                    <a:p>
                      <a:endParaRPr lang="en-US" sz="1700" dirty="0"/>
                    </a:p>
                  </a:txBody>
                  <a:tcPr/>
                </a:tc>
                <a:tc>
                  <a:txBody>
                    <a:bodyPr/>
                    <a:lstStyle/>
                    <a:p>
                      <a:endParaRPr lang="en-US" sz="1700" dirty="0"/>
                    </a:p>
                  </a:txBody>
                  <a:tcPr/>
                </a:tc>
                <a:tc>
                  <a:txBody>
                    <a:bodyPr/>
                    <a:lstStyle/>
                    <a:p>
                      <a:endParaRPr lang="en-US" sz="1700" dirty="0"/>
                    </a:p>
                  </a:txBody>
                  <a:tcPr/>
                </a:tc>
                <a:tc>
                  <a:txBody>
                    <a:bodyPr/>
                    <a:lstStyle/>
                    <a:p>
                      <a:endParaRPr lang="en-US" sz="1700" dirty="0"/>
                    </a:p>
                  </a:txBody>
                  <a:tcPr/>
                </a:tc>
                <a:tc>
                  <a:txBody>
                    <a:bodyPr/>
                    <a:lstStyle/>
                    <a:p>
                      <a:endParaRPr lang="en-US" sz="1700" dirty="0"/>
                    </a:p>
                  </a:txBody>
                  <a:tcPr/>
                </a:tc>
              </a:tr>
            </a:tbl>
          </a:graphicData>
        </a:graphic>
      </p:graphicFrame>
    </p:spTree>
    <p:extLst>
      <p:ext uri="{BB962C8B-B14F-4D97-AF65-F5344CB8AC3E}">
        <p14:creationId xmlns:p14="http://schemas.microsoft.com/office/powerpoint/2010/main" val="2974610755"/>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p:txBody>
          <a:bodyPr/>
          <a:lstStyle/>
          <a:p>
            <a:r>
              <a:rPr lang="en-US"/>
              <a:t>Contents of today's talk</a:t>
            </a:r>
          </a:p>
        </p:txBody>
      </p:sp>
      <p:sp>
        <p:nvSpPr>
          <p:cNvPr id="5122" name="Rectangle 2"/>
          <p:cNvSpPr>
            <a:spLocks noGrp="1" noChangeArrowheads="1"/>
          </p:cNvSpPr>
          <p:nvPr>
            <p:ph type="body" idx="1"/>
          </p:nvPr>
        </p:nvSpPr>
        <p:spPr/>
        <p:txBody>
          <a:bodyPr lIns="0" tIns="0" rIns="0" bIns="0"/>
          <a:lstStyle/>
          <a:p>
            <a:r>
              <a:rPr lang="en-US" dirty="0">
                <a:solidFill>
                  <a:srgbClr val="7F7F7F"/>
                </a:solidFill>
              </a:rPr>
              <a:t>Forecasting</a:t>
            </a:r>
          </a:p>
          <a:p>
            <a:r>
              <a:rPr lang="en-US" dirty="0">
                <a:solidFill>
                  <a:srgbClr val="7F7F7F"/>
                </a:solidFill>
              </a:rPr>
              <a:t>Financial forecasting</a:t>
            </a:r>
          </a:p>
          <a:p>
            <a:pPr lvl="1"/>
            <a:r>
              <a:rPr lang="en-US" dirty="0">
                <a:solidFill>
                  <a:srgbClr val="7F7F7F"/>
                </a:solidFill>
              </a:rPr>
              <a:t>What is it?</a:t>
            </a:r>
          </a:p>
          <a:p>
            <a:pPr lvl="1"/>
            <a:r>
              <a:rPr lang="en-US" dirty="0">
                <a:solidFill>
                  <a:srgbClr val="7F7F7F"/>
                </a:solidFill>
              </a:rPr>
              <a:t>Is it possible? </a:t>
            </a:r>
            <a:endParaRPr lang="en-US" dirty="0" smtClean="0">
              <a:solidFill>
                <a:srgbClr val="7F7F7F"/>
              </a:solidFill>
            </a:endParaRPr>
          </a:p>
          <a:p>
            <a:pPr lvl="1"/>
            <a:r>
              <a:rPr lang="en-US" dirty="0" smtClean="0">
                <a:solidFill>
                  <a:srgbClr val="7F7F7F"/>
                </a:solidFill>
              </a:rPr>
              <a:t>Methods</a:t>
            </a:r>
            <a:endParaRPr lang="en-US" dirty="0">
              <a:solidFill>
                <a:srgbClr val="7F7F7F"/>
              </a:solidFill>
            </a:endParaRPr>
          </a:p>
          <a:p>
            <a:r>
              <a:rPr lang="en-US" dirty="0" smtClean="0">
                <a:solidFill>
                  <a:srgbClr val="7F7F7F"/>
                </a:solidFill>
              </a:rPr>
              <a:t>Computational </a:t>
            </a:r>
            <a:r>
              <a:rPr lang="en-US" dirty="0">
                <a:solidFill>
                  <a:srgbClr val="7F7F7F"/>
                </a:solidFill>
              </a:rPr>
              <a:t>Intelligence for financial forecasting</a:t>
            </a:r>
          </a:p>
          <a:p>
            <a:r>
              <a:rPr lang="en-US" dirty="0">
                <a:solidFill>
                  <a:srgbClr val="000000"/>
                </a:solidFill>
              </a:rPr>
              <a:t>EDDIE for financial forecasting</a:t>
            </a:r>
          </a:p>
          <a:p>
            <a:pPr lvl="1"/>
            <a:r>
              <a:rPr lang="en-US" dirty="0">
                <a:solidFill>
                  <a:srgbClr val="7F7F7F"/>
                </a:solidFill>
              </a:rPr>
              <a:t>How it works</a:t>
            </a:r>
          </a:p>
          <a:p>
            <a:pPr lvl="1"/>
            <a:r>
              <a:rPr lang="en-US" dirty="0"/>
              <a:t>Research on EDDIE 7 and EDDIE 8</a:t>
            </a:r>
          </a:p>
          <a:p>
            <a:pPr lvl="1"/>
            <a:r>
              <a:rPr lang="en-US" dirty="0">
                <a:solidFill>
                  <a:srgbClr val="7F7F7F"/>
                </a:solidFill>
              </a:rPr>
              <a:t>Latest research</a:t>
            </a:r>
          </a:p>
        </p:txBody>
      </p:sp>
    </p:spTree>
    <p:extLst>
      <p:ext uri="{BB962C8B-B14F-4D97-AF65-F5344CB8AC3E}">
        <p14:creationId xmlns:p14="http://schemas.microsoft.com/office/powerpoint/2010/main" val="2516913545"/>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4294967295"/>
          </p:nvPr>
        </p:nvSpPr>
        <p:spPr>
          <a:xfrm>
            <a:off x="4595076" y="5356974"/>
            <a:ext cx="3502152" cy="365125"/>
          </a:xfrm>
          <a:prstGeom prst="rect">
            <a:avLst/>
          </a:prstGeom>
        </p:spPr>
        <p:txBody>
          <a:bodyPr/>
          <a:lstStyle/>
          <a:p>
            <a:r>
              <a:rPr lang="en-US" dirty="0" smtClean="0"/>
              <a:t> </a:t>
            </a:r>
            <a:endParaRPr lang="en-US" dirty="0"/>
          </a:p>
        </p:txBody>
      </p:sp>
      <p:sp>
        <p:nvSpPr>
          <p:cNvPr id="6" name="TextBox 5"/>
          <p:cNvSpPr txBox="1"/>
          <p:nvPr/>
        </p:nvSpPr>
        <p:spPr>
          <a:xfrm>
            <a:off x="827584" y="564657"/>
            <a:ext cx="3312368" cy="830997"/>
          </a:xfrm>
          <a:prstGeom prst="rect">
            <a:avLst/>
          </a:prstGeom>
          <a:noFill/>
        </p:spPr>
        <p:txBody>
          <a:bodyPr wrap="square" rtlCol="0">
            <a:spAutoFit/>
          </a:bodyPr>
          <a:lstStyle/>
          <a:p>
            <a:pPr algn="just"/>
            <a:r>
              <a:rPr lang="en-GB" sz="2400" b="1" dirty="0" smtClean="0">
                <a:cs typeface="Helvetica World" pitchFamily="34" charset="0"/>
              </a:rPr>
              <a:t>Financial Forecasting</a:t>
            </a:r>
          </a:p>
          <a:p>
            <a:pPr algn="ctr"/>
            <a:r>
              <a:rPr lang="en-GB" sz="2400" b="1" dirty="0" smtClean="0">
                <a:cs typeface="Helvetica World" pitchFamily="34" charset="0"/>
              </a:rPr>
              <a:t>Using EDDIE</a:t>
            </a:r>
            <a:endParaRPr lang="en-GB" sz="2400" b="1" dirty="0">
              <a:cs typeface="Helvetica World" pitchFamily="34" charset="0"/>
            </a:endParaRPr>
          </a:p>
        </p:txBody>
      </p:sp>
      <p:sp>
        <p:nvSpPr>
          <p:cNvPr id="14" name="Rectangle 13"/>
          <p:cNvSpPr/>
          <p:nvPr/>
        </p:nvSpPr>
        <p:spPr>
          <a:xfrm>
            <a:off x="770596" y="1412776"/>
            <a:ext cx="7416824" cy="432047"/>
          </a:xfrm>
          <a:prstGeom prst="rect">
            <a:avLst/>
          </a:prstGeom>
        </p:spPr>
        <p:txBody>
          <a:bodyPr/>
          <a:lstStyle/>
          <a:p>
            <a:pPr lvl="0" algn="just"/>
            <a:r>
              <a:rPr lang="en-GB" sz="2300" b="1" dirty="0">
                <a:latin typeface="Helvetica World" pitchFamily="34" charset="0"/>
                <a:cs typeface="Helvetica World" pitchFamily="34" charset="0"/>
              </a:rPr>
              <a:t> </a:t>
            </a:r>
            <a:r>
              <a:rPr lang="en-GB" sz="2300" b="1" dirty="0" smtClean="0">
                <a:latin typeface="Helvetica World" pitchFamily="34" charset="0"/>
                <a:cs typeface="Helvetica World" pitchFamily="34" charset="0"/>
              </a:rPr>
              <a:t>    </a:t>
            </a:r>
            <a:endParaRPr lang="en-GB" sz="2200" b="1" dirty="0">
              <a:latin typeface="Helvetica World" pitchFamily="34" charset="0"/>
              <a:cs typeface="Helvetica World" pitchFamily="34" charset="0"/>
            </a:endParaRPr>
          </a:p>
        </p:txBody>
      </p:sp>
      <p:sp>
        <p:nvSpPr>
          <p:cNvPr id="11" name="Rectangle 10"/>
          <p:cNvSpPr/>
          <p:nvPr/>
        </p:nvSpPr>
        <p:spPr>
          <a:xfrm>
            <a:off x="816968" y="1538784"/>
            <a:ext cx="7416824" cy="43204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a:lstStyle/>
          <a:p>
            <a:pPr lvl="0" algn="ctr"/>
            <a:r>
              <a:rPr lang="en-GB" sz="2300" b="1" dirty="0" smtClean="0">
                <a:latin typeface="Helvetica World" pitchFamily="34" charset="0"/>
                <a:cs typeface="Helvetica World" pitchFamily="34" charset="0"/>
              </a:rPr>
              <a:t>EDDIE 7 Sample GDT</a:t>
            </a:r>
          </a:p>
          <a:p>
            <a:pPr lvl="0"/>
            <a:endParaRPr lang="en-GB" sz="2200" b="1" dirty="0">
              <a:latin typeface="Helvetica World" pitchFamily="34" charset="0"/>
              <a:cs typeface="Helvetica World" pitchFamily="34" charset="0"/>
            </a:endParaRPr>
          </a:p>
        </p:txBody>
      </p:sp>
      <p:sp>
        <p:nvSpPr>
          <p:cNvPr id="12" name="TextBox 11"/>
          <p:cNvSpPr txBox="1"/>
          <p:nvPr/>
        </p:nvSpPr>
        <p:spPr>
          <a:xfrm>
            <a:off x="4479008" y="988244"/>
            <a:ext cx="1872208"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200" b="1" dirty="0" smtClean="0">
                <a:solidFill>
                  <a:prstClr val="black"/>
                </a:solidFill>
              </a:rPr>
              <a:t>Functions</a:t>
            </a:r>
            <a:endParaRPr lang="en-GB" sz="2200" b="1" dirty="0">
              <a:solidFill>
                <a:prstClr val="black"/>
              </a:solidFill>
            </a:endParaRPr>
          </a:p>
        </p:txBody>
      </p:sp>
      <p:sp>
        <p:nvSpPr>
          <p:cNvPr id="13" name="TextBox 12"/>
          <p:cNvSpPr txBox="1"/>
          <p:nvPr/>
        </p:nvSpPr>
        <p:spPr>
          <a:xfrm>
            <a:off x="6401160" y="988244"/>
            <a:ext cx="1872208"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200" b="1" dirty="0" smtClean="0">
                <a:solidFill>
                  <a:prstClr val="black"/>
                </a:solidFill>
              </a:rPr>
              <a:t>Terminals</a:t>
            </a:r>
            <a:endParaRPr lang="en-GB" sz="2200" b="1" dirty="0">
              <a:solidFill>
                <a:prstClr val="black"/>
              </a:solidFill>
            </a:endParaRPr>
          </a:p>
        </p:txBody>
      </p:sp>
      <p:sp>
        <p:nvSpPr>
          <p:cNvPr id="16" name="TextBox 15"/>
          <p:cNvSpPr txBox="1"/>
          <p:nvPr/>
        </p:nvSpPr>
        <p:spPr>
          <a:xfrm>
            <a:off x="3496532" y="2038360"/>
            <a:ext cx="1872208"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200" dirty="0" smtClean="0">
                <a:solidFill>
                  <a:prstClr val="black"/>
                </a:solidFill>
              </a:rPr>
              <a:t>If-then-else</a:t>
            </a:r>
            <a:endParaRPr lang="en-GB" sz="2200" dirty="0">
              <a:solidFill>
                <a:prstClr val="black"/>
              </a:solidFill>
            </a:endParaRPr>
          </a:p>
        </p:txBody>
      </p:sp>
      <p:sp>
        <p:nvSpPr>
          <p:cNvPr id="17" name="TextBox 16"/>
          <p:cNvSpPr txBox="1"/>
          <p:nvPr/>
        </p:nvSpPr>
        <p:spPr>
          <a:xfrm>
            <a:off x="3496532" y="3046472"/>
            <a:ext cx="1872208"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200" dirty="0" smtClean="0">
                <a:solidFill>
                  <a:prstClr val="black"/>
                </a:solidFill>
              </a:rPr>
              <a:t>Buy (1)</a:t>
            </a:r>
            <a:endParaRPr lang="en-GB" sz="2200" dirty="0">
              <a:solidFill>
                <a:prstClr val="black"/>
              </a:solidFill>
            </a:endParaRPr>
          </a:p>
        </p:txBody>
      </p:sp>
      <p:sp>
        <p:nvSpPr>
          <p:cNvPr id="18" name="TextBox 17"/>
          <p:cNvSpPr txBox="1"/>
          <p:nvPr/>
        </p:nvSpPr>
        <p:spPr>
          <a:xfrm>
            <a:off x="1192276" y="3056829"/>
            <a:ext cx="1872208"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200" dirty="0" smtClean="0">
                <a:solidFill>
                  <a:prstClr val="black"/>
                </a:solidFill>
              </a:rPr>
              <a:t>&lt;</a:t>
            </a:r>
            <a:endParaRPr lang="en-GB" sz="2200" dirty="0">
              <a:solidFill>
                <a:prstClr val="black"/>
              </a:solidFill>
            </a:endParaRPr>
          </a:p>
        </p:txBody>
      </p:sp>
      <p:sp>
        <p:nvSpPr>
          <p:cNvPr id="19" name="TextBox 18"/>
          <p:cNvSpPr txBox="1"/>
          <p:nvPr/>
        </p:nvSpPr>
        <p:spPr>
          <a:xfrm>
            <a:off x="5800788" y="3056829"/>
            <a:ext cx="1872208"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200" dirty="0" smtClean="0">
                <a:solidFill>
                  <a:prstClr val="black"/>
                </a:solidFill>
              </a:rPr>
              <a:t>If-then-else</a:t>
            </a:r>
            <a:endParaRPr lang="en-GB" sz="2200" dirty="0">
              <a:solidFill>
                <a:prstClr val="black"/>
              </a:solidFill>
            </a:endParaRPr>
          </a:p>
        </p:txBody>
      </p:sp>
      <p:sp>
        <p:nvSpPr>
          <p:cNvPr id="20" name="TextBox 19"/>
          <p:cNvSpPr txBox="1"/>
          <p:nvPr/>
        </p:nvSpPr>
        <p:spPr>
          <a:xfrm>
            <a:off x="395536" y="3982576"/>
            <a:ext cx="2088232" cy="707886"/>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GB" sz="2000" dirty="0" smtClean="0">
                <a:solidFill>
                  <a:prstClr val="black"/>
                </a:solidFill>
              </a:rPr>
              <a:t>12 days Moving Average</a:t>
            </a:r>
            <a:endParaRPr lang="en-GB" sz="2000" dirty="0">
              <a:solidFill>
                <a:prstClr val="black"/>
              </a:solidFill>
            </a:endParaRPr>
          </a:p>
        </p:txBody>
      </p:sp>
      <p:sp>
        <p:nvSpPr>
          <p:cNvPr id="21" name="TextBox 20"/>
          <p:cNvSpPr txBox="1"/>
          <p:nvPr/>
        </p:nvSpPr>
        <p:spPr>
          <a:xfrm>
            <a:off x="2596432" y="3982576"/>
            <a:ext cx="936104"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200" dirty="0" smtClean="0">
                <a:solidFill>
                  <a:prstClr val="black"/>
                </a:solidFill>
              </a:rPr>
              <a:t>6.4</a:t>
            </a:r>
            <a:endParaRPr lang="en-GB" sz="2200" dirty="0">
              <a:solidFill>
                <a:prstClr val="black"/>
              </a:solidFill>
            </a:endParaRPr>
          </a:p>
        </p:txBody>
      </p:sp>
      <p:sp>
        <p:nvSpPr>
          <p:cNvPr id="22" name="TextBox 21"/>
          <p:cNvSpPr txBox="1"/>
          <p:nvPr/>
        </p:nvSpPr>
        <p:spPr>
          <a:xfrm>
            <a:off x="4288620" y="3980576"/>
            <a:ext cx="1224136"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200" dirty="0" smtClean="0">
                <a:solidFill>
                  <a:prstClr val="black"/>
                </a:solidFill>
              </a:rPr>
              <a:t>&gt;</a:t>
            </a:r>
            <a:endParaRPr lang="en-GB" sz="2200" dirty="0">
              <a:solidFill>
                <a:prstClr val="black"/>
              </a:solidFill>
            </a:endParaRPr>
          </a:p>
        </p:txBody>
      </p:sp>
      <p:sp>
        <p:nvSpPr>
          <p:cNvPr id="23" name="TextBox 22"/>
          <p:cNvSpPr txBox="1"/>
          <p:nvPr/>
        </p:nvSpPr>
        <p:spPr>
          <a:xfrm>
            <a:off x="5653411" y="4002499"/>
            <a:ext cx="1503784" cy="400110"/>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000" dirty="0" smtClean="0">
                <a:solidFill>
                  <a:prstClr val="black"/>
                </a:solidFill>
              </a:rPr>
              <a:t>Not Buy (0)</a:t>
            </a:r>
            <a:endParaRPr lang="en-GB" sz="2000" dirty="0">
              <a:solidFill>
                <a:prstClr val="black"/>
              </a:solidFill>
            </a:endParaRPr>
          </a:p>
        </p:txBody>
      </p:sp>
      <p:sp>
        <p:nvSpPr>
          <p:cNvPr id="24" name="TextBox 23"/>
          <p:cNvSpPr txBox="1"/>
          <p:nvPr/>
        </p:nvSpPr>
        <p:spPr>
          <a:xfrm>
            <a:off x="7257889" y="4002499"/>
            <a:ext cx="1224136"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200" dirty="0" smtClean="0">
                <a:solidFill>
                  <a:prstClr val="black"/>
                </a:solidFill>
              </a:rPr>
              <a:t>Buy (1)</a:t>
            </a:r>
            <a:endParaRPr lang="en-GB" sz="2200" dirty="0">
              <a:solidFill>
                <a:prstClr val="black"/>
              </a:solidFill>
            </a:endParaRPr>
          </a:p>
        </p:txBody>
      </p:sp>
      <p:sp>
        <p:nvSpPr>
          <p:cNvPr id="25" name="TextBox 24"/>
          <p:cNvSpPr txBox="1"/>
          <p:nvPr/>
        </p:nvSpPr>
        <p:spPr>
          <a:xfrm>
            <a:off x="3928580" y="4918680"/>
            <a:ext cx="1872208" cy="769441"/>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GB" sz="2200" dirty="0" smtClean="0">
                <a:solidFill>
                  <a:prstClr val="black"/>
                </a:solidFill>
              </a:rPr>
              <a:t>50 days Momentum</a:t>
            </a:r>
            <a:endParaRPr lang="en-GB" sz="2200" dirty="0">
              <a:solidFill>
                <a:prstClr val="black"/>
              </a:solidFill>
            </a:endParaRPr>
          </a:p>
        </p:txBody>
      </p:sp>
      <p:sp>
        <p:nvSpPr>
          <p:cNvPr id="26" name="TextBox 25"/>
          <p:cNvSpPr txBox="1"/>
          <p:nvPr/>
        </p:nvSpPr>
        <p:spPr>
          <a:xfrm>
            <a:off x="6103045" y="4918680"/>
            <a:ext cx="936104"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200" dirty="0" smtClean="0">
                <a:solidFill>
                  <a:prstClr val="black"/>
                </a:solidFill>
              </a:rPr>
              <a:t>5.57</a:t>
            </a:r>
            <a:endParaRPr lang="en-GB" sz="2200" dirty="0">
              <a:solidFill>
                <a:prstClr val="black"/>
              </a:solidFill>
            </a:endParaRPr>
          </a:p>
        </p:txBody>
      </p:sp>
      <p:cxnSp>
        <p:nvCxnSpPr>
          <p:cNvPr id="31" name="Straight Arrow Connector 30"/>
          <p:cNvCxnSpPr>
            <a:stCxn id="16" idx="2"/>
            <a:endCxn id="17" idx="0"/>
          </p:cNvCxnSpPr>
          <p:nvPr/>
        </p:nvCxnSpPr>
        <p:spPr>
          <a:xfrm>
            <a:off x="4432636" y="2469247"/>
            <a:ext cx="0" cy="577225"/>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16" idx="2"/>
            <a:endCxn id="18" idx="0"/>
          </p:cNvCxnSpPr>
          <p:nvPr/>
        </p:nvCxnSpPr>
        <p:spPr>
          <a:xfrm flipH="1">
            <a:off x="2128380" y="2469247"/>
            <a:ext cx="2304256" cy="587582"/>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16" idx="2"/>
            <a:endCxn id="19" idx="0"/>
          </p:cNvCxnSpPr>
          <p:nvPr/>
        </p:nvCxnSpPr>
        <p:spPr>
          <a:xfrm>
            <a:off x="4432636" y="2469247"/>
            <a:ext cx="2304256" cy="587582"/>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19" idx="2"/>
            <a:endCxn id="22" idx="0"/>
          </p:cNvCxnSpPr>
          <p:nvPr/>
        </p:nvCxnSpPr>
        <p:spPr>
          <a:xfrm flipH="1">
            <a:off x="4900688" y="3487716"/>
            <a:ext cx="1836204" cy="492860"/>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19" idx="2"/>
            <a:endCxn id="23" idx="0"/>
          </p:cNvCxnSpPr>
          <p:nvPr/>
        </p:nvCxnSpPr>
        <p:spPr>
          <a:xfrm flipH="1">
            <a:off x="6405303" y="3487716"/>
            <a:ext cx="331589" cy="514783"/>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19" idx="2"/>
            <a:endCxn id="24" idx="0"/>
          </p:cNvCxnSpPr>
          <p:nvPr/>
        </p:nvCxnSpPr>
        <p:spPr>
          <a:xfrm>
            <a:off x="6736892" y="3487716"/>
            <a:ext cx="1133065" cy="514783"/>
          </a:xfrm>
          <a:prstGeom prst="line">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18" idx="2"/>
            <a:endCxn id="21" idx="0"/>
          </p:cNvCxnSpPr>
          <p:nvPr/>
        </p:nvCxnSpPr>
        <p:spPr>
          <a:xfrm>
            <a:off x="2128380" y="3487716"/>
            <a:ext cx="936104" cy="494860"/>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stCxn id="18" idx="2"/>
            <a:endCxn id="20" idx="0"/>
          </p:cNvCxnSpPr>
          <p:nvPr/>
        </p:nvCxnSpPr>
        <p:spPr>
          <a:xfrm flipH="1">
            <a:off x="1439652" y="3487716"/>
            <a:ext cx="688728" cy="494860"/>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22" idx="2"/>
            <a:endCxn id="26" idx="0"/>
          </p:cNvCxnSpPr>
          <p:nvPr/>
        </p:nvCxnSpPr>
        <p:spPr>
          <a:xfrm>
            <a:off x="4900688" y="4411463"/>
            <a:ext cx="1670409" cy="507217"/>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22" idx="2"/>
            <a:endCxn id="25" idx="0"/>
          </p:cNvCxnSpPr>
          <p:nvPr/>
        </p:nvCxnSpPr>
        <p:spPr>
          <a:xfrm flipH="1">
            <a:off x="4864684" y="4411463"/>
            <a:ext cx="36004" cy="507217"/>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5435615"/>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4294967295"/>
          </p:nvPr>
        </p:nvSpPr>
        <p:spPr>
          <a:xfrm>
            <a:off x="4595076" y="5356974"/>
            <a:ext cx="3502152" cy="365125"/>
          </a:xfrm>
          <a:prstGeom prst="rect">
            <a:avLst/>
          </a:prstGeom>
        </p:spPr>
        <p:txBody>
          <a:bodyPr/>
          <a:lstStyle/>
          <a:p>
            <a:r>
              <a:rPr lang="en-US" dirty="0" smtClean="0"/>
              <a:t> </a:t>
            </a:r>
            <a:endParaRPr lang="en-US" dirty="0"/>
          </a:p>
        </p:txBody>
      </p:sp>
      <p:sp>
        <p:nvSpPr>
          <p:cNvPr id="6" name="TextBox 5"/>
          <p:cNvSpPr txBox="1"/>
          <p:nvPr/>
        </p:nvSpPr>
        <p:spPr>
          <a:xfrm>
            <a:off x="827584" y="564657"/>
            <a:ext cx="3312368" cy="830997"/>
          </a:xfrm>
          <a:prstGeom prst="rect">
            <a:avLst/>
          </a:prstGeom>
          <a:noFill/>
        </p:spPr>
        <p:txBody>
          <a:bodyPr wrap="square" rtlCol="0">
            <a:spAutoFit/>
          </a:bodyPr>
          <a:lstStyle/>
          <a:p>
            <a:pPr algn="just"/>
            <a:r>
              <a:rPr lang="en-GB" sz="2400" b="1" dirty="0" smtClean="0">
                <a:cs typeface="Helvetica World" pitchFamily="34" charset="0"/>
              </a:rPr>
              <a:t>Financial Forecasting</a:t>
            </a:r>
          </a:p>
          <a:p>
            <a:pPr algn="ctr"/>
            <a:r>
              <a:rPr lang="en-GB" sz="2400" b="1" dirty="0" smtClean="0">
                <a:cs typeface="Helvetica World" pitchFamily="34" charset="0"/>
              </a:rPr>
              <a:t>Using EDDIE</a:t>
            </a:r>
            <a:endParaRPr lang="en-GB" sz="2400" b="1" dirty="0">
              <a:cs typeface="Helvetica World" pitchFamily="34" charset="0"/>
            </a:endParaRPr>
          </a:p>
        </p:txBody>
      </p:sp>
      <p:sp>
        <p:nvSpPr>
          <p:cNvPr id="14" name="Rectangle 13"/>
          <p:cNvSpPr/>
          <p:nvPr/>
        </p:nvSpPr>
        <p:spPr>
          <a:xfrm>
            <a:off x="770596" y="1412776"/>
            <a:ext cx="7416824" cy="432047"/>
          </a:xfrm>
          <a:prstGeom prst="rect">
            <a:avLst/>
          </a:prstGeom>
        </p:spPr>
        <p:txBody>
          <a:bodyPr/>
          <a:lstStyle/>
          <a:p>
            <a:pPr lvl="0" algn="just"/>
            <a:r>
              <a:rPr lang="en-GB" sz="2300" b="1" dirty="0">
                <a:latin typeface="Helvetica World" pitchFamily="34" charset="0"/>
                <a:cs typeface="Helvetica World" pitchFamily="34" charset="0"/>
              </a:rPr>
              <a:t> </a:t>
            </a:r>
            <a:r>
              <a:rPr lang="en-GB" sz="2300" b="1" dirty="0" smtClean="0">
                <a:latin typeface="Helvetica World" pitchFamily="34" charset="0"/>
                <a:cs typeface="Helvetica World" pitchFamily="34" charset="0"/>
              </a:rPr>
              <a:t>    </a:t>
            </a:r>
            <a:endParaRPr lang="en-GB" sz="2200" b="1" dirty="0">
              <a:latin typeface="Helvetica World" pitchFamily="34" charset="0"/>
              <a:cs typeface="Helvetica World" pitchFamily="34" charset="0"/>
            </a:endParaRPr>
          </a:p>
        </p:txBody>
      </p:sp>
      <p:sp>
        <p:nvSpPr>
          <p:cNvPr id="11" name="Rectangle 10"/>
          <p:cNvSpPr/>
          <p:nvPr/>
        </p:nvSpPr>
        <p:spPr>
          <a:xfrm>
            <a:off x="816968" y="1538784"/>
            <a:ext cx="7416824" cy="43204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a:lstStyle/>
          <a:p>
            <a:pPr lvl="0" algn="ctr"/>
            <a:r>
              <a:rPr lang="en-GB" sz="2300" b="1" dirty="0" smtClean="0">
                <a:latin typeface="Helvetica World" pitchFamily="34" charset="0"/>
                <a:cs typeface="Helvetica World" pitchFamily="34" charset="0"/>
              </a:rPr>
              <a:t>EDDIE 8 Sample GDT</a:t>
            </a:r>
          </a:p>
          <a:p>
            <a:pPr lvl="0"/>
            <a:endParaRPr lang="en-GB" sz="2200" b="1" dirty="0">
              <a:latin typeface="Helvetica World" pitchFamily="34" charset="0"/>
              <a:cs typeface="Helvetica World" pitchFamily="34" charset="0"/>
            </a:endParaRPr>
          </a:p>
        </p:txBody>
      </p:sp>
      <p:sp>
        <p:nvSpPr>
          <p:cNvPr id="12" name="TextBox 11"/>
          <p:cNvSpPr txBox="1"/>
          <p:nvPr/>
        </p:nvSpPr>
        <p:spPr>
          <a:xfrm>
            <a:off x="4479008" y="988244"/>
            <a:ext cx="1872208"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200" b="1" dirty="0" smtClean="0">
                <a:solidFill>
                  <a:prstClr val="black"/>
                </a:solidFill>
              </a:rPr>
              <a:t>Functions</a:t>
            </a:r>
            <a:endParaRPr lang="en-GB" sz="2200" b="1" dirty="0">
              <a:solidFill>
                <a:prstClr val="black"/>
              </a:solidFill>
            </a:endParaRPr>
          </a:p>
        </p:txBody>
      </p:sp>
      <p:sp>
        <p:nvSpPr>
          <p:cNvPr id="13" name="TextBox 12"/>
          <p:cNvSpPr txBox="1"/>
          <p:nvPr/>
        </p:nvSpPr>
        <p:spPr>
          <a:xfrm>
            <a:off x="6401160" y="988244"/>
            <a:ext cx="1872208"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200" b="1" dirty="0" smtClean="0">
                <a:solidFill>
                  <a:prstClr val="black"/>
                </a:solidFill>
              </a:rPr>
              <a:t>Terminals</a:t>
            </a:r>
            <a:endParaRPr lang="en-GB" sz="2200" b="1" dirty="0">
              <a:solidFill>
                <a:prstClr val="black"/>
              </a:solidFill>
            </a:endParaRPr>
          </a:p>
        </p:txBody>
      </p:sp>
      <p:sp>
        <p:nvSpPr>
          <p:cNvPr id="16" name="TextBox 15"/>
          <p:cNvSpPr txBox="1"/>
          <p:nvPr/>
        </p:nvSpPr>
        <p:spPr>
          <a:xfrm>
            <a:off x="3496532" y="2038360"/>
            <a:ext cx="1872208"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200" dirty="0" smtClean="0">
                <a:solidFill>
                  <a:prstClr val="black"/>
                </a:solidFill>
              </a:rPr>
              <a:t>If-then-else</a:t>
            </a:r>
            <a:endParaRPr lang="en-GB" sz="2200" dirty="0">
              <a:solidFill>
                <a:prstClr val="black"/>
              </a:solidFill>
            </a:endParaRPr>
          </a:p>
        </p:txBody>
      </p:sp>
      <p:sp>
        <p:nvSpPr>
          <p:cNvPr id="17" name="TextBox 16"/>
          <p:cNvSpPr txBox="1"/>
          <p:nvPr/>
        </p:nvSpPr>
        <p:spPr>
          <a:xfrm>
            <a:off x="3496532" y="3046472"/>
            <a:ext cx="1872208"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200" dirty="0" smtClean="0">
                <a:solidFill>
                  <a:prstClr val="black"/>
                </a:solidFill>
              </a:rPr>
              <a:t>Buy (1)</a:t>
            </a:r>
            <a:endParaRPr lang="en-GB" sz="2200" dirty="0">
              <a:solidFill>
                <a:prstClr val="black"/>
              </a:solidFill>
            </a:endParaRPr>
          </a:p>
        </p:txBody>
      </p:sp>
      <p:sp>
        <p:nvSpPr>
          <p:cNvPr id="18" name="TextBox 17"/>
          <p:cNvSpPr txBox="1"/>
          <p:nvPr/>
        </p:nvSpPr>
        <p:spPr>
          <a:xfrm>
            <a:off x="1192276" y="3056829"/>
            <a:ext cx="1872208"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200" dirty="0" smtClean="0">
                <a:solidFill>
                  <a:prstClr val="black"/>
                </a:solidFill>
              </a:rPr>
              <a:t>&lt;</a:t>
            </a:r>
            <a:endParaRPr lang="en-GB" sz="2200" dirty="0">
              <a:solidFill>
                <a:prstClr val="black"/>
              </a:solidFill>
            </a:endParaRPr>
          </a:p>
        </p:txBody>
      </p:sp>
      <p:sp>
        <p:nvSpPr>
          <p:cNvPr id="19" name="TextBox 18"/>
          <p:cNvSpPr txBox="1"/>
          <p:nvPr/>
        </p:nvSpPr>
        <p:spPr>
          <a:xfrm>
            <a:off x="5800788" y="3056829"/>
            <a:ext cx="1872208"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200" dirty="0" smtClean="0">
                <a:solidFill>
                  <a:prstClr val="black"/>
                </a:solidFill>
              </a:rPr>
              <a:t>If-then-else</a:t>
            </a:r>
            <a:endParaRPr lang="en-GB" sz="2200" dirty="0">
              <a:solidFill>
                <a:prstClr val="black"/>
              </a:solidFill>
            </a:endParaRPr>
          </a:p>
        </p:txBody>
      </p:sp>
      <p:sp>
        <p:nvSpPr>
          <p:cNvPr id="20" name="TextBox 19"/>
          <p:cNvSpPr txBox="1"/>
          <p:nvPr/>
        </p:nvSpPr>
        <p:spPr>
          <a:xfrm>
            <a:off x="544204" y="3982576"/>
            <a:ext cx="1872208" cy="400110"/>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000" dirty="0" smtClean="0">
                <a:solidFill>
                  <a:prstClr val="black"/>
                </a:solidFill>
              </a:rPr>
              <a:t>VarConstructor</a:t>
            </a:r>
            <a:endParaRPr lang="en-GB" sz="2000" dirty="0">
              <a:solidFill>
                <a:prstClr val="black"/>
              </a:solidFill>
            </a:endParaRPr>
          </a:p>
        </p:txBody>
      </p:sp>
      <p:sp>
        <p:nvSpPr>
          <p:cNvPr id="21" name="TextBox 20"/>
          <p:cNvSpPr txBox="1"/>
          <p:nvPr/>
        </p:nvSpPr>
        <p:spPr>
          <a:xfrm>
            <a:off x="2596432" y="3982576"/>
            <a:ext cx="936104"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200" dirty="0" smtClean="0">
                <a:solidFill>
                  <a:prstClr val="black"/>
                </a:solidFill>
              </a:rPr>
              <a:t>6.4</a:t>
            </a:r>
            <a:endParaRPr lang="en-GB" sz="2200" dirty="0">
              <a:solidFill>
                <a:prstClr val="black"/>
              </a:solidFill>
            </a:endParaRPr>
          </a:p>
        </p:txBody>
      </p:sp>
      <p:sp>
        <p:nvSpPr>
          <p:cNvPr id="22" name="TextBox 21"/>
          <p:cNvSpPr txBox="1"/>
          <p:nvPr/>
        </p:nvSpPr>
        <p:spPr>
          <a:xfrm>
            <a:off x="4288620" y="3980576"/>
            <a:ext cx="1224136"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200" dirty="0" smtClean="0">
                <a:solidFill>
                  <a:prstClr val="black"/>
                </a:solidFill>
              </a:rPr>
              <a:t>&gt;</a:t>
            </a:r>
            <a:endParaRPr lang="en-GB" sz="2200" dirty="0">
              <a:solidFill>
                <a:prstClr val="black"/>
              </a:solidFill>
            </a:endParaRPr>
          </a:p>
        </p:txBody>
      </p:sp>
      <p:sp>
        <p:nvSpPr>
          <p:cNvPr id="23" name="TextBox 22"/>
          <p:cNvSpPr txBox="1"/>
          <p:nvPr/>
        </p:nvSpPr>
        <p:spPr>
          <a:xfrm>
            <a:off x="5653411" y="4002499"/>
            <a:ext cx="1503784" cy="400110"/>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000" dirty="0" smtClean="0">
                <a:solidFill>
                  <a:prstClr val="black"/>
                </a:solidFill>
              </a:rPr>
              <a:t>Not Buy (0)</a:t>
            </a:r>
            <a:endParaRPr lang="en-GB" sz="2000" dirty="0">
              <a:solidFill>
                <a:prstClr val="black"/>
              </a:solidFill>
            </a:endParaRPr>
          </a:p>
        </p:txBody>
      </p:sp>
      <p:sp>
        <p:nvSpPr>
          <p:cNvPr id="24" name="TextBox 23"/>
          <p:cNvSpPr txBox="1"/>
          <p:nvPr/>
        </p:nvSpPr>
        <p:spPr>
          <a:xfrm>
            <a:off x="7257889" y="4002499"/>
            <a:ext cx="1224136"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200" dirty="0" smtClean="0">
                <a:solidFill>
                  <a:prstClr val="black"/>
                </a:solidFill>
              </a:rPr>
              <a:t>Buy (1)</a:t>
            </a:r>
            <a:endParaRPr lang="en-GB" sz="2200" dirty="0">
              <a:solidFill>
                <a:prstClr val="black"/>
              </a:solidFill>
            </a:endParaRPr>
          </a:p>
        </p:txBody>
      </p:sp>
      <p:sp>
        <p:nvSpPr>
          <p:cNvPr id="25" name="TextBox 24"/>
          <p:cNvSpPr txBox="1"/>
          <p:nvPr/>
        </p:nvSpPr>
        <p:spPr>
          <a:xfrm>
            <a:off x="4586687" y="4918680"/>
            <a:ext cx="1872208" cy="400110"/>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000" dirty="0" smtClean="0">
                <a:solidFill>
                  <a:prstClr val="black"/>
                </a:solidFill>
              </a:rPr>
              <a:t>VarConstructor</a:t>
            </a:r>
            <a:endParaRPr lang="en-GB" sz="2000" dirty="0">
              <a:solidFill>
                <a:prstClr val="black"/>
              </a:solidFill>
            </a:endParaRPr>
          </a:p>
        </p:txBody>
      </p:sp>
      <p:sp>
        <p:nvSpPr>
          <p:cNvPr id="26" name="TextBox 25"/>
          <p:cNvSpPr txBox="1"/>
          <p:nvPr/>
        </p:nvSpPr>
        <p:spPr>
          <a:xfrm>
            <a:off x="6710923" y="4918680"/>
            <a:ext cx="936104"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200" dirty="0" smtClean="0">
                <a:solidFill>
                  <a:prstClr val="black"/>
                </a:solidFill>
              </a:rPr>
              <a:t>5.57</a:t>
            </a:r>
            <a:endParaRPr lang="en-GB" sz="2200" dirty="0">
              <a:solidFill>
                <a:prstClr val="black"/>
              </a:solidFill>
            </a:endParaRPr>
          </a:p>
        </p:txBody>
      </p:sp>
      <p:sp>
        <p:nvSpPr>
          <p:cNvPr id="27" name="TextBox 26"/>
          <p:cNvSpPr txBox="1"/>
          <p:nvPr/>
        </p:nvSpPr>
        <p:spPr>
          <a:xfrm>
            <a:off x="497192" y="4918680"/>
            <a:ext cx="2217406" cy="400110"/>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000" dirty="0" smtClean="0">
                <a:solidFill>
                  <a:prstClr val="black"/>
                </a:solidFill>
              </a:rPr>
              <a:t>Moving Average</a:t>
            </a:r>
            <a:endParaRPr lang="en-GB" sz="2000" dirty="0">
              <a:solidFill>
                <a:prstClr val="black"/>
              </a:solidFill>
            </a:endParaRPr>
          </a:p>
        </p:txBody>
      </p:sp>
      <p:sp>
        <p:nvSpPr>
          <p:cNvPr id="28" name="TextBox 27"/>
          <p:cNvSpPr txBox="1"/>
          <p:nvPr/>
        </p:nvSpPr>
        <p:spPr>
          <a:xfrm>
            <a:off x="2871539" y="4918680"/>
            <a:ext cx="936104"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200" dirty="0" smtClean="0">
                <a:solidFill>
                  <a:prstClr val="black"/>
                </a:solidFill>
              </a:rPr>
              <a:t>12</a:t>
            </a:r>
            <a:endParaRPr lang="en-GB" sz="2200" dirty="0">
              <a:solidFill>
                <a:prstClr val="black"/>
              </a:solidFill>
            </a:endParaRPr>
          </a:p>
        </p:txBody>
      </p:sp>
      <p:sp>
        <p:nvSpPr>
          <p:cNvPr id="29" name="TextBox 28"/>
          <p:cNvSpPr txBox="1"/>
          <p:nvPr/>
        </p:nvSpPr>
        <p:spPr>
          <a:xfrm>
            <a:off x="5978075" y="5719458"/>
            <a:ext cx="936104"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200" dirty="0" smtClean="0">
                <a:solidFill>
                  <a:prstClr val="black"/>
                </a:solidFill>
              </a:rPr>
              <a:t>50</a:t>
            </a:r>
            <a:endParaRPr lang="en-GB" sz="2200" dirty="0">
              <a:solidFill>
                <a:prstClr val="black"/>
              </a:solidFill>
            </a:endParaRPr>
          </a:p>
        </p:txBody>
      </p:sp>
      <p:sp>
        <p:nvSpPr>
          <p:cNvPr id="30" name="TextBox 29"/>
          <p:cNvSpPr txBox="1"/>
          <p:nvPr/>
        </p:nvSpPr>
        <p:spPr>
          <a:xfrm>
            <a:off x="3820535" y="5719458"/>
            <a:ext cx="1872208" cy="400110"/>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000" dirty="0" smtClean="0">
                <a:solidFill>
                  <a:prstClr val="black"/>
                </a:solidFill>
              </a:rPr>
              <a:t>Momentum</a:t>
            </a:r>
            <a:endParaRPr lang="en-GB" sz="2000" dirty="0">
              <a:solidFill>
                <a:prstClr val="black"/>
              </a:solidFill>
            </a:endParaRPr>
          </a:p>
        </p:txBody>
      </p:sp>
      <p:cxnSp>
        <p:nvCxnSpPr>
          <p:cNvPr id="31" name="Straight Arrow Connector 30"/>
          <p:cNvCxnSpPr>
            <a:stCxn id="16" idx="2"/>
            <a:endCxn id="17" idx="0"/>
          </p:cNvCxnSpPr>
          <p:nvPr/>
        </p:nvCxnSpPr>
        <p:spPr>
          <a:xfrm>
            <a:off x="4432636" y="2469247"/>
            <a:ext cx="0" cy="577225"/>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16" idx="2"/>
            <a:endCxn id="18" idx="0"/>
          </p:cNvCxnSpPr>
          <p:nvPr/>
        </p:nvCxnSpPr>
        <p:spPr>
          <a:xfrm flipH="1">
            <a:off x="2128380" y="2469247"/>
            <a:ext cx="2304256" cy="587582"/>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16" idx="2"/>
            <a:endCxn id="19" idx="0"/>
          </p:cNvCxnSpPr>
          <p:nvPr/>
        </p:nvCxnSpPr>
        <p:spPr>
          <a:xfrm>
            <a:off x="4432636" y="2469247"/>
            <a:ext cx="2304256" cy="587582"/>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19" idx="2"/>
            <a:endCxn id="22" idx="0"/>
          </p:cNvCxnSpPr>
          <p:nvPr/>
        </p:nvCxnSpPr>
        <p:spPr>
          <a:xfrm flipH="1">
            <a:off x="4900688" y="3487716"/>
            <a:ext cx="1836204" cy="492860"/>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19" idx="2"/>
            <a:endCxn id="23" idx="0"/>
          </p:cNvCxnSpPr>
          <p:nvPr/>
        </p:nvCxnSpPr>
        <p:spPr>
          <a:xfrm flipH="1">
            <a:off x="6405303" y="3487716"/>
            <a:ext cx="331589" cy="514783"/>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19" idx="2"/>
            <a:endCxn id="24" idx="0"/>
          </p:cNvCxnSpPr>
          <p:nvPr/>
        </p:nvCxnSpPr>
        <p:spPr>
          <a:xfrm>
            <a:off x="6736892" y="3487716"/>
            <a:ext cx="1133065" cy="514783"/>
          </a:xfrm>
          <a:prstGeom prst="line">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18" idx="2"/>
            <a:endCxn id="21" idx="0"/>
          </p:cNvCxnSpPr>
          <p:nvPr/>
        </p:nvCxnSpPr>
        <p:spPr>
          <a:xfrm>
            <a:off x="2128380" y="3487716"/>
            <a:ext cx="936104" cy="494860"/>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stCxn id="18" idx="2"/>
            <a:endCxn id="20" idx="0"/>
          </p:cNvCxnSpPr>
          <p:nvPr/>
        </p:nvCxnSpPr>
        <p:spPr>
          <a:xfrm flipH="1">
            <a:off x="1480308" y="3487716"/>
            <a:ext cx="648072" cy="494860"/>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20" idx="2"/>
            <a:endCxn id="27" idx="0"/>
          </p:cNvCxnSpPr>
          <p:nvPr/>
        </p:nvCxnSpPr>
        <p:spPr>
          <a:xfrm>
            <a:off x="1480308" y="4382686"/>
            <a:ext cx="125587" cy="535994"/>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20" idx="2"/>
            <a:endCxn id="28" idx="0"/>
          </p:cNvCxnSpPr>
          <p:nvPr/>
        </p:nvCxnSpPr>
        <p:spPr>
          <a:xfrm>
            <a:off x="1480308" y="4382686"/>
            <a:ext cx="1859283" cy="535994"/>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22" idx="2"/>
            <a:endCxn id="26" idx="0"/>
          </p:cNvCxnSpPr>
          <p:nvPr/>
        </p:nvCxnSpPr>
        <p:spPr>
          <a:xfrm>
            <a:off x="4900688" y="4411463"/>
            <a:ext cx="2278287" cy="507217"/>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22" idx="2"/>
            <a:endCxn id="25" idx="0"/>
          </p:cNvCxnSpPr>
          <p:nvPr/>
        </p:nvCxnSpPr>
        <p:spPr>
          <a:xfrm>
            <a:off x="4900688" y="4411463"/>
            <a:ext cx="622103" cy="507217"/>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25" idx="2"/>
            <a:endCxn id="30" idx="0"/>
          </p:cNvCxnSpPr>
          <p:nvPr/>
        </p:nvCxnSpPr>
        <p:spPr>
          <a:xfrm flipH="1">
            <a:off x="4756639" y="5318790"/>
            <a:ext cx="766152" cy="400668"/>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25" idx="2"/>
            <a:endCxn id="29" idx="0"/>
          </p:cNvCxnSpPr>
          <p:nvPr/>
        </p:nvCxnSpPr>
        <p:spPr>
          <a:xfrm>
            <a:off x="5522791" y="5318790"/>
            <a:ext cx="923336" cy="400668"/>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45" name="Oval 44"/>
          <p:cNvSpPr/>
          <p:nvPr/>
        </p:nvSpPr>
        <p:spPr>
          <a:xfrm>
            <a:off x="3030681" y="4766240"/>
            <a:ext cx="651284" cy="648072"/>
          </a:xfrm>
          <a:prstGeom prst="ellipse">
            <a:avLst/>
          </a:prstGeom>
          <a:noFill/>
          <a:ln w="508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6" name="Oval 45"/>
          <p:cNvSpPr/>
          <p:nvPr/>
        </p:nvSpPr>
        <p:spPr>
          <a:xfrm>
            <a:off x="6120485" y="5579782"/>
            <a:ext cx="651284" cy="648072"/>
          </a:xfrm>
          <a:prstGeom prst="ellipse">
            <a:avLst/>
          </a:prstGeom>
          <a:noFill/>
          <a:ln w="508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9234153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down)">
                                      <p:cBhvr>
                                        <p:cTn id="7" dur="500"/>
                                        <p:tgtEl>
                                          <p:spTgt spid="45"/>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6"/>
                                        </p:tgtEl>
                                        <p:attrNameLst>
                                          <p:attrName>style.visibility</p:attrName>
                                        </p:attrNameLst>
                                      </p:cBhvr>
                                      <p:to>
                                        <p:strVal val="visible"/>
                                      </p:to>
                                    </p:set>
                                    <p:animEffect transition="in" filter="wipe(down)">
                                      <p:cBhvr>
                                        <p:cTn id="10"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agenda for EDDIE 7 and EDDIE 8</a:t>
            </a:r>
            <a:endParaRPr lang="en-US" dirty="0"/>
          </a:p>
        </p:txBody>
      </p:sp>
      <p:sp>
        <p:nvSpPr>
          <p:cNvPr id="3" name="Content Placeholder 2"/>
          <p:cNvSpPr>
            <a:spLocks noGrp="1"/>
          </p:cNvSpPr>
          <p:nvPr>
            <p:ph idx="1"/>
          </p:nvPr>
        </p:nvSpPr>
        <p:spPr/>
        <p:txBody>
          <a:bodyPr/>
          <a:lstStyle/>
          <a:p>
            <a:r>
              <a:rPr lang="en-US" dirty="0" smtClean="0"/>
              <a:t>Why use technical indicators with pre-specified period length? (e.g. 12 Moving Average)</a:t>
            </a:r>
          </a:p>
          <a:p>
            <a:r>
              <a:rPr lang="en-US" dirty="0" smtClean="0"/>
              <a:t>Investigate if prediction performance (i.e. fitness) can be improved by allowing the GP to look for the optimal period length</a:t>
            </a:r>
          </a:p>
          <a:p>
            <a:r>
              <a:rPr lang="en-US" dirty="0" smtClean="0"/>
              <a:t>Allow any length between a </a:t>
            </a:r>
            <a:r>
              <a:rPr lang="en-US" dirty="0" err="1" smtClean="0"/>
              <a:t>parameterised</a:t>
            </a:r>
            <a:r>
              <a:rPr lang="en-US" dirty="0" smtClean="0"/>
              <a:t> range, e.g. 2-65 days</a:t>
            </a:r>
            <a:endParaRPr lang="en-US" dirty="0"/>
          </a:p>
        </p:txBody>
      </p:sp>
    </p:spTree>
    <p:extLst>
      <p:ext uri="{BB962C8B-B14F-4D97-AF65-F5344CB8AC3E}">
        <p14:creationId xmlns:p14="http://schemas.microsoft.com/office/powerpoint/2010/main" val="2059732389"/>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results on EDDIE 7 </a:t>
            </a:r>
            <a:r>
              <a:rPr lang="en-US" dirty="0" err="1" smtClean="0"/>
              <a:t>vs</a:t>
            </a:r>
            <a:r>
              <a:rPr lang="en-US" dirty="0" smtClean="0"/>
              <a:t> EDDIE 8</a:t>
            </a:r>
            <a:endParaRPr lang="en-US" dirty="0"/>
          </a:p>
        </p:txBody>
      </p:sp>
      <p:sp>
        <p:nvSpPr>
          <p:cNvPr id="3" name="Content Placeholder 2"/>
          <p:cNvSpPr>
            <a:spLocks noGrp="1"/>
          </p:cNvSpPr>
          <p:nvPr>
            <p:ph idx="1"/>
          </p:nvPr>
        </p:nvSpPr>
        <p:spPr/>
        <p:txBody>
          <a:bodyPr/>
          <a:lstStyle/>
          <a:p>
            <a:r>
              <a:rPr lang="en-US" dirty="0" smtClean="0"/>
              <a:t>EDDIE 8 was able to search in the extended search space and discover new, better solutions that EDDIE 7 could not</a:t>
            </a:r>
          </a:p>
          <a:p>
            <a:r>
              <a:rPr lang="en-US" dirty="0" smtClean="0"/>
              <a:t>EDDIE 8 could not always outperform EDDIE 7</a:t>
            </a:r>
          </a:p>
          <a:p>
            <a:pPr lvl="1"/>
            <a:r>
              <a:rPr lang="en-US" dirty="0" smtClean="0"/>
              <a:t>Trade-off between ‘searching in a bigger space’ and ‘search effectiveness’</a:t>
            </a:r>
            <a:endParaRPr lang="en-US" dirty="0"/>
          </a:p>
        </p:txBody>
      </p:sp>
    </p:spTree>
    <p:extLst>
      <p:ext uri="{BB962C8B-B14F-4D97-AF65-F5344CB8AC3E}">
        <p14:creationId xmlns:p14="http://schemas.microsoft.com/office/powerpoint/2010/main" val="2047039216"/>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Discussion</a:t>
            </a:r>
            <a:endParaRPr lang="en-US" dirty="0"/>
          </a:p>
        </p:txBody>
      </p:sp>
      <p:sp>
        <p:nvSpPr>
          <p:cNvPr id="3" name="Content Placeholder 2"/>
          <p:cNvSpPr>
            <a:spLocks noGrp="1"/>
          </p:cNvSpPr>
          <p:nvPr>
            <p:ph sz="quarter" idx="1"/>
          </p:nvPr>
        </p:nvSpPr>
        <p:spPr/>
        <p:txBody>
          <a:bodyPr/>
          <a:lstStyle/>
          <a:p>
            <a:r>
              <a:rPr lang="en-US" dirty="0" smtClean="0"/>
              <a:t>Results are affected by the patterns in the datasets</a:t>
            </a:r>
          </a:p>
          <a:p>
            <a:pPr lvl="1"/>
            <a:r>
              <a:rPr lang="en-US" dirty="0" smtClean="0"/>
              <a:t>If results come from EDDIE 8’s search space, then EDDIE 8 is able to outperform EDDIE 7</a:t>
            </a:r>
          </a:p>
          <a:p>
            <a:pPr lvl="1"/>
            <a:r>
              <a:rPr lang="en-US" dirty="0" smtClean="0"/>
              <a:t>If results come from EDDIE 7’s search space, then EDDIE 8 is having difficulties in finding as good solutions as EDDIE 7 does</a:t>
            </a:r>
          </a:p>
          <a:p>
            <a:pPr lvl="1"/>
            <a:r>
              <a:rPr lang="en-US" dirty="0" smtClean="0"/>
              <a:t>Solutions are still in EDDIE 8’s search space, but they come from a very small area of it (EDDIE 7’s space), and thus it is very hard for EDDIE 8 to search effectively in such a small space</a:t>
            </a:r>
            <a:endParaRPr lang="en-US" dirty="0"/>
          </a:p>
        </p:txBody>
      </p:sp>
    </p:spTree>
    <p:extLst>
      <p:ext uri="{BB962C8B-B14F-4D97-AF65-F5344CB8AC3E}">
        <p14:creationId xmlns:p14="http://schemas.microsoft.com/office/powerpoint/2010/main" val="691314342"/>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look at search spaces…</a:t>
            </a:r>
            <a:endParaRPr lang="en-US" dirty="0"/>
          </a:p>
        </p:txBody>
      </p:sp>
      <p:sp>
        <p:nvSpPr>
          <p:cNvPr id="3" name="Content Placeholder 2"/>
          <p:cNvSpPr>
            <a:spLocks noGrp="1"/>
          </p:cNvSpPr>
          <p:nvPr>
            <p:ph idx="1"/>
          </p:nvPr>
        </p:nvSpPr>
        <p:spPr>
          <a:xfrm>
            <a:off x="755576" y="1484784"/>
            <a:ext cx="7632700" cy="4897437"/>
          </a:xfrm>
        </p:spPr>
        <p:txBody>
          <a:bodyPr/>
          <a:lstStyle/>
          <a:p>
            <a:pPr marL="2617787" lvl="6" indent="0">
              <a:buNone/>
            </a:pPr>
            <a:r>
              <a:rPr lang="en-US" sz="2800" dirty="0" smtClean="0"/>
              <a:t>MA</a:t>
            </a:r>
            <a:endParaRPr lang="en-US" sz="2800" dirty="0"/>
          </a:p>
        </p:txBody>
      </p:sp>
      <p:sp>
        <p:nvSpPr>
          <p:cNvPr id="4" name="Oval 3"/>
          <p:cNvSpPr/>
          <p:nvPr/>
        </p:nvSpPr>
        <p:spPr bwMode="auto">
          <a:xfrm>
            <a:off x="1187624" y="1556792"/>
            <a:ext cx="2448272" cy="2304256"/>
          </a:xfrm>
          <a:prstGeom prst="ellipse">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 latinLnBrk="0" hangingPunct="1">
              <a:lnSpc>
                <a:spcPct val="100000"/>
              </a:lnSpc>
              <a:spcBef>
                <a:spcPct val="3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cs typeface="Arial" charset="0"/>
            </a:endParaRPr>
          </a:p>
        </p:txBody>
      </p:sp>
      <p:sp>
        <p:nvSpPr>
          <p:cNvPr id="6" name="Oval 5"/>
          <p:cNvSpPr/>
          <p:nvPr/>
        </p:nvSpPr>
        <p:spPr bwMode="auto">
          <a:xfrm>
            <a:off x="5076056" y="1916832"/>
            <a:ext cx="914400" cy="914400"/>
          </a:xfrm>
          <a:prstGeom prst="ellipse">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 latinLnBrk="0" hangingPunct="1">
              <a:lnSpc>
                <a:spcPct val="100000"/>
              </a:lnSpc>
              <a:spcBef>
                <a:spcPct val="3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cs typeface="Arial" charset="0"/>
            </a:endParaRPr>
          </a:p>
        </p:txBody>
      </p:sp>
      <p:sp>
        <p:nvSpPr>
          <p:cNvPr id="9" name="Oval 8"/>
          <p:cNvSpPr/>
          <p:nvPr/>
        </p:nvSpPr>
        <p:spPr bwMode="auto">
          <a:xfrm>
            <a:off x="827584" y="1916832"/>
            <a:ext cx="7272808" cy="4536504"/>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 latinLnBrk="0" hangingPunct="1">
              <a:lnSpc>
                <a:spcPct val="100000"/>
              </a:lnSpc>
              <a:spcBef>
                <a:spcPct val="3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cs typeface="Arial" charset="0"/>
            </a:endParaRPr>
          </a:p>
        </p:txBody>
      </p:sp>
      <p:sp>
        <p:nvSpPr>
          <p:cNvPr id="10" name="TextBox 9"/>
          <p:cNvSpPr txBox="1"/>
          <p:nvPr/>
        </p:nvSpPr>
        <p:spPr>
          <a:xfrm>
            <a:off x="2195736" y="3356993"/>
            <a:ext cx="1072980" cy="461665"/>
          </a:xfrm>
          <a:prstGeom prst="rect">
            <a:avLst/>
          </a:prstGeom>
          <a:noFill/>
        </p:spPr>
        <p:txBody>
          <a:bodyPr wrap="square" rtlCol="0">
            <a:spAutoFit/>
          </a:bodyPr>
          <a:lstStyle/>
          <a:p>
            <a:r>
              <a:rPr lang="en-US" dirty="0" smtClean="0"/>
              <a:t>12</a:t>
            </a:r>
            <a:endParaRPr lang="en-US" dirty="0"/>
          </a:p>
        </p:txBody>
      </p:sp>
      <p:sp>
        <p:nvSpPr>
          <p:cNvPr id="11" name="TextBox 10"/>
          <p:cNvSpPr txBox="1"/>
          <p:nvPr/>
        </p:nvSpPr>
        <p:spPr>
          <a:xfrm>
            <a:off x="5777361" y="4591772"/>
            <a:ext cx="527007" cy="461665"/>
          </a:xfrm>
          <a:prstGeom prst="rect">
            <a:avLst/>
          </a:prstGeom>
          <a:noFill/>
        </p:spPr>
        <p:txBody>
          <a:bodyPr wrap="none" rtlCol="0">
            <a:spAutoFit/>
          </a:bodyPr>
          <a:lstStyle/>
          <a:p>
            <a:r>
              <a:rPr lang="en-US" dirty="0" smtClean="0"/>
              <a:t>50</a:t>
            </a:r>
            <a:endParaRPr lang="en-US" dirty="0"/>
          </a:p>
        </p:txBody>
      </p:sp>
      <p:sp>
        <p:nvSpPr>
          <p:cNvPr id="12" name="TextBox 11"/>
          <p:cNvSpPr txBox="1"/>
          <p:nvPr/>
        </p:nvSpPr>
        <p:spPr>
          <a:xfrm>
            <a:off x="2699792" y="2564904"/>
            <a:ext cx="355837" cy="461665"/>
          </a:xfrm>
          <a:prstGeom prst="rect">
            <a:avLst/>
          </a:prstGeom>
          <a:noFill/>
        </p:spPr>
        <p:txBody>
          <a:bodyPr wrap="none" rtlCol="0">
            <a:spAutoFit/>
          </a:bodyPr>
          <a:lstStyle/>
          <a:p>
            <a:r>
              <a:rPr lang="en-US" dirty="0"/>
              <a:t>2</a:t>
            </a:r>
          </a:p>
        </p:txBody>
      </p:sp>
      <p:sp>
        <p:nvSpPr>
          <p:cNvPr id="13" name="TextBox 12"/>
          <p:cNvSpPr txBox="1"/>
          <p:nvPr/>
        </p:nvSpPr>
        <p:spPr>
          <a:xfrm>
            <a:off x="3563888" y="2564904"/>
            <a:ext cx="355837" cy="461665"/>
          </a:xfrm>
          <a:prstGeom prst="rect">
            <a:avLst/>
          </a:prstGeom>
          <a:noFill/>
        </p:spPr>
        <p:txBody>
          <a:bodyPr wrap="none" rtlCol="0">
            <a:spAutoFit/>
          </a:bodyPr>
          <a:lstStyle/>
          <a:p>
            <a:r>
              <a:rPr lang="en-US" dirty="0" smtClean="0"/>
              <a:t>3</a:t>
            </a:r>
            <a:endParaRPr lang="en-US" dirty="0"/>
          </a:p>
        </p:txBody>
      </p:sp>
      <p:sp>
        <p:nvSpPr>
          <p:cNvPr id="14" name="TextBox 13"/>
          <p:cNvSpPr txBox="1"/>
          <p:nvPr/>
        </p:nvSpPr>
        <p:spPr>
          <a:xfrm>
            <a:off x="5148064" y="2564904"/>
            <a:ext cx="355837" cy="461665"/>
          </a:xfrm>
          <a:prstGeom prst="rect">
            <a:avLst/>
          </a:prstGeom>
          <a:noFill/>
        </p:spPr>
        <p:txBody>
          <a:bodyPr wrap="none" rtlCol="0">
            <a:spAutoFit/>
          </a:bodyPr>
          <a:lstStyle/>
          <a:p>
            <a:r>
              <a:rPr lang="en-US" dirty="0" smtClean="0"/>
              <a:t>5</a:t>
            </a:r>
            <a:endParaRPr lang="en-US" dirty="0"/>
          </a:p>
        </p:txBody>
      </p:sp>
      <p:sp>
        <p:nvSpPr>
          <p:cNvPr id="15" name="TextBox 14"/>
          <p:cNvSpPr txBox="1"/>
          <p:nvPr/>
        </p:nvSpPr>
        <p:spPr>
          <a:xfrm>
            <a:off x="5940152" y="3068960"/>
            <a:ext cx="527007" cy="461665"/>
          </a:xfrm>
          <a:prstGeom prst="rect">
            <a:avLst/>
          </a:prstGeom>
          <a:noFill/>
        </p:spPr>
        <p:txBody>
          <a:bodyPr wrap="none" rtlCol="0">
            <a:spAutoFit/>
          </a:bodyPr>
          <a:lstStyle/>
          <a:p>
            <a:r>
              <a:rPr lang="en-US" dirty="0" smtClean="0"/>
              <a:t>45</a:t>
            </a:r>
            <a:endParaRPr lang="en-US" dirty="0"/>
          </a:p>
        </p:txBody>
      </p:sp>
      <p:sp>
        <p:nvSpPr>
          <p:cNvPr id="16" name="TextBox 15"/>
          <p:cNvSpPr txBox="1"/>
          <p:nvPr/>
        </p:nvSpPr>
        <p:spPr>
          <a:xfrm>
            <a:off x="4283968" y="3068960"/>
            <a:ext cx="527007" cy="461665"/>
          </a:xfrm>
          <a:prstGeom prst="rect">
            <a:avLst/>
          </a:prstGeom>
          <a:noFill/>
        </p:spPr>
        <p:txBody>
          <a:bodyPr wrap="none" rtlCol="0">
            <a:spAutoFit/>
          </a:bodyPr>
          <a:lstStyle/>
          <a:p>
            <a:r>
              <a:rPr lang="en-US" dirty="0" smtClean="0"/>
              <a:t>15</a:t>
            </a:r>
            <a:endParaRPr lang="en-US" dirty="0"/>
          </a:p>
        </p:txBody>
      </p:sp>
      <p:sp>
        <p:nvSpPr>
          <p:cNvPr id="17" name="TextBox 16"/>
          <p:cNvSpPr txBox="1"/>
          <p:nvPr/>
        </p:nvSpPr>
        <p:spPr>
          <a:xfrm>
            <a:off x="4499992" y="5085184"/>
            <a:ext cx="504164" cy="461665"/>
          </a:xfrm>
          <a:prstGeom prst="rect">
            <a:avLst/>
          </a:prstGeom>
          <a:noFill/>
        </p:spPr>
        <p:txBody>
          <a:bodyPr wrap="none" rtlCol="0">
            <a:spAutoFit/>
          </a:bodyPr>
          <a:lstStyle/>
          <a:p>
            <a:r>
              <a:rPr lang="en-US" dirty="0" smtClean="0"/>
              <a:t>11</a:t>
            </a:r>
            <a:endParaRPr lang="en-US" dirty="0"/>
          </a:p>
        </p:txBody>
      </p:sp>
      <p:sp>
        <p:nvSpPr>
          <p:cNvPr id="18" name="TextBox 17"/>
          <p:cNvSpPr txBox="1"/>
          <p:nvPr/>
        </p:nvSpPr>
        <p:spPr>
          <a:xfrm>
            <a:off x="3779912" y="4365104"/>
            <a:ext cx="527007" cy="461665"/>
          </a:xfrm>
          <a:prstGeom prst="rect">
            <a:avLst/>
          </a:prstGeom>
          <a:noFill/>
        </p:spPr>
        <p:txBody>
          <a:bodyPr wrap="none" rtlCol="0">
            <a:spAutoFit/>
          </a:bodyPr>
          <a:lstStyle/>
          <a:p>
            <a:r>
              <a:rPr lang="en-US" dirty="0" smtClean="0"/>
              <a:t>13</a:t>
            </a:r>
            <a:endParaRPr lang="en-US" dirty="0"/>
          </a:p>
        </p:txBody>
      </p:sp>
      <p:sp>
        <p:nvSpPr>
          <p:cNvPr id="19" name="TextBox 18"/>
          <p:cNvSpPr txBox="1"/>
          <p:nvPr/>
        </p:nvSpPr>
        <p:spPr>
          <a:xfrm>
            <a:off x="7380312" y="3573016"/>
            <a:ext cx="527007" cy="461665"/>
          </a:xfrm>
          <a:prstGeom prst="rect">
            <a:avLst/>
          </a:prstGeom>
          <a:noFill/>
        </p:spPr>
        <p:txBody>
          <a:bodyPr wrap="none" rtlCol="0">
            <a:spAutoFit/>
          </a:bodyPr>
          <a:lstStyle/>
          <a:p>
            <a:r>
              <a:rPr lang="en-US" dirty="0" smtClean="0"/>
              <a:t>25</a:t>
            </a:r>
            <a:endParaRPr lang="en-US" dirty="0"/>
          </a:p>
        </p:txBody>
      </p:sp>
      <p:sp>
        <p:nvSpPr>
          <p:cNvPr id="20" name="TextBox 19"/>
          <p:cNvSpPr txBox="1"/>
          <p:nvPr/>
        </p:nvSpPr>
        <p:spPr>
          <a:xfrm>
            <a:off x="6804248" y="4653136"/>
            <a:ext cx="527007" cy="461665"/>
          </a:xfrm>
          <a:prstGeom prst="rect">
            <a:avLst/>
          </a:prstGeom>
          <a:noFill/>
        </p:spPr>
        <p:txBody>
          <a:bodyPr wrap="none" rtlCol="0">
            <a:spAutoFit/>
          </a:bodyPr>
          <a:lstStyle/>
          <a:p>
            <a:r>
              <a:rPr lang="en-US" dirty="0" smtClean="0"/>
              <a:t>44</a:t>
            </a:r>
            <a:endParaRPr lang="en-US" dirty="0"/>
          </a:p>
        </p:txBody>
      </p:sp>
      <p:sp>
        <p:nvSpPr>
          <p:cNvPr id="21" name="TextBox 20"/>
          <p:cNvSpPr txBox="1"/>
          <p:nvPr/>
        </p:nvSpPr>
        <p:spPr>
          <a:xfrm>
            <a:off x="3779912" y="3573016"/>
            <a:ext cx="527007" cy="461665"/>
          </a:xfrm>
          <a:prstGeom prst="rect">
            <a:avLst/>
          </a:prstGeom>
          <a:noFill/>
        </p:spPr>
        <p:txBody>
          <a:bodyPr wrap="none" rtlCol="0">
            <a:spAutoFit/>
          </a:bodyPr>
          <a:lstStyle/>
          <a:p>
            <a:r>
              <a:rPr lang="en-US" dirty="0" smtClean="0"/>
              <a:t>14</a:t>
            </a:r>
            <a:endParaRPr lang="en-US" dirty="0"/>
          </a:p>
        </p:txBody>
      </p:sp>
      <p:sp>
        <p:nvSpPr>
          <p:cNvPr id="22" name="TextBox 21"/>
          <p:cNvSpPr txBox="1"/>
          <p:nvPr/>
        </p:nvSpPr>
        <p:spPr>
          <a:xfrm>
            <a:off x="2627784" y="4437112"/>
            <a:ext cx="133650" cy="461665"/>
          </a:xfrm>
          <a:prstGeom prst="rect">
            <a:avLst/>
          </a:prstGeom>
          <a:noFill/>
        </p:spPr>
        <p:txBody>
          <a:bodyPr wrap="square" rtlCol="0">
            <a:spAutoFit/>
          </a:bodyPr>
          <a:lstStyle/>
          <a:p>
            <a:r>
              <a:rPr lang="en-US" dirty="0" smtClean="0"/>
              <a:t>9</a:t>
            </a:r>
            <a:endParaRPr lang="en-US" dirty="0"/>
          </a:p>
        </p:txBody>
      </p:sp>
      <p:sp>
        <p:nvSpPr>
          <p:cNvPr id="23" name="TextBox 22"/>
          <p:cNvSpPr txBox="1"/>
          <p:nvPr/>
        </p:nvSpPr>
        <p:spPr>
          <a:xfrm>
            <a:off x="4499992" y="2492896"/>
            <a:ext cx="355837" cy="461665"/>
          </a:xfrm>
          <a:prstGeom prst="rect">
            <a:avLst/>
          </a:prstGeom>
          <a:noFill/>
        </p:spPr>
        <p:txBody>
          <a:bodyPr wrap="none" rtlCol="0">
            <a:spAutoFit/>
          </a:bodyPr>
          <a:lstStyle/>
          <a:p>
            <a:r>
              <a:rPr lang="en-US" dirty="0"/>
              <a:t>4</a:t>
            </a:r>
          </a:p>
        </p:txBody>
      </p:sp>
      <p:sp>
        <p:nvSpPr>
          <p:cNvPr id="24" name="TextBox 23"/>
          <p:cNvSpPr txBox="1"/>
          <p:nvPr/>
        </p:nvSpPr>
        <p:spPr>
          <a:xfrm>
            <a:off x="5091358" y="3682334"/>
            <a:ext cx="527007" cy="461665"/>
          </a:xfrm>
          <a:prstGeom prst="rect">
            <a:avLst/>
          </a:prstGeom>
          <a:noFill/>
        </p:spPr>
        <p:txBody>
          <a:bodyPr wrap="none" rtlCol="0">
            <a:spAutoFit/>
          </a:bodyPr>
          <a:lstStyle/>
          <a:p>
            <a:r>
              <a:rPr lang="en-US" dirty="0" smtClean="0"/>
              <a:t>16</a:t>
            </a:r>
            <a:endParaRPr lang="en-US" dirty="0"/>
          </a:p>
        </p:txBody>
      </p:sp>
      <p:sp>
        <p:nvSpPr>
          <p:cNvPr id="25" name="TextBox 24"/>
          <p:cNvSpPr txBox="1"/>
          <p:nvPr/>
        </p:nvSpPr>
        <p:spPr>
          <a:xfrm>
            <a:off x="2051720" y="5085184"/>
            <a:ext cx="355837" cy="461665"/>
          </a:xfrm>
          <a:prstGeom prst="rect">
            <a:avLst/>
          </a:prstGeom>
          <a:noFill/>
        </p:spPr>
        <p:txBody>
          <a:bodyPr wrap="none" rtlCol="0">
            <a:spAutoFit/>
          </a:bodyPr>
          <a:lstStyle/>
          <a:p>
            <a:r>
              <a:rPr lang="en-US" dirty="0"/>
              <a:t>8</a:t>
            </a:r>
          </a:p>
        </p:txBody>
      </p:sp>
      <p:sp>
        <p:nvSpPr>
          <p:cNvPr id="26" name="TextBox 25"/>
          <p:cNvSpPr txBox="1"/>
          <p:nvPr/>
        </p:nvSpPr>
        <p:spPr>
          <a:xfrm>
            <a:off x="1547664" y="3284984"/>
            <a:ext cx="355837" cy="461665"/>
          </a:xfrm>
          <a:prstGeom prst="rect">
            <a:avLst/>
          </a:prstGeom>
          <a:noFill/>
        </p:spPr>
        <p:txBody>
          <a:bodyPr wrap="none" rtlCol="0">
            <a:spAutoFit/>
          </a:bodyPr>
          <a:lstStyle/>
          <a:p>
            <a:r>
              <a:rPr lang="en-US" dirty="0" smtClean="0"/>
              <a:t>6</a:t>
            </a:r>
            <a:endParaRPr lang="en-US" dirty="0"/>
          </a:p>
        </p:txBody>
      </p:sp>
      <p:sp>
        <p:nvSpPr>
          <p:cNvPr id="27" name="TextBox 26"/>
          <p:cNvSpPr txBox="1"/>
          <p:nvPr/>
        </p:nvSpPr>
        <p:spPr>
          <a:xfrm>
            <a:off x="4499992" y="4077072"/>
            <a:ext cx="527007" cy="461665"/>
          </a:xfrm>
          <a:prstGeom prst="rect">
            <a:avLst/>
          </a:prstGeom>
          <a:noFill/>
        </p:spPr>
        <p:txBody>
          <a:bodyPr wrap="none" rtlCol="0">
            <a:spAutoFit/>
          </a:bodyPr>
          <a:lstStyle/>
          <a:p>
            <a:r>
              <a:rPr lang="en-US" dirty="0" smtClean="0"/>
              <a:t>17</a:t>
            </a:r>
            <a:endParaRPr lang="en-US" dirty="0"/>
          </a:p>
        </p:txBody>
      </p:sp>
      <p:sp>
        <p:nvSpPr>
          <p:cNvPr id="28" name="TextBox 27"/>
          <p:cNvSpPr txBox="1"/>
          <p:nvPr/>
        </p:nvSpPr>
        <p:spPr>
          <a:xfrm>
            <a:off x="6732240" y="3573016"/>
            <a:ext cx="527007" cy="461665"/>
          </a:xfrm>
          <a:prstGeom prst="rect">
            <a:avLst/>
          </a:prstGeom>
          <a:noFill/>
        </p:spPr>
        <p:txBody>
          <a:bodyPr wrap="none" rtlCol="0">
            <a:spAutoFit/>
          </a:bodyPr>
          <a:lstStyle/>
          <a:p>
            <a:r>
              <a:rPr lang="en-US" dirty="0" smtClean="0"/>
              <a:t>46</a:t>
            </a:r>
            <a:endParaRPr lang="en-US" dirty="0"/>
          </a:p>
        </p:txBody>
      </p:sp>
      <p:sp>
        <p:nvSpPr>
          <p:cNvPr id="29" name="TextBox 28"/>
          <p:cNvSpPr txBox="1"/>
          <p:nvPr/>
        </p:nvSpPr>
        <p:spPr>
          <a:xfrm>
            <a:off x="5940152" y="3861048"/>
            <a:ext cx="527007" cy="461665"/>
          </a:xfrm>
          <a:prstGeom prst="rect">
            <a:avLst/>
          </a:prstGeom>
          <a:noFill/>
        </p:spPr>
        <p:txBody>
          <a:bodyPr wrap="none" rtlCol="0">
            <a:spAutoFit/>
          </a:bodyPr>
          <a:lstStyle/>
          <a:p>
            <a:r>
              <a:rPr lang="en-US" dirty="0" smtClean="0"/>
              <a:t>39</a:t>
            </a:r>
            <a:endParaRPr lang="en-US" dirty="0"/>
          </a:p>
        </p:txBody>
      </p:sp>
      <p:sp>
        <p:nvSpPr>
          <p:cNvPr id="30" name="TextBox 29"/>
          <p:cNvSpPr txBox="1"/>
          <p:nvPr/>
        </p:nvSpPr>
        <p:spPr>
          <a:xfrm>
            <a:off x="5940152" y="5301208"/>
            <a:ext cx="527007" cy="461665"/>
          </a:xfrm>
          <a:prstGeom prst="rect">
            <a:avLst/>
          </a:prstGeom>
          <a:noFill/>
        </p:spPr>
        <p:txBody>
          <a:bodyPr wrap="none" rtlCol="0">
            <a:spAutoFit/>
          </a:bodyPr>
          <a:lstStyle/>
          <a:p>
            <a:r>
              <a:rPr lang="en-US" dirty="0" smtClean="0"/>
              <a:t>51</a:t>
            </a:r>
            <a:endParaRPr lang="en-US" dirty="0"/>
          </a:p>
        </p:txBody>
      </p:sp>
      <p:sp>
        <p:nvSpPr>
          <p:cNvPr id="31" name="TextBox 30"/>
          <p:cNvSpPr txBox="1"/>
          <p:nvPr/>
        </p:nvSpPr>
        <p:spPr>
          <a:xfrm>
            <a:off x="3275856" y="5445224"/>
            <a:ext cx="527007" cy="461665"/>
          </a:xfrm>
          <a:prstGeom prst="rect">
            <a:avLst/>
          </a:prstGeom>
          <a:noFill/>
        </p:spPr>
        <p:txBody>
          <a:bodyPr wrap="none" rtlCol="0">
            <a:spAutoFit/>
          </a:bodyPr>
          <a:lstStyle/>
          <a:p>
            <a:r>
              <a:rPr lang="en-US" dirty="0" smtClean="0"/>
              <a:t>10</a:t>
            </a:r>
            <a:endParaRPr lang="en-US" dirty="0"/>
          </a:p>
        </p:txBody>
      </p:sp>
      <p:sp>
        <p:nvSpPr>
          <p:cNvPr id="32" name="TextBox 31"/>
          <p:cNvSpPr txBox="1"/>
          <p:nvPr/>
        </p:nvSpPr>
        <p:spPr>
          <a:xfrm>
            <a:off x="5148064" y="5445224"/>
            <a:ext cx="527007" cy="461665"/>
          </a:xfrm>
          <a:prstGeom prst="rect">
            <a:avLst/>
          </a:prstGeom>
          <a:noFill/>
        </p:spPr>
        <p:txBody>
          <a:bodyPr wrap="none" rtlCol="0">
            <a:spAutoFit/>
          </a:bodyPr>
          <a:lstStyle/>
          <a:p>
            <a:r>
              <a:rPr lang="en-US" dirty="0" smtClean="0"/>
              <a:t>32</a:t>
            </a:r>
            <a:endParaRPr lang="en-US" dirty="0"/>
          </a:p>
        </p:txBody>
      </p:sp>
      <p:sp>
        <p:nvSpPr>
          <p:cNvPr id="33" name="TextBox 32"/>
          <p:cNvSpPr txBox="1"/>
          <p:nvPr/>
        </p:nvSpPr>
        <p:spPr>
          <a:xfrm>
            <a:off x="1331640" y="4005064"/>
            <a:ext cx="355837" cy="461665"/>
          </a:xfrm>
          <a:prstGeom prst="rect">
            <a:avLst/>
          </a:prstGeom>
          <a:noFill/>
        </p:spPr>
        <p:txBody>
          <a:bodyPr wrap="none" rtlCol="0">
            <a:spAutoFit/>
          </a:bodyPr>
          <a:lstStyle/>
          <a:p>
            <a:r>
              <a:rPr lang="en-US" dirty="0" smtClean="0"/>
              <a:t>7</a:t>
            </a:r>
            <a:endParaRPr lang="en-US" dirty="0"/>
          </a:p>
        </p:txBody>
      </p:sp>
      <p:sp>
        <p:nvSpPr>
          <p:cNvPr id="34" name="TextBox 33"/>
          <p:cNvSpPr txBox="1"/>
          <p:nvPr/>
        </p:nvSpPr>
        <p:spPr>
          <a:xfrm>
            <a:off x="4211960" y="5589240"/>
            <a:ext cx="527007" cy="461665"/>
          </a:xfrm>
          <a:prstGeom prst="rect">
            <a:avLst/>
          </a:prstGeom>
          <a:noFill/>
        </p:spPr>
        <p:txBody>
          <a:bodyPr wrap="none" rtlCol="0">
            <a:spAutoFit/>
          </a:bodyPr>
          <a:lstStyle/>
          <a:p>
            <a:r>
              <a:rPr lang="en-US" dirty="0" smtClean="0"/>
              <a:t>31</a:t>
            </a:r>
            <a:endParaRPr lang="en-US" dirty="0"/>
          </a:p>
        </p:txBody>
      </p:sp>
      <p:sp>
        <p:nvSpPr>
          <p:cNvPr id="35" name="TextBox 34"/>
          <p:cNvSpPr txBox="1"/>
          <p:nvPr/>
        </p:nvSpPr>
        <p:spPr>
          <a:xfrm>
            <a:off x="3131840" y="3861048"/>
            <a:ext cx="527007" cy="461665"/>
          </a:xfrm>
          <a:prstGeom prst="rect">
            <a:avLst/>
          </a:prstGeom>
          <a:noFill/>
        </p:spPr>
        <p:txBody>
          <a:bodyPr wrap="none" rtlCol="0">
            <a:spAutoFit/>
          </a:bodyPr>
          <a:lstStyle/>
          <a:p>
            <a:r>
              <a:rPr lang="en-US" dirty="0" smtClean="0"/>
              <a:t>37</a:t>
            </a:r>
            <a:endParaRPr lang="en-US" dirty="0"/>
          </a:p>
        </p:txBody>
      </p:sp>
      <p:sp>
        <p:nvSpPr>
          <p:cNvPr id="36" name="TextBox 35"/>
          <p:cNvSpPr txBox="1"/>
          <p:nvPr/>
        </p:nvSpPr>
        <p:spPr>
          <a:xfrm>
            <a:off x="5148064" y="4653136"/>
            <a:ext cx="527007" cy="461665"/>
          </a:xfrm>
          <a:prstGeom prst="rect">
            <a:avLst/>
          </a:prstGeom>
          <a:noFill/>
        </p:spPr>
        <p:txBody>
          <a:bodyPr wrap="none" rtlCol="0">
            <a:spAutoFit/>
          </a:bodyPr>
          <a:lstStyle/>
          <a:p>
            <a:r>
              <a:rPr lang="en-US" dirty="0" smtClean="0"/>
              <a:t>54</a:t>
            </a:r>
            <a:endParaRPr lang="en-US" dirty="0"/>
          </a:p>
        </p:txBody>
      </p:sp>
      <p:sp>
        <p:nvSpPr>
          <p:cNvPr id="37" name="TextBox 36"/>
          <p:cNvSpPr txBox="1"/>
          <p:nvPr/>
        </p:nvSpPr>
        <p:spPr>
          <a:xfrm>
            <a:off x="3275856" y="4797152"/>
            <a:ext cx="527007" cy="461665"/>
          </a:xfrm>
          <a:prstGeom prst="rect">
            <a:avLst/>
          </a:prstGeom>
          <a:noFill/>
        </p:spPr>
        <p:txBody>
          <a:bodyPr wrap="none" rtlCol="0">
            <a:spAutoFit/>
          </a:bodyPr>
          <a:lstStyle/>
          <a:p>
            <a:r>
              <a:rPr lang="en-US" dirty="0" smtClean="0"/>
              <a:t>61</a:t>
            </a:r>
            <a:endParaRPr lang="en-US" dirty="0"/>
          </a:p>
        </p:txBody>
      </p:sp>
      <p:sp>
        <p:nvSpPr>
          <p:cNvPr id="38" name="TextBox 37"/>
          <p:cNvSpPr txBox="1"/>
          <p:nvPr/>
        </p:nvSpPr>
        <p:spPr>
          <a:xfrm>
            <a:off x="2987824" y="3212976"/>
            <a:ext cx="527007" cy="461665"/>
          </a:xfrm>
          <a:prstGeom prst="rect">
            <a:avLst/>
          </a:prstGeom>
          <a:noFill/>
        </p:spPr>
        <p:txBody>
          <a:bodyPr wrap="none" rtlCol="0">
            <a:spAutoFit/>
          </a:bodyPr>
          <a:lstStyle/>
          <a:p>
            <a:r>
              <a:rPr lang="en-US" dirty="0" smtClean="0"/>
              <a:t>46</a:t>
            </a:r>
            <a:endParaRPr lang="en-US" dirty="0"/>
          </a:p>
        </p:txBody>
      </p:sp>
      <p:sp>
        <p:nvSpPr>
          <p:cNvPr id="39" name="TextBox 38"/>
          <p:cNvSpPr txBox="1"/>
          <p:nvPr/>
        </p:nvSpPr>
        <p:spPr>
          <a:xfrm>
            <a:off x="1835696" y="4365104"/>
            <a:ext cx="527007" cy="461665"/>
          </a:xfrm>
          <a:prstGeom prst="rect">
            <a:avLst/>
          </a:prstGeom>
          <a:noFill/>
        </p:spPr>
        <p:txBody>
          <a:bodyPr wrap="none" rtlCol="0">
            <a:spAutoFit/>
          </a:bodyPr>
          <a:lstStyle/>
          <a:p>
            <a:r>
              <a:rPr lang="en-US" dirty="0" smtClean="0"/>
              <a:t>38</a:t>
            </a:r>
            <a:endParaRPr lang="en-US" dirty="0"/>
          </a:p>
        </p:txBody>
      </p:sp>
      <p:sp>
        <p:nvSpPr>
          <p:cNvPr id="40" name="TextBox 39"/>
          <p:cNvSpPr txBox="1"/>
          <p:nvPr/>
        </p:nvSpPr>
        <p:spPr>
          <a:xfrm>
            <a:off x="7308304" y="4221088"/>
            <a:ext cx="527007" cy="461665"/>
          </a:xfrm>
          <a:prstGeom prst="rect">
            <a:avLst/>
          </a:prstGeom>
          <a:noFill/>
        </p:spPr>
        <p:txBody>
          <a:bodyPr wrap="none" rtlCol="0">
            <a:spAutoFit/>
          </a:bodyPr>
          <a:lstStyle/>
          <a:p>
            <a:r>
              <a:rPr lang="en-US" dirty="0" smtClean="0"/>
              <a:t>26</a:t>
            </a:r>
            <a:endParaRPr lang="en-US" dirty="0"/>
          </a:p>
        </p:txBody>
      </p:sp>
      <p:sp>
        <p:nvSpPr>
          <p:cNvPr id="41" name="TextBox 40"/>
          <p:cNvSpPr txBox="1"/>
          <p:nvPr/>
        </p:nvSpPr>
        <p:spPr>
          <a:xfrm>
            <a:off x="6444208" y="4221088"/>
            <a:ext cx="527007" cy="461665"/>
          </a:xfrm>
          <a:prstGeom prst="rect">
            <a:avLst/>
          </a:prstGeom>
          <a:noFill/>
        </p:spPr>
        <p:txBody>
          <a:bodyPr wrap="none" rtlCol="0">
            <a:spAutoFit/>
          </a:bodyPr>
          <a:lstStyle/>
          <a:p>
            <a:r>
              <a:rPr lang="en-US" dirty="0" smtClean="0"/>
              <a:t>64</a:t>
            </a:r>
            <a:endParaRPr lang="en-US" dirty="0"/>
          </a:p>
        </p:txBody>
      </p:sp>
      <p:sp>
        <p:nvSpPr>
          <p:cNvPr id="42" name="TextBox 41"/>
          <p:cNvSpPr txBox="1"/>
          <p:nvPr/>
        </p:nvSpPr>
        <p:spPr>
          <a:xfrm>
            <a:off x="5796136" y="2348880"/>
            <a:ext cx="527007" cy="461665"/>
          </a:xfrm>
          <a:prstGeom prst="rect">
            <a:avLst/>
          </a:prstGeom>
          <a:noFill/>
        </p:spPr>
        <p:txBody>
          <a:bodyPr wrap="none" rtlCol="0">
            <a:spAutoFit/>
          </a:bodyPr>
          <a:lstStyle/>
          <a:p>
            <a:r>
              <a:rPr lang="en-US" dirty="0" smtClean="0"/>
              <a:t>62</a:t>
            </a:r>
            <a:endParaRPr lang="en-US" dirty="0"/>
          </a:p>
        </p:txBody>
      </p:sp>
      <p:sp>
        <p:nvSpPr>
          <p:cNvPr id="43" name="TextBox 42"/>
          <p:cNvSpPr txBox="1"/>
          <p:nvPr/>
        </p:nvSpPr>
        <p:spPr>
          <a:xfrm>
            <a:off x="6660232" y="2852936"/>
            <a:ext cx="527007" cy="461665"/>
          </a:xfrm>
          <a:prstGeom prst="rect">
            <a:avLst/>
          </a:prstGeom>
          <a:noFill/>
        </p:spPr>
        <p:txBody>
          <a:bodyPr wrap="none" rtlCol="0">
            <a:spAutoFit/>
          </a:bodyPr>
          <a:lstStyle/>
          <a:p>
            <a:r>
              <a:rPr lang="en-US" dirty="0" smtClean="0"/>
              <a:t>27</a:t>
            </a:r>
            <a:endParaRPr lang="en-US" dirty="0"/>
          </a:p>
        </p:txBody>
      </p:sp>
      <p:sp>
        <p:nvSpPr>
          <p:cNvPr id="44" name="Oval 43"/>
          <p:cNvSpPr/>
          <p:nvPr/>
        </p:nvSpPr>
        <p:spPr bwMode="auto">
          <a:xfrm>
            <a:off x="2267744" y="3356992"/>
            <a:ext cx="432048" cy="576064"/>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 latinLnBrk="0" hangingPunct="1">
              <a:lnSpc>
                <a:spcPct val="100000"/>
              </a:lnSpc>
              <a:spcBef>
                <a:spcPct val="3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cs typeface="Arial" charset="0"/>
            </a:endParaRPr>
          </a:p>
        </p:txBody>
      </p:sp>
      <p:sp>
        <p:nvSpPr>
          <p:cNvPr id="45" name="Oval 44"/>
          <p:cNvSpPr/>
          <p:nvPr/>
        </p:nvSpPr>
        <p:spPr bwMode="auto">
          <a:xfrm>
            <a:off x="5868144" y="4653136"/>
            <a:ext cx="432048" cy="432048"/>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 latinLnBrk="0" hangingPunct="1">
              <a:lnSpc>
                <a:spcPct val="100000"/>
              </a:lnSpc>
              <a:spcBef>
                <a:spcPct val="3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cs typeface="Arial" charset="0"/>
            </a:endParaRPr>
          </a:p>
        </p:txBody>
      </p:sp>
      <p:sp>
        <p:nvSpPr>
          <p:cNvPr id="46" name="TextBox 45"/>
          <p:cNvSpPr txBox="1"/>
          <p:nvPr/>
        </p:nvSpPr>
        <p:spPr>
          <a:xfrm>
            <a:off x="1691680" y="3861048"/>
            <a:ext cx="864096" cy="276999"/>
          </a:xfrm>
          <a:prstGeom prst="rect">
            <a:avLst/>
          </a:prstGeom>
          <a:noFill/>
        </p:spPr>
        <p:txBody>
          <a:bodyPr wrap="square" rtlCol="0">
            <a:spAutoFit/>
          </a:bodyPr>
          <a:lstStyle/>
          <a:p>
            <a:r>
              <a:rPr lang="en-US" sz="1200" dirty="0" smtClean="0">
                <a:solidFill>
                  <a:srgbClr val="FF0000"/>
                </a:solidFill>
              </a:rPr>
              <a:t>EDDIE 7</a:t>
            </a:r>
            <a:endParaRPr lang="en-US" sz="1200" dirty="0">
              <a:solidFill>
                <a:srgbClr val="FF0000"/>
              </a:solidFill>
            </a:endParaRPr>
          </a:p>
        </p:txBody>
      </p:sp>
      <p:sp>
        <p:nvSpPr>
          <p:cNvPr id="47" name="TextBox 46"/>
          <p:cNvSpPr txBox="1"/>
          <p:nvPr/>
        </p:nvSpPr>
        <p:spPr>
          <a:xfrm>
            <a:off x="6084168" y="5085184"/>
            <a:ext cx="864096" cy="276999"/>
          </a:xfrm>
          <a:prstGeom prst="rect">
            <a:avLst/>
          </a:prstGeom>
          <a:noFill/>
        </p:spPr>
        <p:txBody>
          <a:bodyPr wrap="square" rtlCol="0">
            <a:spAutoFit/>
          </a:bodyPr>
          <a:lstStyle/>
          <a:p>
            <a:r>
              <a:rPr lang="en-US" sz="1200" dirty="0" smtClean="0">
                <a:solidFill>
                  <a:srgbClr val="FF0000"/>
                </a:solidFill>
              </a:rPr>
              <a:t>EDDIE 7</a:t>
            </a:r>
            <a:endParaRPr lang="en-US" sz="1200" dirty="0">
              <a:solidFill>
                <a:srgbClr val="FF0000"/>
              </a:solidFill>
            </a:endParaRPr>
          </a:p>
        </p:txBody>
      </p:sp>
      <p:sp>
        <p:nvSpPr>
          <p:cNvPr id="48" name="TextBox 47"/>
          <p:cNvSpPr txBox="1"/>
          <p:nvPr/>
        </p:nvSpPr>
        <p:spPr>
          <a:xfrm>
            <a:off x="3419872" y="1988840"/>
            <a:ext cx="1872208" cy="461665"/>
          </a:xfrm>
          <a:prstGeom prst="rect">
            <a:avLst/>
          </a:prstGeom>
          <a:noFill/>
        </p:spPr>
        <p:txBody>
          <a:bodyPr wrap="square" rtlCol="0">
            <a:spAutoFit/>
          </a:bodyPr>
          <a:lstStyle/>
          <a:p>
            <a:r>
              <a:rPr lang="en-US" dirty="0" smtClean="0">
                <a:solidFill>
                  <a:srgbClr val="FF0000"/>
                </a:solidFill>
              </a:rPr>
              <a:t>EDDIE 8</a:t>
            </a:r>
            <a:endParaRPr lang="en-US" dirty="0">
              <a:solidFill>
                <a:srgbClr val="FF0000"/>
              </a:solidFill>
            </a:endParaRPr>
          </a:p>
        </p:txBody>
      </p:sp>
      <p:sp>
        <p:nvSpPr>
          <p:cNvPr id="49" name="TextBox 48"/>
          <p:cNvSpPr txBox="1"/>
          <p:nvPr/>
        </p:nvSpPr>
        <p:spPr>
          <a:xfrm>
            <a:off x="4211960" y="1484784"/>
            <a:ext cx="864096" cy="461665"/>
          </a:xfrm>
          <a:prstGeom prst="rect">
            <a:avLst/>
          </a:prstGeom>
          <a:noFill/>
        </p:spPr>
        <p:txBody>
          <a:bodyPr wrap="square" rtlCol="0">
            <a:spAutoFit/>
          </a:bodyPr>
          <a:lstStyle/>
          <a:p>
            <a:r>
              <a:rPr lang="en-US" dirty="0" smtClean="0"/>
              <a:t>TRB</a:t>
            </a:r>
            <a:endParaRPr lang="en-US" dirty="0"/>
          </a:p>
        </p:txBody>
      </p:sp>
      <p:sp>
        <p:nvSpPr>
          <p:cNvPr id="50" name="TextBox 49"/>
          <p:cNvSpPr txBox="1"/>
          <p:nvPr/>
        </p:nvSpPr>
        <p:spPr>
          <a:xfrm>
            <a:off x="1907704" y="1628800"/>
            <a:ext cx="864096" cy="461665"/>
          </a:xfrm>
          <a:prstGeom prst="rect">
            <a:avLst/>
          </a:prstGeom>
          <a:noFill/>
        </p:spPr>
        <p:txBody>
          <a:bodyPr wrap="square" rtlCol="0">
            <a:spAutoFit/>
          </a:bodyPr>
          <a:lstStyle/>
          <a:p>
            <a:r>
              <a:rPr lang="en-US" dirty="0" err="1" smtClean="0"/>
              <a:t>Vol</a:t>
            </a:r>
            <a:endParaRPr lang="en-US" dirty="0"/>
          </a:p>
        </p:txBody>
      </p:sp>
      <p:sp>
        <p:nvSpPr>
          <p:cNvPr id="51" name="TextBox 50"/>
          <p:cNvSpPr txBox="1"/>
          <p:nvPr/>
        </p:nvSpPr>
        <p:spPr>
          <a:xfrm>
            <a:off x="899592" y="2132856"/>
            <a:ext cx="864096" cy="830997"/>
          </a:xfrm>
          <a:prstGeom prst="rect">
            <a:avLst/>
          </a:prstGeom>
          <a:noFill/>
        </p:spPr>
        <p:txBody>
          <a:bodyPr wrap="square" rtlCol="0">
            <a:spAutoFit/>
          </a:bodyPr>
          <a:lstStyle/>
          <a:p>
            <a:r>
              <a:rPr lang="en-US" dirty="0" err="1" smtClean="0"/>
              <a:t>MomMA</a:t>
            </a:r>
            <a:endParaRPr lang="en-US" dirty="0"/>
          </a:p>
        </p:txBody>
      </p:sp>
      <p:sp>
        <p:nvSpPr>
          <p:cNvPr id="52" name="TextBox 51"/>
          <p:cNvSpPr txBox="1"/>
          <p:nvPr/>
        </p:nvSpPr>
        <p:spPr>
          <a:xfrm>
            <a:off x="6732240" y="1916832"/>
            <a:ext cx="864096" cy="461665"/>
          </a:xfrm>
          <a:prstGeom prst="rect">
            <a:avLst/>
          </a:prstGeom>
          <a:noFill/>
        </p:spPr>
        <p:txBody>
          <a:bodyPr wrap="square" rtlCol="0">
            <a:spAutoFit/>
          </a:bodyPr>
          <a:lstStyle/>
          <a:p>
            <a:r>
              <a:rPr lang="en-US" dirty="0" smtClean="0"/>
              <a:t>Mom</a:t>
            </a:r>
            <a:endParaRPr lang="en-US" dirty="0"/>
          </a:p>
        </p:txBody>
      </p:sp>
      <p:sp>
        <p:nvSpPr>
          <p:cNvPr id="54" name="TextBox 53"/>
          <p:cNvSpPr txBox="1"/>
          <p:nvPr/>
        </p:nvSpPr>
        <p:spPr>
          <a:xfrm>
            <a:off x="5508104" y="1556792"/>
            <a:ext cx="864096" cy="461665"/>
          </a:xfrm>
          <a:prstGeom prst="rect">
            <a:avLst/>
          </a:prstGeom>
          <a:noFill/>
        </p:spPr>
        <p:txBody>
          <a:bodyPr wrap="square" rtlCol="0">
            <a:spAutoFit/>
          </a:bodyPr>
          <a:lstStyle/>
          <a:p>
            <a:r>
              <a:rPr lang="en-US" dirty="0" smtClean="0"/>
              <a:t>FLR</a:t>
            </a:r>
            <a:endParaRPr lang="en-US" dirty="0"/>
          </a:p>
        </p:txBody>
      </p:sp>
    </p:spTree>
    <p:extLst>
      <p:ext uri="{BB962C8B-B14F-4D97-AF65-F5344CB8AC3E}">
        <p14:creationId xmlns:p14="http://schemas.microsoft.com/office/powerpoint/2010/main" val="25698173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1"/>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3"/>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5"/>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2"/>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7"/>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1"/>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4"/>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7"/>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8"/>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2"/>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30"/>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36"/>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35"/>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44"/>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46"/>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45"/>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47"/>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48"/>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49"/>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54"/>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50"/>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52"/>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P spid="29" grpId="0"/>
      <p:bldP spid="30" grpId="0"/>
      <p:bldP spid="31" grpId="0"/>
      <p:bldP spid="32" grpId="0"/>
      <p:bldP spid="33" grpId="0"/>
      <p:bldP spid="34" grpId="0"/>
      <p:bldP spid="35" grpId="0"/>
      <p:bldP spid="36" grpId="0"/>
      <p:bldP spid="37" grpId="0"/>
      <p:bldP spid="38" grpId="0"/>
      <p:bldP spid="39" grpId="0"/>
      <p:bldP spid="40" grpId="0"/>
      <p:bldP spid="41" grpId="0"/>
      <p:bldP spid="42" grpId="0"/>
      <p:bldP spid="43" grpId="0"/>
      <p:bldP spid="44" grpId="0" animBg="1"/>
      <p:bldP spid="45" grpId="0" animBg="1"/>
      <p:bldP spid="46" grpId="0"/>
      <p:bldP spid="47" grpId="0"/>
      <p:bldP spid="48" grpId="0"/>
      <p:bldP spid="49" grpId="0"/>
      <p:bldP spid="50" grpId="0"/>
      <p:bldP spid="51" grpId="0"/>
      <p:bldP spid="52" grpId="0"/>
      <p:bldP spid="5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p:txBody>
          <a:bodyPr/>
          <a:lstStyle/>
          <a:p>
            <a:r>
              <a:rPr lang="en-US"/>
              <a:t>Contents of today's talk</a:t>
            </a:r>
          </a:p>
        </p:txBody>
      </p:sp>
      <p:sp>
        <p:nvSpPr>
          <p:cNvPr id="5122" name="Rectangle 2"/>
          <p:cNvSpPr>
            <a:spLocks noGrp="1" noChangeArrowheads="1"/>
          </p:cNvSpPr>
          <p:nvPr>
            <p:ph type="body" idx="1"/>
          </p:nvPr>
        </p:nvSpPr>
        <p:spPr/>
        <p:txBody>
          <a:bodyPr lIns="0" tIns="0" rIns="0" bIns="0"/>
          <a:lstStyle/>
          <a:p>
            <a:r>
              <a:rPr lang="en-US" dirty="0">
                <a:solidFill>
                  <a:srgbClr val="7F7F7F"/>
                </a:solidFill>
              </a:rPr>
              <a:t>Forecasting</a:t>
            </a:r>
          </a:p>
          <a:p>
            <a:r>
              <a:rPr lang="en-US" dirty="0">
                <a:solidFill>
                  <a:srgbClr val="7F7F7F"/>
                </a:solidFill>
              </a:rPr>
              <a:t>Financial forecasting</a:t>
            </a:r>
          </a:p>
          <a:p>
            <a:pPr lvl="1"/>
            <a:r>
              <a:rPr lang="en-US" dirty="0">
                <a:solidFill>
                  <a:srgbClr val="7F7F7F"/>
                </a:solidFill>
              </a:rPr>
              <a:t>What is it?</a:t>
            </a:r>
          </a:p>
          <a:p>
            <a:pPr lvl="1"/>
            <a:r>
              <a:rPr lang="en-US" dirty="0">
                <a:solidFill>
                  <a:srgbClr val="7F7F7F"/>
                </a:solidFill>
              </a:rPr>
              <a:t>Is it possible? </a:t>
            </a:r>
            <a:endParaRPr lang="en-US" dirty="0" smtClean="0">
              <a:solidFill>
                <a:srgbClr val="7F7F7F"/>
              </a:solidFill>
            </a:endParaRPr>
          </a:p>
          <a:p>
            <a:pPr lvl="1"/>
            <a:r>
              <a:rPr lang="en-US" dirty="0" smtClean="0">
                <a:solidFill>
                  <a:srgbClr val="7F7F7F"/>
                </a:solidFill>
              </a:rPr>
              <a:t>Methods</a:t>
            </a:r>
            <a:endParaRPr lang="en-US" dirty="0">
              <a:solidFill>
                <a:srgbClr val="7F7F7F"/>
              </a:solidFill>
            </a:endParaRPr>
          </a:p>
          <a:p>
            <a:r>
              <a:rPr lang="en-US" dirty="0" smtClean="0">
                <a:solidFill>
                  <a:srgbClr val="7F7F7F"/>
                </a:solidFill>
              </a:rPr>
              <a:t>Computational </a:t>
            </a:r>
            <a:r>
              <a:rPr lang="en-US" dirty="0">
                <a:solidFill>
                  <a:srgbClr val="7F7F7F"/>
                </a:solidFill>
              </a:rPr>
              <a:t>Intelligence for financial forecasting</a:t>
            </a:r>
          </a:p>
          <a:p>
            <a:r>
              <a:rPr lang="en-US" dirty="0">
                <a:solidFill>
                  <a:srgbClr val="000000"/>
                </a:solidFill>
              </a:rPr>
              <a:t>EDDIE for financial forecasting</a:t>
            </a:r>
          </a:p>
          <a:p>
            <a:pPr lvl="1"/>
            <a:r>
              <a:rPr lang="en-US" dirty="0">
                <a:solidFill>
                  <a:srgbClr val="7F7F7F"/>
                </a:solidFill>
              </a:rPr>
              <a:t>How it works</a:t>
            </a:r>
          </a:p>
          <a:p>
            <a:pPr lvl="1"/>
            <a:r>
              <a:rPr lang="en-US" dirty="0">
                <a:solidFill>
                  <a:schemeClr val="bg1">
                    <a:lumMod val="50000"/>
                  </a:schemeClr>
                </a:solidFill>
              </a:rPr>
              <a:t>Research on EDDIE 7 and EDDIE 8</a:t>
            </a:r>
          </a:p>
          <a:p>
            <a:pPr lvl="1"/>
            <a:r>
              <a:rPr lang="en-US" dirty="0">
                <a:solidFill>
                  <a:srgbClr val="000000"/>
                </a:solidFill>
              </a:rPr>
              <a:t>Latest research</a:t>
            </a:r>
          </a:p>
        </p:txBody>
      </p:sp>
    </p:spTree>
    <p:extLst>
      <p:ext uri="{BB962C8B-B14F-4D97-AF65-F5344CB8AC3E}">
        <p14:creationId xmlns:p14="http://schemas.microsoft.com/office/powerpoint/2010/main" val="3421071221"/>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Meta-heuristics and hyper-heuristics for EDDIE</a:t>
            </a:r>
            <a:endParaRPr lang="en-US" dirty="0"/>
          </a:p>
        </p:txBody>
      </p:sp>
      <p:sp>
        <p:nvSpPr>
          <p:cNvPr id="3" name="Content Placeholder 2"/>
          <p:cNvSpPr>
            <a:spLocks noGrp="1"/>
          </p:cNvSpPr>
          <p:nvPr>
            <p:ph idx="1"/>
          </p:nvPr>
        </p:nvSpPr>
        <p:spPr/>
        <p:txBody>
          <a:bodyPr/>
          <a:lstStyle/>
          <a:p>
            <a:r>
              <a:rPr lang="en-US" dirty="0" smtClean="0"/>
              <a:t>Use different meta-heuristics to search in the space of the technical indicators and their periods</a:t>
            </a:r>
          </a:p>
          <a:p>
            <a:pPr lvl="1"/>
            <a:r>
              <a:rPr lang="en-US" dirty="0" smtClean="0"/>
              <a:t>Hill climbing, Simulated Annealing, </a:t>
            </a:r>
            <a:r>
              <a:rPr lang="en-US" dirty="0" err="1" smtClean="0"/>
              <a:t>Tabu</a:t>
            </a:r>
            <a:r>
              <a:rPr lang="en-US" dirty="0" smtClean="0"/>
              <a:t> Search, Guided Local Search, …..</a:t>
            </a:r>
          </a:p>
          <a:p>
            <a:pPr lvl="1"/>
            <a:r>
              <a:rPr lang="en-US" dirty="0" smtClean="0"/>
              <a:t>Use EDDIE 8 with any of the above meta-heuristics</a:t>
            </a:r>
          </a:p>
          <a:p>
            <a:r>
              <a:rPr lang="en-US" dirty="0" smtClean="0"/>
              <a:t>Combine successful meta-heuristics into different frameworks: hyper-heuristics</a:t>
            </a:r>
            <a:endParaRPr lang="en-US" dirty="0"/>
          </a:p>
        </p:txBody>
      </p:sp>
    </p:spTree>
    <p:extLst>
      <p:ext uri="{BB962C8B-B14F-4D97-AF65-F5344CB8AC3E}">
        <p14:creationId xmlns:p14="http://schemas.microsoft.com/office/powerpoint/2010/main" val="205598373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Forecasting in general</a:t>
            </a:r>
            <a:endParaRPr lang="en-US" dirty="0"/>
          </a:p>
        </p:txBody>
      </p:sp>
      <p:sp>
        <p:nvSpPr>
          <p:cNvPr id="3" name="Content Placeholder 2"/>
          <p:cNvSpPr>
            <a:spLocks noGrp="1"/>
          </p:cNvSpPr>
          <p:nvPr>
            <p:ph idx="1"/>
          </p:nvPr>
        </p:nvSpPr>
        <p:spPr/>
        <p:txBody>
          <a:bodyPr/>
          <a:lstStyle/>
          <a:p>
            <a:r>
              <a:rPr lang="en-US" i="1" dirty="0" smtClean="0"/>
              <a:t>“Forecasting is the process of making statements about events whose actual outcomes (typically) have not yet been observed”</a:t>
            </a:r>
            <a:r>
              <a:rPr lang="en-US" dirty="0" smtClean="0"/>
              <a:t> – Wikipedia</a:t>
            </a:r>
          </a:p>
          <a:p>
            <a:r>
              <a:rPr lang="en-US" dirty="0" smtClean="0"/>
              <a:t>Weather forecasting</a:t>
            </a:r>
          </a:p>
          <a:p>
            <a:r>
              <a:rPr lang="en-US" dirty="0" smtClean="0"/>
              <a:t>Business new product/service success forecasting</a:t>
            </a:r>
          </a:p>
          <a:p>
            <a:r>
              <a:rPr lang="en-US" dirty="0" smtClean="0"/>
              <a:t>Financial forecasting</a:t>
            </a:r>
          </a:p>
          <a:p>
            <a:r>
              <a:rPr lang="en-US" dirty="0" smtClean="0"/>
              <a:t>Other</a:t>
            </a:r>
            <a:endParaRPr lang="en-US" dirty="0"/>
          </a:p>
        </p:txBody>
      </p:sp>
    </p:spTree>
    <p:extLst>
      <p:ext uri="{BB962C8B-B14F-4D97-AF65-F5344CB8AC3E}">
        <p14:creationId xmlns:p14="http://schemas.microsoft.com/office/powerpoint/2010/main" val="3316346477"/>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Meta-heuristics and hyper-heuristics for EDDIE</a:t>
            </a:r>
            <a:endParaRPr lang="en-US" dirty="0"/>
          </a:p>
        </p:txBody>
      </p:sp>
      <p:sp>
        <p:nvSpPr>
          <p:cNvPr id="3" name="Content Placeholder 2"/>
          <p:cNvSpPr>
            <a:spLocks noGrp="1"/>
          </p:cNvSpPr>
          <p:nvPr>
            <p:ph idx="1"/>
          </p:nvPr>
        </p:nvSpPr>
        <p:spPr/>
        <p:txBody>
          <a:bodyPr/>
          <a:lstStyle/>
          <a:p>
            <a:r>
              <a:rPr lang="en-US" dirty="0" smtClean="0"/>
              <a:t>Use different meta-heuristics to search in the space of the technical indicators and their periods</a:t>
            </a:r>
          </a:p>
          <a:p>
            <a:pPr lvl="1"/>
            <a:r>
              <a:rPr lang="en-US" dirty="0" smtClean="0"/>
              <a:t>Hill climbing, Simulated Annealing, </a:t>
            </a:r>
            <a:r>
              <a:rPr lang="en-US" dirty="0" err="1" smtClean="0"/>
              <a:t>Tabu</a:t>
            </a:r>
            <a:r>
              <a:rPr lang="en-US" dirty="0" smtClean="0"/>
              <a:t> Search, Guided Local Search, …..</a:t>
            </a:r>
          </a:p>
          <a:p>
            <a:pPr lvl="1"/>
            <a:r>
              <a:rPr lang="en-US" dirty="0" smtClean="0"/>
              <a:t>Use EDDIE 8 with any of the above meta-heuristics</a:t>
            </a:r>
          </a:p>
          <a:p>
            <a:r>
              <a:rPr lang="en-US" dirty="0" smtClean="0">
                <a:solidFill>
                  <a:schemeClr val="bg1">
                    <a:lumMod val="50000"/>
                  </a:schemeClr>
                </a:solidFill>
              </a:rPr>
              <a:t>Combine successful meta-heuristics into different frameworks: hyper-heuristics</a:t>
            </a:r>
            <a:endParaRPr lang="en-US" dirty="0">
              <a:solidFill>
                <a:schemeClr val="bg1">
                  <a:lumMod val="50000"/>
                </a:schemeClr>
              </a:solidFill>
            </a:endParaRPr>
          </a:p>
        </p:txBody>
      </p:sp>
    </p:spTree>
    <p:extLst>
      <p:ext uri="{BB962C8B-B14F-4D97-AF65-F5344CB8AC3E}">
        <p14:creationId xmlns:p14="http://schemas.microsoft.com/office/powerpoint/2010/main" val="4195859890"/>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27584" y="564657"/>
            <a:ext cx="3312368" cy="461665"/>
          </a:xfrm>
          <a:prstGeom prst="rect">
            <a:avLst/>
          </a:prstGeom>
          <a:noFill/>
        </p:spPr>
        <p:txBody>
          <a:bodyPr wrap="square" rtlCol="0">
            <a:spAutoFit/>
          </a:bodyPr>
          <a:lstStyle/>
          <a:p>
            <a:pPr lvl="0" algn="ctr"/>
            <a:r>
              <a:rPr lang="en-GB" sz="2400" b="1" dirty="0" smtClean="0">
                <a:cs typeface="Helvetica World" pitchFamily="34" charset="0"/>
              </a:rPr>
              <a:t>Heuristics</a:t>
            </a:r>
            <a:endParaRPr lang="en-GB" sz="2400" b="1" dirty="0">
              <a:cs typeface="Helvetica World" pitchFamily="34" charset="0"/>
            </a:endParaRPr>
          </a:p>
        </p:txBody>
      </p:sp>
      <p:sp>
        <p:nvSpPr>
          <p:cNvPr id="14" name="Rectangle 13"/>
          <p:cNvSpPr/>
          <p:nvPr/>
        </p:nvSpPr>
        <p:spPr>
          <a:xfrm>
            <a:off x="770596" y="1412776"/>
            <a:ext cx="7416824" cy="432047"/>
          </a:xfrm>
          <a:prstGeom prst="rect">
            <a:avLst/>
          </a:prstGeom>
        </p:spPr>
        <p:txBody>
          <a:bodyPr/>
          <a:lstStyle/>
          <a:p>
            <a:pPr lvl="0" algn="just"/>
            <a:r>
              <a:rPr lang="en-GB" sz="2300" b="1" dirty="0">
                <a:latin typeface="Helvetica World" pitchFamily="34" charset="0"/>
                <a:cs typeface="Helvetica World" pitchFamily="34" charset="0"/>
              </a:rPr>
              <a:t> </a:t>
            </a:r>
            <a:r>
              <a:rPr lang="en-GB" sz="2300" b="1" dirty="0" smtClean="0">
                <a:latin typeface="Helvetica World" pitchFamily="34" charset="0"/>
                <a:cs typeface="Helvetica World" pitchFamily="34" charset="0"/>
              </a:rPr>
              <a:t>    </a:t>
            </a:r>
            <a:endParaRPr lang="en-GB" sz="2200" b="1" dirty="0">
              <a:latin typeface="Helvetica World" pitchFamily="34" charset="0"/>
              <a:cs typeface="Helvetica World" pitchFamily="34" charset="0"/>
            </a:endParaRPr>
          </a:p>
        </p:txBody>
      </p:sp>
      <p:sp>
        <p:nvSpPr>
          <p:cNvPr id="11" name="Rectangle 10"/>
          <p:cNvSpPr/>
          <p:nvPr/>
        </p:nvSpPr>
        <p:spPr>
          <a:xfrm>
            <a:off x="816968" y="1538784"/>
            <a:ext cx="7416824" cy="43204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a:lstStyle/>
          <a:p>
            <a:pPr lvl="0" algn="ctr"/>
            <a:r>
              <a:rPr lang="en-GB" sz="2300" b="1" dirty="0" smtClean="0">
                <a:latin typeface="Helvetica World" pitchFamily="34" charset="0"/>
                <a:cs typeface="Helvetica World" pitchFamily="34" charset="0"/>
              </a:rPr>
              <a:t>Example of Iterative Hill Climbing</a:t>
            </a:r>
            <a:endParaRPr lang="en-GB" sz="2300" b="1" dirty="0">
              <a:latin typeface="Helvetica World" pitchFamily="34" charset="0"/>
              <a:cs typeface="Helvetica World" pitchFamily="34" charset="0"/>
            </a:endParaRPr>
          </a:p>
        </p:txBody>
      </p:sp>
      <p:sp>
        <p:nvSpPr>
          <p:cNvPr id="10" name="TextBox 9"/>
          <p:cNvSpPr txBox="1"/>
          <p:nvPr/>
        </p:nvSpPr>
        <p:spPr>
          <a:xfrm>
            <a:off x="3636829" y="2078477"/>
            <a:ext cx="1627369" cy="400110"/>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000" dirty="0" smtClean="0">
                <a:solidFill>
                  <a:prstClr val="black"/>
                </a:solidFill>
              </a:rPr>
              <a:t>If-then-else</a:t>
            </a:r>
            <a:endParaRPr lang="en-GB" sz="2000" dirty="0">
              <a:solidFill>
                <a:prstClr val="black"/>
              </a:solidFill>
            </a:endParaRPr>
          </a:p>
        </p:txBody>
      </p:sp>
      <p:sp>
        <p:nvSpPr>
          <p:cNvPr id="12" name="TextBox 11"/>
          <p:cNvSpPr txBox="1"/>
          <p:nvPr/>
        </p:nvSpPr>
        <p:spPr>
          <a:xfrm>
            <a:off x="3636829" y="2739850"/>
            <a:ext cx="1627369" cy="400110"/>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000" dirty="0" smtClean="0">
                <a:solidFill>
                  <a:prstClr val="black"/>
                </a:solidFill>
              </a:rPr>
              <a:t>Buy (1)</a:t>
            </a:r>
            <a:endParaRPr lang="en-GB" sz="2000" dirty="0">
              <a:solidFill>
                <a:prstClr val="black"/>
              </a:solidFill>
            </a:endParaRPr>
          </a:p>
        </p:txBody>
      </p:sp>
      <p:sp>
        <p:nvSpPr>
          <p:cNvPr id="13" name="TextBox 12"/>
          <p:cNvSpPr txBox="1"/>
          <p:nvPr/>
        </p:nvSpPr>
        <p:spPr>
          <a:xfrm>
            <a:off x="1332573" y="2750207"/>
            <a:ext cx="1627369" cy="400110"/>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000" dirty="0" smtClean="0">
                <a:solidFill>
                  <a:prstClr val="black"/>
                </a:solidFill>
              </a:rPr>
              <a:t>&lt;</a:t>
            </a:r>
            <a:endParaRPr lang="en-GB" sz="2000" dirty="0">
              <a:solidFill>
                <a:prstClr val="black"/>
              </a:solidFill>
            </a:endParaRPr>
          </a:p>
        </p:txBody>
      </p:sp>
      <p:sp>
        <p:nvSpPr>
          <p:cNvPr id="16" name="TextBox 15"/>
          <p:cNvSpPr txBox="1"/>
          <p:nvPr/>
        </p:nvSpPr>
        <p:spPr>
          <a:xfrm>
            <a:off x="617954" y="3605474"/>
            <a:ext cx="1865814" cy="384721"/>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1900" dirty="0" smtClean="0">
                <a:solidFill>
                  <a:prstClr val="black"/>
                </a:solidFill>
              </a:rPr>
              <a:t>VarConstructor</a:t>
            </a:r>
            <a:endParaRPr lang="en-GB" sz="1900" dirty="0">
              <a:solidFill>
                <a:prstClr val="black"/>
              </a:solidFill>
            </a:endParaRPr>
          </a:p>
        </p:txBody>
      </p:sp>
      <p:sp>
        <p:nvSpPr>
          <p:cNvPr id="17" name="TextBox 16"/>
          <p:cNvSpPr txBox="1"/>
          <p:nvPr/>
        </p:nvSpPr>
        <p:spPr>
          <a:xfrm>
            <a:off x="2776309" y="3675954"/>
            <a:ext cx="813685" cy="400110"/>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000" dirty="0" smtClean="0">
                <a:solidFill>
                  <a:prstClr val="black"/>
                </a:solidFill>
              </a:rPr>
              <a:t>6.4</a:t>
            </a:r>
            <a:endParaRPr lang="en-GB" sz="2000" dirty="0">
              <a:solidFill>
                <a:prstClr val="black"/>
              </a:solidFill>
            </a:endParaRPr>
          </a:p>
        </p:txBody>
      </p:sp>
      <p:sp>
        <p:nvSpPr>
          <p:cNvPr id="19" name="TextBox 18"/>
          <p:cNvSpPr txBox="1"/>
          <p:nvPr/>
        </p:nvSpPr>
        <p:spPr>
          <a:xfrm>
            <a:off x="5582922" y="2751415"/>
            <a:ext cx="1437350" cy="369332"/>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1800" dirty="0" smtClean="0">
                <a:solidFill>
                  <a:prstClr val="black"/>
                </a:solidFill>
              </a:rPr>
              <a:t>Not Buy (0)</a:t>
            </a:r>
            <a:endParaRPr lang="en-GB" sz="1800" dirty="0">
              <a:solidFill>
                <a:prstClr val="black"/>
              </a:solidFill>
            </a:endParaRPr>
          </a:p>
        </p:txBody>
      </p:sp>
      <p:sp>
        <p:nvSpPr>
          <p:cNvPr id="23" name="TextBox 22"/>
          <p:cNvSpPr txBox="1"/>
          <p:nvPr/>
        </p:nvSpPr>
        <p:spPr>
          <a:xfrm>
            <a:off x="622892" y="4450965"/>
            <a:ext cx="1927423" cy="369332"/>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1800" dirty="0" smtClean="0">
                <a:solidFill>
                  <a:prstClr val="black"/>
                </a:solidFill>
              </a:rPr>
              <a:t>Moving Average</a:t>
            </a:r>
            <a:endParaRPr lang="en-GB" sz="1800" dirty="0">
              <a:solidFill>
                <a:prstClr val="black"/>
              </a:solidFill>
            </a:endParaRPr>
          </a:p>
        </p:txBody>
      </p:sp>
      <p:sp>
        <p:nvSpPr>
          <p:cNvPr id="24" name="TextBox 23"/>
          <p:cNvSpPr txBox="1"/>
          <p:nvPr/>
        </p:nvSpPr>
        <p:spPr>
          <a:xfrm>
            <a:off x="2939455" y="4445643"/>
            <a:ext cx="813685" cy="369332"/>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dirty="0" smtClean="0">
                <a:solidFill>
                  <a:prstClr val="black"/>
                </a:solidFill>
              </a:rPr>
              <a:t>12</a:t>
            </a:r>
            <a:endParaRPr lang="en-GB" dirty="0">
              <a:solidFill>
                <a:prstClr val="black"/>
              </a:solidFill>
            </a:endParaRPr>
          </a:p>
        </p:txBody>
      </p:sp>
      <p:cxnSp>
        <p:nvCxnSpPr>
          <p:cNvPr id="27" name="Straight Arrow Connector 26"/>
          <p:cNvCxnSpPr>
            <a:stCxn id="10" idx="2"/>
            <a:endCxn id="12" idx="0"/>
          </p:cNvCxnSpPr>
          <p:nvPr/>
        </p:nvCxnSpPr>
        <p:spPr>
          <a:xfrm>
            <a:off x="4450514" y="2478587"/>
            <a:ext cx="0" cy="261263"/>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10" idx="2"/>
            <a:endCxn id="13" idx="0"/>
          </p:cNvCxnSpPr>
          <p:nvPr/>
        </p:nvCxnSpPr>
        <p:spPr>
          <a:xfrm flipH="1">
            <a:off x="2146258" y="2478587"/>
            <a:ext cx="2304256" cy="271620"/>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10" idx="2"/>
            <a:endCxn id="19" idx="0"/>
          </p:cNvCxnSpPr>
          <p:nvPr/>
        </p:nvCxnSpPr>
        <p:spPr>
          <a:xfrm>
            <a:off x="4450514" y="2478587"/>
            <a:ext cx="1851083" cy="272828"/>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13" idx="2"/>
            <a:endCxn id="17" idx="0"/>
          </p:cNvCxnSpPr>
          <p:nvPr/>
        </p:nvCxnSpPr>
        <p:spPr>
          <a:xfrm>
            <a:off x="2146258" y="3150317"/>
            <a:ext cx="1036894" cy="525637"/>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13" idx="2"/>
            <a:endCxn id="16" idx="0"/>
          </p:cNvCxnSpPr>
          <p:nvPr/>
        </p:nvCxnSpPr>
        <p:spPr>
          <a:xfrm flipH="1">
            <a:off x="1550861" y="3150317"/>
            <a:ext cx="595397" cy="455157"/>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16" idx="2"/>
            <a:endCxn id="23" idx="0"/>
          </p:cNvCxnSpPr>
          <p:nvPr/>
        </p:nvCxnSpPr>
        <p:spPr>
          <a:xfrm>
            <a:off x="1550861" y="3990195"/>
            <a:ext cx="35743" cy="460770"/>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16" idx="2"/>
            <a:endCxn id="24" idx="0"/>
          </p:cNvCxnSpPr>
          <p:nvPr/>
        </p:nvCxnSpPr>
        <p:spPr>
          <a:xfrm>
            <a:off x="1550861" y="3990195"/>
            <a:ext cx="1795437" cy="455448"/>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3779912" y="3227832"/>
            <a:ext cx="4453880" cy="430887"/>
          </a:xfrm>
          <a:prstGeom prst="rect">
            <a:avLst/>
          </a:prstGeom>
          <a:noFill/>
        </p:spPr>
        <p:txBody>
          <a:bodyPr wrap="square" rtlCol="0">
            <a:spAutoFit/>
          </a:bodyPr>
          <a:lstStyle/>
          <a:p>
            <a:pPr algn="just"/>
            <a:r>
              <a:rPr lang="en-GB" sz="2200" b="1" dirty="0" smtClean="0">
                <a:latin typeface="Helvetica World" pitchFamily="34" charset="0"/>
                <a:cs typeface="Helvetica World" pitchFamily="34" charset="0"/>
              </a:rPr>
              <a:t>Original GDT fitness = 0.22</a:t>
            </a:r>
            <a:endParaRPr lang="en-GB" sz="2200" b="1" dirty="0">
              <a:latin typeface="Helvetica World" pitchFamily="34" charset="0"/>
              <a:cs typeface="Helvetica World" pitchFamily="34" charset="0"/>
            </a:endParaRPr>
          </a:p>
        </p:txBody>
      </p:sp>
      <p:sp>
        <p:nvSpPr>
          <p:cNvPr id="58" name="TextBox 57"/>
          <p:cNvSpPr txBox="1"/>
          <p:nvPr/>
        </p:nvSpPr>
        <p:spPr>
          <a:xfrm>
            <a:off x="3779912" y="3776471"/>
            <a:ext cx="4453880" cy="430887"/>
          </a:xfrm>
          <a:prstGeom prst="rect">
            <a:avLst/>
          </a:prstGeom>
          <a:noFill/>
        </p:spPr>
        <p:txBody>
          <a:bodyPr wrap="square" rtlCol="0">
            <a:spAutoFit/>
          </a:bodyPr>
          <a:lstStyle/>
          <a:p>
            <a:pPr algn="just"/>
            <a:r>
              <a:rPr lang="en-GB" sz="2200" dirty="0" smtClean="0">
                <a:latin typeface="Helvetica World" pitchFamily="34" charset="0"/>
                <a:cs typeface="Helvetica World" pitchFamily="34" charset="0"/>
              </a:rPr>
              <a:t>Fitness under Period=13: 0.23</a:t>
            </a:r>
            <a:endParaRPr lang="en-GB" sz="2200" dirty="0">
              <a:latin typeface="Helvetica World" pitchFamily="34" charset="0"/>
              <a:cs typeface="Helvetica World" pitchFamily="34" charset="0"/>
            </a:endParaRPr>
          </a:p>
        </p:txBody>
      </p:sp>
      <p:sp>
        <p:nvSpPr>
          <p:cNvPr id="59" name="TextBox 58"/>
          <p:cNvSpPr txBox="1"/>
          <p:nvPr/>
        </p:nvSpPr>
        <p:spPr>
          <a:xfrm>
            <a:off x="3779912" y="4207358"/>
            <a:ext cx="4683196" cy="430887"/>
          </a:xfrm>
          <a:prstGeom prst="rect">
            <a:avLst/>
          </a:prstGeom>
          <a:noFill/>
        </p:spPr>
        <p:txBody>
          <a:bodyPr wrap="square" rtlCol="0">
            <a:spAutoFit/>
          </a:bodyPr>
          <a:lstStyle/>
          <a:p>
            <a:pPr algn="just"/>
            <a:r>
              <a:rPr lang="en-GB" sz="2200" dirty="0" smtClean="0">
                <a:latin typeface="Helvetica World" pitchFamily="34" charset="0"/>
                <a:cs typeface="Helvetica World" pitchFamily="34" charset="0"/>
              </a:rPr>
              <a:t>Fitness under Period=14: 0.24</a:t>
            </a:r>
            <a:endParaRPr lang="en-GB" sz="2200" dirty="0">
              <a:latin typeface="Helvetica World" pitchFamily="34" charset="0"/>
              <a:cs typeface="Helvetica World" pitchFamily="34" charset="0"/>
            </a:endParaRPr>
          </a:p>
        </p:txBody>
      </p:sp>
      <p:sp>
        <p:nvSpPr>
          <p:cNvPr id="60" name="TextBox 59"/>
          <p:cNvSpPr txBox="1"/>
          <p:nvPr/>
        </p:nvSpPr>
        <p:spPr>
          <a:xfrm>
            <a:off x="3803098" y="4646518"/>
            <a:ext cx="4407508" cy="430887"/>
          </a:xfrm>
          <a:prstGeom prst="rect">
            <a:avLst/>
          </a:prstGeom>
          <a:noFill/>
        </p:spPr>
        <p:txBody>
          <a:bodyPr wrap="square" rtlCol="0">
            <a:spAutoFit/>
          </a:bodyPr>
          <a:lstStyle/>
          <a:p>
            <a:pPr algn="just"/>
            <a:r>
              <a:rPr lang="en-GB" sz="2200" dirty="0" smtClean="0">
                <a:latin typeface="Helvetica World" pitchFamily="34" charset="0"/>
                <a:cs typeface="Helvetica World" pitchFamily="34" charset="0"/>
              </a:rPr>
              <a:t>Fitness under Period=15: 0.22</a:t>
            </a:r>
            <a:endParaRPr lang="en-GB" sz="2200" dirty="0">
              <a:latin typeface="Helvetica World" pitchFamily="34" charset="0"/>
              <a:cs typeface="Helvetica World" pitchFamily="34" charset="0"/>
            </a:endParaRPr>
          </a:p>
        </p:txBody>
      </p:sp>
      <p:sp>
        <p:nvSpPr>
          <p:cNvPr id="61" name="TextBox 60"/>
          <p:cNvSpPr txBox="1"/>
          <p:nvPr/>
        </p:nvSpPr>
        <p:spPr>
          <a:xfrm>
            <a:off x="3851920" y="5016531"/>
            <a:ext cx="4381872" cy="769441"/>
          </a:xfrm>
          <a:prstGeom prst="rect">
            <a:avLst/>
          </a:prstGeom>
          <a:noFill/>
        </p:spPr>
        <p:txBody>
          <a:bodyPr wrap="square" rtlCol="0">
            <a:spAutoFit/>
          </a:bodyPr>
          <a:lstStyle/>
          <a:p>
            <a:pPr algn="just"/>
            <a:r>
              <a:rPr lang="en-GB" sz="2200" dirty="0" smtClean="0">
                <a:latin typeface="Helvetica World" pitchFamily="34" charset="0"/>
                <a:cs typeface="Helvetica World" pitchFamily="34" charset="0"/>
              </a:rPr>
              <a:t>Hill Climbing terminates. </a:t>
            </a:r>
          </a:p>
          <a:p>
            <a:pPr algn="just"/>
            <a:r>
              <a:rPr lang="en-GB" sz="2200" dirty="0" smtClean="0">
                <a:latin typeface="Helvetica World" pitchFamily="34" charset="0"/>
                <a:cs typeface="Helvetica World" pitchFamily="34" charset="0"/>
              </a:rPr>
              <a:t>New period stored in GDT=14</a:t>
            </a:r>
            <a:endParaRPr lang="en-GB" sz="2200" dirty="0">
              <a:latin typeface="Helvetica World" pitchFamily="34" charset="0"/>
              <a:cs typeface="Helvetica World" pitchFamily="34" charset="0"/>
            </a:endParaRPr>
          </a:p>
        </p:txBody>
      </p:sp>
      <p:sp>
        <p:nvSpPr>
          <p:cNvPr id="62" name="TextBox 61"/>
          <p:cNvSpPr txBox="1"/>
          <p:nvPr/>
        </p:nvSpPr>
        <p:spPr>
          <a:xfrm>
            <a:off x="622892" y="5978938"/>
            <a:ext cx="4237139" cy="430887"/>
          </a:xfrm>
          <a:prstGeom prst="rect">
            <a:avLst/>
          </a:prstGeom>
          <a:noFill/>
        </p:spPr>
        <p:txBody>
          <a:bodyPr wrap="square" rtlCol="0">
            <a:spAutoFit/>
          </a:bodyPr>
          <a:lstStyle/>
          <a:p>
            <a:pPr algn="just"/>
            <a:r>
              <a:rPr lang="en-GB" sz="2200" dirty="0" smtClean="0">
                <a:solidFill>
                  <a:srgbClr val="C00000"/>
                </a:solidFill>
                <a:latin typeface="Helvetica World" pitchFamily="34" charset="0"/>
                <a:cs typeface="Helvetica World" pitchFamily="34" charset="0"/>
              </a:rPr>
              <a:t>Hill Climbing for 3 periods</a:t>
            </a:r>
            <a:endParaRPr lang="en-GB" sz="2200" dirty="0">
              <a:solidFill>
                <a:srgbClr val="C00000"/>
              </a:solidFill>
              <a:latin typeface="Helvetica World" pitchFamily="34" charset="0"/>
              <a:cs typeface="Helvetica World" pitchFamily="34" charset="0"/>
            </a:endParaRPr>
          </a:p>
        </p:txBody>
      </p:sp>
      <p:sp>
        <p:nvSpPr>
          <p:cNvPr id="71" name="TextBox 70"/>
          <p:cNvSpPr txBox="1"/>
          <p:nvPr/>
        </p:nvSpPr>
        <p:spPr>
          <a:xfrm>
            <a:off x="2939453" y="4589464"/>
            <a:ext cx="813685" cy="369332"/>
          </a:xfrm>
          <a:prstGeom prst="rect">
            <a:avLst/>
          </a:prstGeom>
          <a:solidFill>
            <a:srgbClr val="077783"/>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b="1" dirty="0" smtClean="0">
                <a:solidFill>
                  <a:schemeClr val="bg1"/>
                </a:solidFill>
                <a:effectLst>
                  <a:outerShdw blurRad="38100" dist="38100" dir="2700000" algn="tl">
                    <a:srgbClr val="000000">
                      <a:alpha val="43137"/>
                    </a:srgbClr>
                  </a:outerShdw>
                </a:effectLst>
              </a:rPr>
              <a:t>13</a:t>
            </a:r>
            <a:endParaRPr lang="en-GB" b="1" dirty="0">
              <a:solidFill>
                <a:schemeClr val="bg1"/>
              </a:solidFill>
              <a:effectLst>
                <a:outerShdw blurRad="38100" dist="38100" dir="2700000" algn="tl">
                  <a:srgbClr val="000000">
                    <a:alpha val="43137"/>
                  </a:srgbClr>
                </a:outerShdw>
              </a:effectLst>
            </a:endParaRPr>
          </a:p>
        </p:txBody>
      </p:sp>
      <p:sp>
        <p:nvSpPr>
          <p:cNvPr id="72" name="TextBox 71"/>
          <p:cNvSpPr txBox="1"/>
          <p:nvPr/>
        </p:nvSpPr>
        <p:spPr>
          <a:xfrm>
            <a:off x="2939454" y="4774130"/>
            <a:ext cx="813685" cy="369332"/>
          </a:xfrm>
          <a:prstGeom prst="rect">
            <a:avLst/>
          </a:prstGeom>
          <a:solidFill>
            <a:srgbClr val="077783"/>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b="1" dirty="0" smtClean="0">
                <a:solidFill>
                  <a:schemeClr val="bg1"/>
                </a:solidFill>
                <a:effectLst>
                  <a:outerShdw blurRad="38100" dist="38100" dir="2700000" algn="tl">
                    <a:srgbClr val="000000">
                      <a:alpha val="43137"/>
                    </a:srgbClr>
                  </a:outerShdw>
                </a:effectLst>
              </a:rPr>
              <a:t>14</a:t>
            </a:r>
            <a:endParaRPr lang="en-GB" b="1" dirty="0">
              <a:solidFill>
                <a:schemeClr val="bg1"/>
              </a:solidFill>
              <a:effectLst>
                <a:outerShdw blurRad="38100" dist="38100" dir="2700000" algn="tl">
                  <a:srgbClr val="000000">
                    <a:alpha val="43137"/>
                  </a:srgbClr>
                </a:outerShdw>
              </a:effectLst>
            </a:endParaRPr>
          </a:p>
        </p:txBody>
      </p:sp>
      <p:sp>
        <p:nvSpPr>
          <p:cNvPr id="73" name="TextBox 72"/>
          <p:cNvSpPr txBox="1"/>
          <p:nvPr/>
        </p:nvSpPr>
        <p:spPr>
          <a:xfrm>
            <a:off x="2939452" y="4971458"/>
            <a:ext cx="813685" cy="461665"/>
          </a:xfrm>
          <a:prstGeom prst="rect">
            <a:avLst/>
          </a:prstGeom>
          <a:solidFill>
            <a:srgbClr val="077783"/>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b="1" dirty="0" smtClean="0">
                <a:solidFill>
                  <a:schemeClr val="bg1"/>
                </a:solidFill>
                <a:effectLst>
                  <a:outerShdw blurRad="38100" dist="38100" dir="2700000" algn="tl">
                    <a:srgbClr val="000000">
                      <a:alpha val="43137"/>
                    </a:srgbClr>
                  </a:outerShdw>
                </a:effectLst>
              </a:rPr>
              <a:t>15</a:t>
            </a:r>
            <a:endParaRPr lang="en-GB" b="1" dirty="0">
              <a:solidFill>
                <a:schemeClr val="bg1"/>
              </a:solidFill>
              <a:effectLst>
                <a:outerShdw blurRad="38100" dist="38100" dir="2700000" algn="tl">
                  <a:srgbClr val="000000">
                    <a:alpha val="43137"/>
                  </a:srgbClr>
                </a:outerShdw>
              </a:effectLst>
            </a:endParaRPr>
          </a:p>
        </p:txBody>
      </p:sp>
      <p:sp>
        <p:nvSpPr>
          <p:cNvPr id="74" name="Oval 73"/>
          <p:cNvSpPr/>
          <p:nvPr/>
        </p:nvSpPr>
        <p:spPr>
          <a:xfrm>
            <a:off x="3048807" y="4306273"/>
            <a:ext cx="651284" cy="648072"/>
          </a:xfrm>
          <a:prstGeom prst="ellipse">
            <a:avLst/>
          </a:prstGeom>
          <a:noFill/>
          <a:ln w="508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5" name="TextBox 74"/>
          <p:cNvSpPr txBox="1"/>
          <p:nvPr/>
        </p:nvSpPr>
        <p:spPr>
          <a:xfrm>
            <a:off x="2939451" y="4445643"/>
            <a:ext cx="813685" cy="461665"/>
          </a:xfrm>
          <a:prstGeom prst="rect">
            <a:avLst/>
          </a:prstGeom>
          <a:solidFill>
            <a:srgbClr val="077783"/>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b="1" dirty="0" smtClean="0">
                <a:solidFill>
                  <a:schemeClr val="bg1"/>
                </a:solidFill>
                <a:effectLst>
                  <a:outerShdw blurRad="38100" dist="38100" dir="2700000" algn="tl">
                    <a:srgbClr val="000000">
                      <a:alpha val="43137"/>
                    </a:srgbClr>
                  </a:outerShdw>
                </a:effectLst>
              </a:rPr>
              <a:t>14</a:t>
            </a:r>
            <a:endParaRPr lang="en-GB"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45227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wipe(down)">
                                      <p:cBhvr>
                                        <p:cTn id="7" dur="500"/>
                                        <p:tgtEl>
                                          <p:spTgt spid="7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74"/>
                                        </p:tgtEl>
                                      </p:cBhvr>
                                    </p:animEffect>
                                    <p:set>
                                      <p:cBhvr>
                                        <p:cTn id="12" dur="1" fill="hold">
                                          <p:stCondLst>
                                            <p:cond delay="499"/>
                                          </p:stCondLst>
                                        </p:cTn>
                                        <p:tgtEl>
                                          <p:spTgt spid="7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1"/>
                                        </p:tgtEl>
                                        <p:attrNameLst>
                                          <p:attrName>style.visibility</p:attrName>
                                        </p:attrNameLst>
                                      </p:cBhvr>
                                      <p:to>
                                        <p:strVal val="visible"/>
                                      </p:to>
                                    </p:set>
                                    <p:animEffect transition="in" filter="fade">
                                      <p:cBhvr>
                                        <p:cTn id="17" dur="500"/>
                                        <p:tgtEl>
                                          <p:spTgt spid="71"/>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58"/>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72"/>
                                        </p:tgtEl>
                                        <p:attrNameLst>
                                          <p:attrName>style.visibility</p:attrName>
                                        </p:attrNameLst>
                                      </p:cBhvr>
                                      <p:to>
                                        <p:strVal val="visible"/>
                                      </p:to>
                                    </p:set>
                                    <p:animEffect transition="in" filter="fade">
                                      <p:cBhvr>
                                        <p:cTn id="26" dur="500"/>
                                        <p:tgtEl>
                                          <p:spTgt spid="72"/>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73"/>
                                        </p:tgtEl>
                                        <p:attrNameLst>
                                          <p:attrName>style.visibility</p:attrName>
                                        </p:attrNameLst>
                                      </p:cBhvr>
                                      <p:to>
                                        <p:strVal val="visible"/>
                                      </p:to>
                                    </p:set>
                                    <p:animEffect transition="in" filter="fade">
                                      <p:cBhvr>
                                        <p:cTn id="35" dur="500"/>
                                        <p:tgtEl>
                                          <p:spTgt spid="73"/>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60"/>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61"/>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75"/>
                                        </p:tgtEl>
                                        <p:attrNameLst>
                                          <p:attrName>style.visibility</p:attrName>
                                        </p:attrNameLst>
                                      </p:cBhvr>
                                      <p:to>
                                        <p:strVal val="visible"/>
                                      </p:to>
                                    </p:set>
                                  </p:childTnLst>
                                </p:cTn>
                              </p:par>
                              <p:par>
                                <p:cTn id="46" presetID="1" presetClass="exit" presetSubtype="0" fill="hold" grpId="1" nodeType="withEffect">
                                  <p:stCondLst>
                                    <p:cond delay="0"/>
                                  </p:stCondLst>
                                  <p:childTnLst>
                                    <p:set>
                                      <p:cBhvr>
                                        <p:cTn id="47" dur="1" fill="hold">
                                          <p:stCondLst>
                                            <p:cond delay="0"/>
                                          </p:stCondLst>
                                        </p:cTn>
                                        <p:tgtEl>
                                          <p:spTgt spid="71"/>
                                        </p:tgtEl>
                                        <p:attrNameLst>
                                          <p:attrName>style.visibility</p:attrName>
                                        </p:attrNameLst>
                                      </p:cBhvr>
                                      <p:to>
                                        <p:strVal val="hidden"/>
                                      </p:to>
                                    </p:set>
                                  </p:childTnLst>
                                </p:cTn>
                              </p:par>
                              <p:par>
                                <p:cTn id="48" presetID="1" presetClass="exit" presetSubtype="0" fill="hold" grpId="1" nodeType="withEffect">
                                  <p:stCondLst>
                                    <p:cond delay="0"/>
                                  </p:stCondLst>
                                  <p:childTnLst>
                                    <p:set>
                                      <p:cBhvr>
                                        <p:cTn id="49" dur="1" fill="hold">
                                          <p:stCondLst>
                                            <p:cond delay="0"/>
                                          </p:stCondLst>
                                        </p:cTn>
                                        <p:tgtEl>
                                          <p:spTgt spid="72"/>
                                        </p:tgtEl>
                                        <p:attrNameLst>
                                          <p:attrName>style.visibility</p:attrName>
                                        </p:attrNameLst>
                                      </p:cBhvr>
                                      <p:to>
                                        <p:strVal val="hidden"/>
                                      </p:to>
                                    </p:set>
                                  </p:childTnLst>
                                </p:cTn>
                              </p:par>
                              <p:par>
                                <p:cTn id="50" presetID="1" presetClass="exit" presetSubtype="0" fill="hold" grpId="1" nodeType="withEffect">
                                  <p:stCondLst>
                                    <p:cond delay="0"/>
                                  </p:stCondLst>
                                  <p:childTnLst>
                                    <p:set>
                                      <p:cBhvr>
                                        <p:cTn id="51" dur="1" fill="hold">
                                          <p:stCondLst>
                                            <p:cond delay="0"/>
                                          </p:stCondLst>
                                        </p:cTn>
                                        <p:tgtEl>
                                          <p:spTgt spid="7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P spid="59" grpId="0"/>
      <p:bldP spid="60" grpId="0"/>
      <p:bldP spid="61" grpId="0"/>
      <p:bldP spid="71" grpId="0" animBg="1"/>
      <p:bldP spid="71" grpId="1" animBg="1"/>
      <p:bldP spid="72" grpId="0" animBg="1"/>
      <p:bldP spid="72" grpId="1" animBg="1"/>
      <p:bldP spid="73" grpId="0" animBg="1"/>
      <p:bldP spid="73" grpId="1" animBg="1"/>
      <p:bldP spid="74" grpId="0" animBg="1"/>
      <p:bldP spid="74" grpId="1" animBg="1"/>
      <p:bldP spid="75" grpId="0" animBg="1"/>
    </p:bld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61632" y="188640"/>
            <a:ext cx="3672408" cy="293117"/>
          </a:xfrm>
        </p:spPr>
        <p:txBody>
          <a:bodyPr vert="horz" lIns="91440" tIns="45720" rIns="91440" bIns="45720" rtlCol="0" anchor="ctr"/>
          <a:lstStyle/>
          <a:p>
            <a:pPr algn="ctr"/>
            <a:r>
              <a:rPr lang="en-US" sz="2700" dirty="0"/>
              <a:t>Simulated Annealing</a:t>
            </a:r>
          </a:p>
        </p:txBody>
      </p:sp>
      <p:sp>
        <p:nvSpPr>
          <p:cNvPr id="14" name="Rectangle 13"/>
          <p:cNvSpPr/>
          <p:nvPr/>
        </p:nvSpPr>
        <p:spPr>
          <a:xfrm>
            <a:off x="770596" y="1412776"/>
            <a:ext cx="7416824" cy="432047"/>
          </a:xfrm>
          <a:prstGeom prst="rect">
            <a:avLst/>
          </a:prstGeom>
        </p:spPr>
        <p:txBody>
          <a:bodyPr/>
          <a:lstStyle/>
          <a:p>
            <a:pPr lvl="0" algn="just"/>
            <a:r>
              <a:rPr lang="en-GB" sz="2300" b="1" dirty="0">
                <a:latin typeface="Helvetica World" pitchFamily="34" charset="0"/>
                <a:cs typeface="Helvetica World" pitchFamily="34" charset="0"/>
              </a:rPr>
              <a:t> </a:t>
            </a:r>
            <a:r>
              <a:rPr lang="en-GB" sz="2300" b="1" dirty="0" smtClean="0">
                <a:latin typeface="Helvetica World" pitchFamily="34" charset="0"/>
                <a:cs typeface="Helvetica World" pitchFamily="34" charset="0"/>
              </a:rPr>
              <a:t>    </a:t>
            </a:r>
            <a:endParaRPr lang="en-GB" sz="2200" b="1" dirty="0">
              <a:latin typeface="Helvetica World" pitchFamily="34" charset="0"/>
              <a:cs typeface="Helvetica World" pitchFamily="34" charset="0"/>
            </a:endParaRPr>
          </a:p>
        </p:txBody>
      </p:sp>
      <p:sp>
        <p:nvSpPr>
          <p:cNvPr id="10" name="TextBox 9"/>
          <p:cNvSpPr txBox="1"/>
          <p:nvPr/>
        </p:nvSpPr>
        <p:spPr>
          <a:xfrm>
            <a:off x="3636829" y="2078477"/>
            <a:ext cx="1627369" cy="400110"/>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000" dirty="0" smtClean="0">
                <a:solidFill>
                  <a:prstClr val="black"/>
                </a:solidFill>
              </a:rPr>
              <a:t>If-then-else</a:t>
            </a:r>
            <a:endParaRPr lang="en-GB" sz="2000" dirty="0">
              <a:solidFill>
                <a:prstClr val="black"/>
              </a:solidFill>
            </a:endParaRPr>
          </a:p>
        </p:txBody>
      </p:sp>
      <p:sp>
        <p:nvSpPr>
          <p:cNvPr id="12" name="TextBox 11"/>
          <p:cNvSpPr txBox="1"/>
          <p:nvPr/>
        </p:nvSpPr>
        <p:spPr>
          <a:xfrm>
            <a:off x="3636829" y="2739850"/>
            <a:ext cx="1627369"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200" dirty="0" smtClean="0">
                <a:solidFill>
                  <a:prstClr val="black"/>
                </a:solidFill>
              </a:rPr>
              <a:t>Buy (1)</a:t>
            </a:r>
            <a:endParaRPr lang="en-GB" sz="2200" dirty="0">
              <a:solidFill>
                <a:prstClr val="black"/>
              </a:solidFill>
            </a:endParaRPr>
          </a:p>
        </p:txBody>
      </p:sp>
      <p:sp>
        <p:nvSpPr>
          <p:cNvPr id="13" name="TextBox 12"/>
          <p:cNvSpPr txBox="1"/>
          <p:nvPr/>
        </p:nvSpPr>
        <p:spPr>
          <a:xfrm>
            <a:off x="1332573" y="2750207"/>
            <a:ext cx="1627369"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200" dirty="0" smtClean="0">
                <a:solidFill>
                  <a:prstClr val="black"/>
                </a:solidFill>
              </a:rPr>
              <a:t>&lt;</a:t>
            </a:r>
            <a:endParaRPr lang="en-GB" sz="2200" dirty="0">
              <a:solidFill>
                <a:prstClr val="black"/>
              </a:solidFill>
            </a:endParaRPr>
          </a:p>
        </p:txBody>
      </p:sp>
      <p:sp>
        <p:nvSpPr>
          <p:cNvPr id="16" name="TextBox 15"/>
          <p:cNvSpPr txBox="1"/>
          <p:nvPr/>
        </p:nvSpPr>
        <p:spPr>
          <a:xfrm>
            <a:off x="617954" y="3605474"/>
            <a:ext cx="1865814" cy="384721"/>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1900" dirty="0" smtClean="0">
                <a:solidFill>
                  <a:prstClr val="black"/>
                </a:solidFill>
              </a:rPr>
              <a:t>VarConstructor</a:t>
            </a:r>
            <a:endParaRPr lang="en-GB" sz="1900" dirty="0">
              <a:solidFill>
                <a:prstClr val="black"/>
              </a:solidFill>
            </a:endParaRPr>
          </a:p>
        </p:txBody>
      </p:sp>
      <p:sp>
        <p:nvSpPr>
          <p:cNvPr id="17" name="TextBox 16"/>
          <p:cNvSpPr txBox="1"/>
          <p:nvPr/>
        </p:nvSpPr>
        <p:spPr>
          <a:xfrm>
            <a:off x="2776309" y="3675954"/>
            <a:ext cx="813685" cy="430887"/>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200" dirty="0" smtClean="0">
                <a:solidFill>
                  <a:prstClr val="black"/>
                </a:solidFill>
              </a:rPr>
              <a:t>6.4</a:t>
            </a:r>
            <a:endParaRPr lang="en-GB" sz="2200" dirty="0">
              <a:solidFill>
                <a:prstClr val="black"/>
              </a:solidFill>
            </a:endParaRPr>
          </a:p>
        </p:txBody>
      </p:sp>
      <p:sp>
        <p:nvSpPr>
          <p:cNvPr id="19" name="TextBox 18"/>
          <p:cNvSpPr txBox="1"/>
          <p:nvPr/>
        </p:nvSpPr>
        <p:spPr>
          <a:xfrm>
            <a:off x="5582922" y="2751415"/>
            <a:ext cx="1437350" cy="369332"/>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1800" dirty="0" smtClean="0">
                <a:solidFill>
                  <a:prstClr val="black"/>
                </a:solidFill>
              </a:rPr>
              <a:t>Not Buy (0)</a:t>
            </a:r>
            <a:endParaRPr lang="en-GB" sz="1800" dirty="0">
              <a:solidFill>
                <a:prstClr val="black"/>
              </a:solidFill>
            </a:endParaRPr>
          </a:p>
        </p:txBody>
      </p:sp>
      <p:sp>
        <p:nvSpPr>
          <p:cNvPr id="23" name="TextBox 22"/>
          <p:cNvSpPr txBox="1"/>
          <p:nvPr/>
        </p:nvSpPr>
        <p:spPr>
          <a:xfrm>
            <a:off x="622892" y="4450965"/>
            <a:ext cx="1927423" cy="769441"/>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200" dirty="0" smtClean="0">
                <a:solidFill>
                  <a:prstClr val="black"/>
                </a:solidFill>
              </a:rPr>
              <a:t>Moving Average</a:t>
            </a:r>
            <a:endParaRPr lang="en-GB" sz="2200" dirty="0">
              <a:solidFill>
                <a:prstClr val="black"/>
              </a:solidFill>
            </a:endParaRPr>
          </a:p>
        </p:txBody>
      </p:sp>
      <p:sp>
        <p:nvSpPr>
          <p:cNvPr id="24" name="TextBox 23"/>
          <p:cNvSpPr txBox="1"/>
          <p:nvPr/>
        </p:nvSpPr>
        <p:spPr>
          <a:xfrm>
            <a:off x="2939455" y="4445643"/>
            <a:ext cx="813685" cy="369332"/>
          </a:xfrm>
          <a:prstGeom prst="rect">
            <a:avLst/>
          </a:prstGeom>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dirty="0" smtClean="0">
                <a:solidFill>
                  <a:prstClr val="black"/>
                </a:solidFill>
              </a:rPr>
              <a:t>12</a:t>
            </a:r>
            <a:endParaRPr lang="en-GB" dirty="0">
              <a:solidFill>
                <a:prstClr val="black"/>
              </a:solidFill>
            </a:endParaRPr>
          </a:p>
        </p:txBody>
      </p:sp>
      <p:cxnSp>
        <p:nvCxnSpPr>
          <p:cNvPr id="27" name="Straight Arrow Connector 26"/>
          <p:cNvCxnSpPr>
            <a:stCxn id="10" idx="2"/>
            <a:endCxn id="12" idx="0"/>
          </p:cNvCxnSpPr>
          <p:nvPr/>
        </p:nvCxnSpPr>
        <p:spPr>
          <a:xfrm>
            <a:off x="4450514" y="2478587"/>
            <a:ext cx="0" cy="261263"/>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10" idx="2"/>
            <a:endCxn id="13" idx="0"/>
          </p:cNvCxnSpPr>
          <p:nvPr/>
        </p:nvCxnSpPr>
        <p:spPr>
          <a:xfrm flipH="1">
            <a:off x="2146258" y="2478587"/>
            <a:ext cx="2304256" cy="271620"/>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10" idx="2"/>
            <a:endCxn id="19" idx="0"/>
          </p:cNvCxnSpPr>
          <p:nvPr/>
        </p:nvCxnSpPr>
        <p:spPr>
          <a:xfrm>
            <a:off x="4450514" y="2478587"/>
            <a:ext cx="1851083" cy="272828"/>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13" idx="2"/>
            <a:endCxn id="17" idx="0"/>
          </p:cNvCxnSpPr>
          <p:nvPr/>
        </p:nvCxnSpPr>
        <p:spPr>
          <a:xfrm>
            <a:off x="2146258" y="3181094"/>
            <a:ext cx="1036894" cy="494860"/>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13" idx="2"/>
            <a:endCxn id="16" idx="0"/>
          </p:cNvCxnSpPr>
          <p:nvPr/>
        </p:nvCxnSpPr>
        <p:spPr>
          <a:xfrm flipH="1">
            <a:off x="1550861" y="3181094"/>
            <a:ext cx="595397" cy="424380"/>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16" idx="2"/>
            <a:endCxn id="23" idx="0"/>
          </p:cNvCxnSpPr>
          <p:nvPr/>
        </p:nvCxnSpPr>
        <p:spPr>
          <a:xfrm>
            <a:off x="1550861" y="3990195"/>
            <a:ext cx="35743" cy="460770"/>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16" idx="2"/>
            <a:endCxn id="24" idx="0"/>
          </p:cNvCxnSpPr>
          <p:nvPr/>
        </p:nvCxnSpPr>
        <p:spPr>
          <a:xfrm>
            <a:off x="1550861" y="3990195"/>
            <a:ext cx="1795437" cy="455448"/>
          </a:xfrm>
          <a:prstGeom prst="straightConnector1">
            <a:avLst/>
          </a:prstGeom>
          <a:ln w="31750" cap="flat" cmpd="sng">
            <a:solidFill>
              <a:schemeClr val="accent2">
                <a:lumMod val="75000"/>
              </a:schemeClr>
            </a:solidFill>
            <a:prstDash val="solid"/>
            <a:headEnd type="none"/>
            <a:tailEnd type="triangle" w="lg" len="lg"/>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3779912" y="3776471"/>
            <a:ext cx="4453880" cy="430887"/>
          </a:xfrm>
          <a:prstGeom prst="rect">
            <a:avLst/>
          </a:prstGeom>
          <a:noFill/>
        </p:spPr>
        <p:txBody>
          <a:bodyPr wrap="square" rtlCol="0">
            <a:spAutoFit/>
          </a:bodyPr>
          <a:lstStyle/>
          <a:p>
            <a:pPr algn="just"/>
            <a:r>
              <a:rPr lang="en-GB" sz="2200" dirty="0" smtClean="0">
                <a:latin typeface="Helvetica World" pitchFamily="34" charset="0"/>
                <a:cs typeface="Helvetica World" pitchFamily="34" charset="0"/>
              </a:rPr>
              <a:t>Fitness after first iteration = 0.23</a:t>
            </a:r>
          </a:p>
        </p:txBody>
      </p:sp>
      <p:sp>
        <p:nvSpPr>
          <p:cNvPr id="59" name="TextBox 58"/>
          <p:cNvSpPr txBox="1"/>
          <p:nvPr/>
        </p:nvSpPr>
        <p:spPr>
          <a:xfrm>
            <a:off x="3851920" y="4653136"/>
            <a:ext cx="4683196" cy="430887"/>
          </a:xfrm>
          <a:prstGeom prst="rect">
            <a:avLst/>
          </a:prstGeom>
          <a:noFill/>
        </p:spPr>
        <p:txBody>
          <a:bodyPr wrap="square" rtlCol="0">
            <a:spAutoFit/>
          </a:bodyPr>
          <a:lstStyle/>
          <a:p>
            <a:pPr algn="just"/>
            <a:r>
              <a:rPr lang="en-GB" sz="2200" dirty="0" smtClean="0">
                <a:latin typeface="Helvetica World" pitchFamily="34" charset="0"/>
                <a:cs typeface="Helvetica World" pitchFamily="34" charset="0"/>
              </a:rPr>
              <a:t>Fitness after second iteration = 0.21</a:t>
            </a:r>
          </a:p>
        </p:txBody>
      </p:sp>
      <p:sp>
        <p:nvSpPr>
          <p:cNvPr id="60" name="TextBox 59"/>
          <p:cNvSpPr txBox="1"/>
          <p:nvPr/>
        </p:nvSpPr>
        <p:spPr>
          <a:xfrm>
            <a:off x="3779912" y="5157192"/>
            <a:ext cx="4407508" cy="769441"/>
          </a:xfrm>
          <a:prstGeom prst="rect">
            <a:avLst/>
          </a:prstGeom>
          <a:noFill/>
        </p:spPr>
        <p:txBody>
          <a:bodyPr wrap="square" rtlCol="0">
            <a:spAutoFit/>
          </a:bodyPr>
          <a:lstStyle/>
          <a:p>
            <a:pPr algn="just"/>
            <a:r>
              <a:rPr lang="en-GB" sz="2200" dirty="0">
                <a:latin typeface="Helvetica World" pitchFamily="34" charset="0"/>
                <a:cs typeface="Helvetica World" pitchFamily="34" charset="0"/>
              </a:rPr>
              <a:t>New period </a:t>
            </a:r>
            <a:r>
              <a:rPr lang="en-GB" sz="2200" dirty="0" smtClean="0">
                <a:latin typeface="Helvetica World" pitchFamily="34" charset="0"/>
                <a:cs typeface="Helvetica World" pitchFamily="34" charset="0"/>
              </a:rPr>
              <a:t>rejected. Quit SA. Period to return is </a:t>
            </a:r>
          </a:p>
        </p:txBody>
      </p:sp>
      <p:sp>
        <p:nvSpPr>
          <p:cNvPr id="62" name="TextBox 61"/>
          <p:cNvSpPr txBox="1"/>
          <p:nvPr/>
        </p:nvSpPr>
        <p:spPr>
          <a:xfrm>
            <a:off x="492184" y="2030986"/>
            <a:ext cx="3144645" cy="400110"/>
          </a:xfrm>
          <a:prstGeom prst="rect">
            <a:avLst/>
          </a:prstGeom>
          <a:noFill/>
        </p:spPr>
        <p:txBody>
          <a:bodyPr wrap="square" rtlCol="0">
            <a:spAutoFit/>
          </a:bodyPr>
          <a:lstStyle/>
          <a:p>
            <a:pPr algn="just"/>
            <a:r>
              <a:rPr lang="en-GB" sz="2000" dirty="0">
                <a:solidFill>
                  <a:srgbClr val="C00000"/>
                </a:solidFill>
                <a:latin typeface="Helvetica World" pitchFamily="34" charset="0"/>
                <a:cs typeface="Helvetica World" pitchFamily="34" charset="0"/>
              </a:rPr>
              <a:t>C</a:t>
            </a:r>
            <a:r>
              <a:rPr lang="en-GB" sz="2000" dirty="0" smtClean="0">
                <a:solidFill>
                  <a:srgbClr val="C00000"/>
                </a:solidFill>
                <a:latin typeface="Helvetica World" pitchFamily="34" charset="0"/>
                <a:cs typeface="Helvetica World" pitchFamily="34" charset="0"/>
              </a:rPr>
              <a:t>onstraint : period [2, 65]</a:t>
            </a:r>
            <a:endParaRPr lang="en-GB" sz="2000" dirty="0">
              <a:solidFill>
                <a:srgbClr val="C00000"/>
              </a:solidFill>
              <a:latin typeface="Helvetica World" pitchFamily="34" charset="0"/>
              <a:cs typeface="Helvetica World" pitchFamily="34" charset="0"/>
            </a:endParaRPr>
          </a:p>
        </p:txBody>
      </p:sp>
      <p:sp>
        <p:nvSpPr>
          <p:cNvPr id="71" name="TextBox 70"/>
          <p:cNvSpPr txBox="1"/>
          <p:nvPr/>
        </p:nvSpPr>
        <p:spPr>
          <a:xfrm>
            <a:off x="2934775" y="4589464"/>
            <a:ext cx="813685" cy="369332"/>
          </a:xfrm>
          <a:prstGeom prst="rect">
            <a:avLst/>
          </a:prstGeom>
          <a:solidFill>
            <a:srgbClr val="077783"/>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b="1" dirty="0" smtClean="0">
                <a:solidFill>
                  <a:schemeClr val="bg1"/>
                </a:solidFill>
                <a:effectLst>
                  <a:outerShdw blurRad="38100" dist="38100" dir="2700000" algn="tl">
                    <a:srgbClr val="000000">
                      <a:alpha val="43137"/>
                    </a:srgbClr>
                  </a:outerShdw>
                </a:effectLst>
              </a:rPr>
              <a:t>13</a:t>
            </a:r>
            <a:endParaRPr lang="en-GB" b="1" dirty="0">
              <a:solidFill>
                <a:schemeClr val="bg1"/>
              </a:solidFill>
              <a:effectLst>
                <a:outerShdw blurRad="38100" dist="38100" dir="2700000" algn="tl">
                  <a:srgbClr val="000000">
                    <a:alpha val="43137"/>
                  </a:srgbClr>
                </a:outerShdw>
              </a:effectLst>
            </a:endParaRPr>
          </a:p>
        </p:txBody>
      </p:sp>
      <p:sp>
        <p:nvSpPr>
          <p:cNvPr id="74" name="Oval 73"/>
          <p:cNvSpPr/>
          <p:nvPr/>
        </p:nvSpPr>
        <p:spPr>
          <a:xfrm>
            <a:off x="3048807" y="4306273"/>
            <a:ext cx="651284" cy="648072"/>
          </a:xfrm>
          <a:prstGeom prst="ellipse">
            <a:avLst/>
          </a:prstGeom>
          <a:noFill/>
          <a:ln w="508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5" name="TextBox 74"/>
          <p:cNvSpPr txBox="1"/>
          <p:nvPr/>
        </p:nvSpPr>
        <p:spPr>
          <a:xfrm>
            <a:off x="2934773" y="4450965"/>
            <a:ext cx="813685" cy="369332"/>
          </a:xfrm>
          <a:prstGeom prst="rect">
            <a:avLst/>
          </a:prstGeom>
          <a:solidFill>
            <a:srgbClr val="077783"/>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b="1" dirty="0" smtClean="0">
                <a:solidFill>
                  <a:schemeClr val="bg1"/>
                </a:solidFill>
                <a:effectLst>
                  <a:outerShdw blurRad="38100" dist="38100" dir="2700000" algn="tl">
                    <a:srgbClr val="000000">
                      <a:alpha val="43137"/>
                    </a:srgbClr>
                  </a:outerShdw>
                </a:effectLst>
              </a:rPr>
              <a:t>14</a:t>
            </a:r>
            <a:endParaRPr lang="en-GB" b="1" dirty="0">
              <a:solidFill>
                <a:schemeClr val="bg1"/>
              </a:solidFill>
              <a:effectLst>
                <a:outerShdw blurRad="38100" dist="38100" dir="2700000" algn="tl">
                  <a:srgbClr val="000000">
                    <a:alpha val="43137"/>
                  </a:srgbClr>
                </a:outerShdw>
              </a:effectLst>
            </a:endParaRPr>
          </a:p>
        </p:txBody>
      </p:sp>
      <p:sp>
        <p:nvSpPr>
          <p:cNvPr id="37" name="TextBox 36"/>
          <p:cNvSpPr txBox="1"/>
          <p:nvPr/>
        </p:nvSpPr>
        <p:spPr>
          <a:xfrm>
            <a:off x="2939455" y="4450965"/>
            <a:ext cx="813685" cy="430887"/>
          </a:xfrm>
          <a:prstGeom prst="rect">
            <a:avLst/>
          </a:prstGeom>
          <a:solidFill>
            <a:srgbClr val="077783"/>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200" b="1" dirty="0" smtClean="0">
                <a:solidFill>
                  <a:schemeClr val="bg1"/>
                </a:solidFill>
                <a:effectLst>
                  <a:outerShdw blurRad="38100" dist="38100" dir="2700000" algn="tl">
                    <a:srgbClr val="000000">
                      <a:alpha val="43137"/>
                    </a:srgbClr>
                  </a:outerShdw>
                </a:effectLst>
              </a:rPr>
              <a:t>13</a:t>
            </a:r>
            <a:endParaRPr lang="en-GB" sz="2200" b="1" dirty="0">
              <a:solidFill>
                <a:schemeClr val="bg1"/>
              </a:solidFill>
              <a:effectLst>
                <a:outerShdw blurRad="38100" dist="38100" dir="2700000" algn="tl">
                  <a:srgbClr val="000000">
                    <a:alpha val="43137"/>
                  </a:srgbClr>
                </a:outerShdw>
              </a:effectLst>
            </a:endParaRPr>
          </a:p>
        </p:txBody>
      </p:sp>
      <p:sp>
        <p:nvSpPr>
          <p:cNvPr id="3" name="TextBox 2"/>
          <p:cNvSpPr txBox="1"/>
          <p:nvPr/>
        </p:nvSpPr>
        <p:spPr>
          <a:xfrm>
            <a:off x="3779912" y="4181388"/>
            <a:ext cx="4608512" cy="430887"/>
          </a:xfrm>
          <a:prstGeom prst="rect">
            <a:avLst/>
          </a:prstGeom>
          <a:noFill/>
        </p:spPr>
        <p:txBody>
          <a:bodyPr wrap="square" rtlCol="0">
            <a:spAutoFit/>
          </a:bodyPr>
          <a:lstStyle/>
          <a:p>
            <a:r>
              <a:rPr lang="en-GB" sz="2200" dirty="0">
                <a:latin typeface="Helvetica World" pitchFamily="34" charset="0"/>
                <a:cs typeface="Helvetica World" pitchFamily="34" charset="0"/>
              </a:rPr>
              <a:t>New </a:t>
            </a:r>
            <a:r>
              <a:rPr lang="en-GB" sz="2200" dirty="0" smtClean="0">
                <a:latin typeface="Helvetica World" pitchFamily="34" charset="0"/>
                <a:cs typeface="Helvetica World" pitchFamily="34" charset="0"/>
              </a:rPr>
              <a:t>period accepted</a:t>
            </a:r>
            <a:endParaRPr lang="en-GB" sz="2200" dirty="0">
              <a:latin typeface="Helvetica World" pitchFamily="34" charset="0"/>
              <a:cs typeface="Helvetica World" pitchFamily="34" charset="0"/>
            </a:endParaRPr>
          </a:p>
        </p:txBody>
      </p:sp>
      <p:sp>
        <p:nvSpPr>
          <p:cNvPr id="72" name="TextBox 71"/>
          <p:cNvSpPr txBox="1"/>
          <p:nvPr/>
        </p:nvSpPr>
        <p:spPr>
          <a:xfrm>
            <a:off x="2934774" y="4635631"/>
            <a:ext cx="813685" cy="430887"/>
          </a:xfrm>
          <a:prstGeom prst="rect">
            <a:avLst/>
          </a:prstGeom>
          <a:solidFill>
            <a:srgbClr val="077783"/>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200" b="1" dirty="0" smtClean="0">
                <a:solidFill>
                  <a:schemeClr val="bg1"/>
                </a:solidFill>
                <a:effectLst>
                  <a:outerShdw blurRad="38100" dist="38100" dir="2700000" algn="tl">
                    <a:srgbClr val="000000">
                      <a:alpha val="43137"/>
                    </a:srgbClr>
                  </a:outerShdw>
                </a:effectLst>
              </a:rPr>
              <a:t>14</a:t>
            </a:r>
            <a:endParaRPr lang="en-GB" sz="2200" b="1" dirty="0">
              <a:solidFill>
                <a:schemeClr val="bg1"/>
              </a:solidFill>
              <a:effectLst>
                <a:outerShdw blurRad="38100" dist="38100" dir="2700000" algn="tl">
                  <a:srgbClr val="000000">
                    <a:alpha val="43137"/>
                  </a:srgbClr>
                </a:outerShdw>
              </a:effectLst>
            </a:endParaRPr>
          </a:p>
        </p:txBody>
      </p:sp>
      <p:sp>
        <p:nvSpPr>
          <p:cNvPr id="38" name="TextBox 37"/>
          <p:cNvSpPr txBox="1"/>
          <p:nvPr/>
        </p:nvSpPr>
        <p:spPr>
          <a:xfrm>
            <a:off x="3753140" y="3249131"/>
            <a:ext cx="4453880" cy="430887"/>
          </a:xfrm>
          <a:prstGeom prst="rect">
            <a:avLst/>
          </a:prstGeom>
          <a:noFill/>
        </p:spPr>
        <p:txBody>
          <a:bodyPr wrap="square" rtlCol="0">
            <a:spAutoFit/>
          </a:bodyPr>
          <a:lstStyle/>
          <a:p>
            <a:pPr algn="just"/>
            <a:r>
              <a:rPr lang="en-GB" sz="2200" b="1" dirty="0" smtClean="0">
                <a:latin typeface="Helvetica World" pitchFamily="34" charset="0"/>
                <a:cs typeface="Helvetica World" pitchFamily="34" charset="0"/>
              </a:rPr>
              <a:t>Original GDT fitness = 0.22</a:t>
            </a:r>
            <a:endParaRPr lang="en-GB" sz="2200" b="1" dirty="0">
              <a:latin typeface="Helvetica World" pitchFamily="34" charset="0"/>
              <a:cs typeface="Helvetica World" pitchFamily="34" charset="0"/>
            </a:endParaRPr>
          </a:p>
        </p:txBody>
      </p:sp>
      <p:sp>
        <p:nvSpPr>
          <p:cNvPr id="39" name="Rectangle 38"/>
          <p:cNvSpPr/>
          <p:nvPr/>
        </p:nvSpPr>
        <p:spPr>
          <a:xfrm>
            <a:off x="816968" y="1149151"/>
            <a:ext cx="7416824" cy="43204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a:lstStyle/>
          <a:p>
            <a:pPr lvl="0" algn="ctr"/>
            <a:r>
              <a:rPr lang="en-GB" sz="2300" b="1" dirty="0" smtClean="0">
                <a:latin typeface="Helvetica World" pitchFamily="34" charset="0"/>
                <a:cs typeface="Helvetica World" pitchFamily="34" charset="0"/>
              </a:rPr>
              <a:t>Example</a:t>
            </a:r>
            <a:endParaRPr lang="en-GB" sz="2300" b="1" dirty="0">
              <a:latin typeface="Helvetica World" pitchFamily="34" charset="0"/>
              <a:cs typeface="Helvetica World" pitchFamily="34" charset="0"/>
            </a:endParaRPr>
          </a:p>
        </p:txBody>
      </p:sp>
    </p:spTree>
    <p:extLst>
      <p:ext uri="{BB962C8B-B14F-4D97-AF65-F5344CB8AC3E}">
        <p14:creationId xmlns:p14="http://schemas.microsoft.com/office/powerpoint/2010/main" val="13036975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fade">
                                      <p:cBhvr>
                                        <p:cTn id="7" dur="500"/>
                                        <p:tgtEl>
                                          <p:spTgt spid="7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74"/>
                                        </p:tgtEl>
                                      </p:cBhvr>
                                    </p:animEffect>
                                    <p:set>
                                      <p:cBhvr>
                                        <p:cTn id="12" dur="1" fill="hold">
                                          <p:stCondLst>
                                            <p:cond delay="499"/>
                                          </p:stCondLst>
                                        </p:cTn>
                                        <p:tgtEl>
                                          <p:spTgt spid="7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71"/>
                                        </p:tgtEl>
                                        <p:attrNameLst>
                                          <p:attrName>style.visibility</p:attrName>
                                        </p:attrNameLst>
                                      </p:cBhvr>
                                      <p:to>
                                        <p:strVal val="visible"/>
                                      </p:to>
                                    </p:set>
                                    <p:animEffect transition="in" filter="fade">
                                      <p:cBhvr>
                                        <p:cTn id="17" dur="1000"/>
                                        <p:tgtEl>
                                          <p:spTgt spid="71"/>
                                        </p:tgtEl>
                                      </p:cBhvr>
                                    </p:animEffect>
                                    <p:anim calcmode="lin" valueType="num">
                                      <p:cBhvr>
                                        <p:cTn id="18" dur="1000" fill="hold"/>
                                        <p:tgtEl>
                                          <p:spTgt spid="71"/>
                                        </p:tgtEl>
                                        <p:attrNameLst>
                                          <p:attrName>ppt_x</p:attrName>
                                        </p:attrNameLst>
                                      </p:cBhvr>
                                      <p:tavLst>
                                        <p:tav tm="0">
                                          <p:val>
                                            <p:strVal val="#ppt_x"/>
                                          </p:val>
                                        </p:tav>
                                        <p:tav tm="100000">
                                          <p:val>
                                            <p:strVal val="#ppt_x"/>
                                          </p:val>
                                        </p:tav>
                                      </p:tavLst>
                                    </p:anim>
                                    <p:anim calcmode="lin" valueType="num">
                                      <p:cBhvr>
                                        <p:cTn id="19" dur="1000" fill="hold"/>
                                        <p:tgtEl>
                                          <p:spTgt spid="71"/>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58"/>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childTnLst>
                                </p:cTn>
                              </p:par>
                              <p:par>
                                <p:cTn id="28" presetID="1" presetClass="exit" presetSubtype="0" fill="hold" grpId="1" nodeType="withEffect">
                                  <p:stCondLst>
                                    <p:cond delay="0"/>
                                  </p:stCondLst>
                                  <p:childTnLst>
                                    <p:set>
                                      <p:cBhvr>
                                        <p:cTn id="29" dur="1" fill="hold">
                                          <p:stCondLst>
                                            <p:cond delay="0"/>
                                          </p:stCondLst>
                                        </p:cTn>
                                        <p:tgtEl>
                                          <p:spTgt spid="71"/>
                                        </p:tgtEl>
                                        <p:attrNameLst>
                                          <p:attrName>style.visibility</p:attrName>
                                        </p:attrNameLst>
                                      </p:cBhvr>
                                      <p:to>
                                        <p:strVal val="hidden"/>
                                      </p:to>
                                    </p:set>
                                  </p:childTnLst>
                                </p:cTn>
                              </p:par>
                              <p:par>
                                <p:cTn id="30" presetID="10" presetClass="entr" presetSubtype="0" fill="hold" grpId="0" nodeType="withEffect">
                                  <p:stCondLst>
                                    <p:cond delay="0"/>
                                  </p:stCondLst>
                                  <p:childTnLst>
                                    <p:set>
                                      <p:cBhvr>
                                        <p:cTn id="31" dur="1" fill="hold">
                                          <p:stCondLst>
                                            <p:cond delay="0"/>
                                          </p:stCondLst>
                                        </p:cTn>
                                        <p:tgtEl>
                                          <p:spTgt spid="37"/>
                                        </p:tgtEl>
                                        <p:attrNameLst>
                                          <p:attrName>style.visibility</p:attrName>
                                        </p:attrNameLst>
                                      </p:cBhvr>
                                      <p:to>
                                        <p:strVal val="visible"/>
                                      </p:to>
                                    </p:set>
                                    <p:animEffect transition="in" filter="fade">
                                      <p:cBhvr>
                                        <p:cTn id="32" dur="500"/>
                                        <p:tgtEl>
                                          <p:spTgt spid="37"/>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72"/>
                                        </p:tgtEl>
                                        <p:attrNameLst>
                                          <p:attrName>style.visibility</p:attrName>
                                        </p:attrNameLst>
                                      </p:cBhvr>
                                      <p:to>
                                        <p:strVal val="visible"/>
                                      </p:to>
                                    </p:set>
                                    <p:animEffect transition="in" filter="fade">
                                      <p:cBhvr>
                                        <p:cTn id="37" dur="750"/>
                                        <p:tgtEl>
                                          <p:spTgt spid="72"/>
                                        </p:tgtEl>
                                      </p:cBhvr>
                                    </p:animEffect>
                                    <p:anim calcmode="lin" valueType="num">
                                      <p:cBhvr>
                                        <p:cTn id="38" dur="750" fill="hold"/>
                                        <p:tgtEl>
                                          <p:spTgt spid="72"/>
                                        </p:tgtEl>
                                        <p:attrNameLst>
                                          <p:attrName>ppt_x</p:attrName>
                                        </p:attrNameLst>
                                      </p:cBhvr>
                                      <p:tavLst>
                                        <p:tav tm="0">
                                          <p:val>
                                            <p:strVal val="#ppt_x"/>
                                          </p:val>
                                        </p:tav>
                                        <p:tav tm="100000">
                                          <p:val>
                                            <p:strVal val="#ppt_x"/>
                                          </p:val>
                                        </p:tav>
                                      </p:tavLst>
                                    </p:anim>
                                    <p:anim calcmode="lin" valueType="num">
                                      <p:cBhvr>
                                        <p:cTn id="39" dur="750" fill="hold"/>
                                        <p:tgtEl>
                                          <p:spTgt spid="72"/>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59"/>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60"/>
                                        </p:tgtEl>
                                        <p:attrNameLst>
                                          <p:attrName>style.visibility</p:attrName>
                                        </p:attrNameLst>
                                      </p:cBhvr>
                                      <p:to>
                                        <p:strVal val="visible"/>
                                      </p:to>
                                    </p:set>
                                  </p:childTnLst>
                                </p:cTn>
                              </p:par>
                              <p:par>
                                <p:cTn id="48" presetID="1" presetClass="exit" presetSubtype="0" fill="hold" grpId="1" nodeType="withEffect">
                                  <p:stCondLst>
                                    <p:cond delay="0"/>
                                  </p:stCondLst>
                                  <p:childTnLst>
                                    <p:set>
                                      <p:cBhvr>
                                        <p:cTn id="49" dur="1" fill="hold">
                                          <p:stCondLst>
                                            <p:cond delay="0"/>
                                          </p:stCondLst>
                                        </p:cTn>
                                        <p:tgtEl>
                                          <p:spTgt spid="72"/>
                                        </p:tgtEl>
                                        <p:attrNameLst>
                                          <p:attrName>style.visibility</p:attrName>
                                        </p:attrNameLst>
                                      </p:cBhvr>
                                      <p:to>
                                        <p:strVal val="hidden"/>
                                      </p:to>
                                    </p:set>
                                  </p:childTnLst>
                                </p:cTn>
                              </p:par>
                              <p:par>
                                <p:cTn id="50" presetID="55" presetClass="entr" presetSubtype="0" fill="hold" grpId="0" nodeType="withEffect">
                                  <p:stCondLst>
                                    <p:cond delay="0"/>
                                  </p:stCondLst>
                                  <p:childTnLst>
                                    <p:set>
                                      <p:cBhvr>
                                        <p:cTn id="51" dur="1" fill="hold">
                                          <p:stCondLst>
                                            <p:cond delay="0"/>
                                          </p:stCondLst>
                                        </p:cTn>
                                        <p:tgtEl>
                                          <p:spTgt spid="75"/>
                                        </p:tgtEl>
                                        <p:attrNameLst>
                                          <p:attrName>style.visibility</p:attrName>
                                        </p:attrNameLst>
                                      </p:cBhvr>
                                      <p:to>
                                        <p:strVal val="visible"/>
                                      </p:to>
                                    </p:set>
                                    <p:anim calcmode="lin" valueType="num">
                                      <p:cBhvr>
                                        <p:cTn id="52" dur="1000" fill="hold"/>
                                        <p:tgtEl>
                                          <p:spTgt spid="75"/>
                                        </p:tgtEl>
                                        <p:attrNameLst>
                                          <p:attrName>ppt_w</p:attrName>
                                        </p:attrNameLst>
                                      </p:cBhvr>
                                      <p:tavLst>
                                        <p:tav tm="0">
                                          <p:val>
                                            <p:strVal val="#ppt_w*0.70"/>
                                          </p:val>
                                        </p:tav>
                                        <p:tav tm="100000">
                                          <p:val>
                                            <p:strVal val="#ppt_w"/>
                                          </p:val>
                                        </p:tav>
                                      </p:tavLst>
                                    </p:anim>
                                    <p:anim calcmode="lin" valueType="num">
                                      <p:cBhvr>
                                        <p:cTn id="53" dur="1000" fill="hold"/>
                                        <p:tgtEl>
                                          <p:spTgt spid="75"/>
                                        </p:tgtEl>
                                        <p:attrNameLst>
                                          <p:attrName>ppt_h</p:attrName>
                                        </p:attrNameLst>
                                      </p:cBhvr>
                                      <p:tavLst>
                                        <p:tav tm="0">
                                          <p:val>
                                            <p:strVal val="#ppt_h"/>
                                          </p:val>
                                        </p:tav>
                                        <p:tav tm="100000">
                                          <p:val>
                                            <p:strVal val="#ppt_h"/>
                                          </p:val>
                                        </p:tav>
                                      </p:tavLst>
                                    </p:anim>
                                    <p:animEffect transition="in" filter="fade">
                                      <p:cBhvr>
                                        <p:cTn id="54" dur="1000"/>
                                        <p:tgtEl>
                                          <p:spTgt spid="75"/>
                                        </p:tgtEl>
                                      </p:cBhvr>
                                    </p:animEffect>
                                  </p:childTnLst>
                                </p:cTn>
                              </p:par>
                              <p:par>
                                <p:cTn id="55" presetID="1" presetClass="exit" presetSubtype="0" fill="hold" grpId="1" nodeType="withEffect">
                                  <p:stCondLst>
                                    <p:cond delay="0"/>
                                  </p:stCondLst>
                                  <p:childTnLst>
                                    <p:set>
                                      <p:cBhvr>
                                        <p:cTn id="56" dur="1" fill="hold">
                                          <p:stCondLst>
                                            <p:cond delay="0"/>
                                          </p:stCondLst>
                                        </p:cTn>
                                        <p:tgtEl>
                                          <p:spTgt spid="3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P spid="59" grpId="0"/>
      <p:bldP spid="60" grpId="0"/>
      <p:bldP spid="71" grpId="0" animBg="1"/>
      <p:bldP spid="71" grpId="1" animBg="1"/>
      <p:bldP spid="74" grpId="0" animBg="1"/>
      <p:bldP spid="74" grpId="1" animBg="1"/>
      <p:bldP spid="75" grpId="0" animBg="1"/>
      <p:bldP spid="37" grpId="0" animBg="1"/>
      <p:bldP spid="37" grpId="1" animBg="1"/>
      <p:bldP spid="3" grpId="0"/>
      <p:bldP spid="72" grpId="0" animBg="1"/>
      <p:bldP spid="72" grpId="1"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499992" y="188640"/>
            <a:ext cx="3672408" cy="293117"/>
          </a:xfrm>
        </p:spPr>
        <p:txBody>
          <a:bodyPr/>
          <a:lstStyle/>
          <a:p>
            <a:pPr algn="ctr"/>
            <a:r>
              <a:rPr lang="en-US" sz="2800" dirty="0" smtClean="0"/>
              <a:t> Results</a:t>
            </a:r>
            <a:endParaRPr lang="en-US" sz="2800" dirty="0"/>
          </a:p>
        </p:txBody>
      </p:sp>
      <p:sp>
        <p:nvSpPr>
          <p:cNvPr id="6" name="TextBox 5"/>
          <p:cNvSpPr txBox="1"/>
          <p:nvPr/>
        </p:nvSpPr>
        <p:spPr>
          <a:xfrm>
            <a:off x="827584" y="564657"/>
            <a:ext cx="3312368" cy="461665"/>
          </a:xfrm>
          <a:prstGeom prst="rect">
            <a:avLst/>
          </a:prstGeom>
          <a:noFill/>
        </p:spPr>
        <p:txBody>
          <a:bodyPr wrap="square" rtlCol="0">
            <a:spAutoFit/>
          </a:bodyPr>
          <a:lstStyle/>
          <a:p>
            <a:pPr lvl="0" algn="ctr"/>
            <a:r>
              <a:rPr lang="en-GB" sz="2400" b="1" dirty="0" smtClean="0">
                <a:cs typeface="Helvetica World" pitchFamily="34" charset="0"/>
              </a:rPr>
              <a:t>Simulated Annealing</a:t>
            </a:r>
            <a:endParaRPr lang="en-GB" sz="2400" b="1" dirty="0">
              <a:cs typeface="Helvetica World" pitchFamily="34" charset="0"/>
            </a:endParaRPr>
          </a:p>
        </p:txBody>
      </p:sp>
      <p:sp>
        <p:nvSpPr>
          <p:cNvPr id="14" name="Rectangle 13"/>
          <p:cNvSpPr/>
          <p:nvPr/>
        </p:nvSpPr>
        <p:spPr>
          <a:xfrm>
            <a:off x="770596" y="1412776"/>
            <a:ext cx="7416824" cy="432047"/>
          </a:xfrm>
          <a:prstGeom prst="rect">
            <a:avLst/>
          </a:prstGeom>
        </p:spPr>
        <p:txBody>
          <a:bodyPr/>
          <a:lstStyle/>
          <a:p>
            <a:pPr lvl="0" algn="just"/>
            <a:r>
              <a:rPr lang="en-GB" sz="2300" b="1" dirty="0">
                <a:latin typeface="Helvetica World" pitchFamily="34" charset="0"/>
                <a:cs typeface="Helvetica World" pitchFamily="34" charset="0"/>
              </a:rPr>
              <a:t> </a:t>
            </a:r>
            <a:r>
              <a:rPr lang="en-GB" sz="2300" b="1" dirty="0" smtClean="0">
                <a:latin typeface="Helvetica World" pitchFamily="34" charset="0"/>
                <a:cs typeface="Helvetica World" pitchFamily="34" charset="0"/>
              </a:rPr>
              <a:t>    </a:t>
            </a:r>
            <a:endParaRPr lang="en-GB" sz="2200" b="1" dirty="0">
              <a:latin typeface="Helvetica World" pitchFamily="34" charset="0"/>
              <a:cs typeface="Helvetica World" pitchFamily="34" charset="0"/>
            </a:endParaRPr>
          </a:p>
        </p:txBody>
      </p:sp>
      <p:sp>
        <p:nvSpPr>
          <p:cNvPr id="3" name="TextBox 2"/>
          <p:cNvSpPr txBox="1"/>
          <p:nvPr/>
        </p:nvSpPr>
        <p:spPr>
          <a:xfrm>
            <a:off x="827584" y="2420888"/>
            <a:ext cx="7359836" cy="369332"/>
          </a:xfrm>
          <a:prstGeom prst="rect">
            <a:avLst/>
          </a:prstGeom>
          <a:noFill/>
        </p:spPr>
        <p:txBody>
          <a:bodyPr wrap="square" rtlCol="0">
            <a:spAutoFit/>
          </a:bodyPr>
          <a:lstStyle/>
          <a:p>
            <a:endParaRPr lang="en-GB"/>
          </a:p>
        </p:txBody>
      </p:sp>
      <p:graphicFrame>
        <p:nvGraphicFramePr>
          <p:cNvPr id="5" name="Table 4"/>
          <p:cNvGraphicFramePr>
            <a:graphicFrameLocks noGrp="1"/>
          </p:cNvGraphicFramePr>
          <p:nvPr>
            <p:extLst>
              <p:ext uri="{D42A27DB-BD31-4B8C-83A1-F6EECF244321}">
                <p14:modId xmlns:p14="http://schemas.microsoft.com/office/powerpoint/2010/main" val="1673070220"/>
              </p:ext>
            </p:extLst>
          </p:nvPr>
        </p:nvGraphicFramePr>
        <p:xfrm>
          <a:off x="1015112" y="1124745"/>
          <a:ext cx="7172310" cy="4875455"/>
        </p:xfrm>
        <a:graphic>
          <a:graphicData uri="http://schemas.openxmlformats.org/drawingml/2006/table">
            <a:tbl>
              <a:tblPr firstRow="1" bandRow="1">
                <a:tableStyleId>{5C22544A-7EE6-4342-B048-85BDC9FD1C3A}</a:tableStyleId>
              </a:tblPr>
              <a:tblGrid>
                <a:gridCol w="1195385"/>
                <a:gridCol w="1195385"/>
                <a:gridCol w="1195385"/>
                <a:gridCol w="1195385"/>
                <a:gridCol w="1195385"/>
                <a:gridCol w="1195385"/>
              </a:tblGrid>
              <a:tr h="432047">
                <a:tc>
                  <a:txBody>
                    <a:bodyPr/>
                    <a:lstStyle/>
                    <a:p>
                      <a:pPr algn="ctr"/>
                      <a:r>
                        <a:rPr lang="en-GB" sz="2000" b="0" dirty="0" smtClean="0">
                          <a:solidFill>
                            <a:schemeClr val="tx1"/>
                          </a:solidFill>
                          <a:effectLst>
                            <a:outerShdw blurRad="38100" dist="38100" dir="2700000" algn="tl">
                              <a:srgbClr val="000000">
                                <a:alpha val="43137"/>
                              </a:srgbClr>
                            </a:outerShdw>
                          </a:effectLst>
                          <a:latin typeface="Helvetica World" pitchFamily="34" charset="0"/>
                          <a:cs typeface="Helvetica World" pitchFamily="34" charset="0"/>
                        </a:rPr>
                        <a:t>Dataset</a:t>
                      </a:r>
                      <a:endParaRPr lang="en-GB" sz="2000" b="0" dirty="0">
                        <a:solidFill>
                          <a:schemeClr val="tx1"/>
                        </a:solidFill>
                        <a:effectLst>
                          <a:outerShdw blurRad="38100" dist="38100" dir="2700000" algn="tl">
                            <a:srgbClr val="000000">
                              <a:alpha val="43137"/>
                            </a:srgbClr>
                          </a:outerShdw>
                        </a:effectLst>
                        <a:latin typeface="Helvetica World" pitchFamily="34" charset="0"/>
                        <a:cs typeface="Helvetica World" pitchFamily="34" charset="0"/>
                      </a:endParaRPr>
                    </a:p>
                  </a:txBody>
                  <a:tcPr anchor="ctr">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pPr algn="ctr"/>
                      <a:r>
                        <a:rPr lang="en-GB" sz="2000" b="0" dirty="0" smtClean="0">
                          <a:solidFill>
                            <a:schemeClr val="tx1"/>
                          </a:solidFill>
                          <a:effectLst>
                            <a:outerShdw blurRad="38100" dist="38100" dir="2700000" algn="tl">
                              <a:srgbClr val="000000">
                                <a:alpha val="43137"/>
                              </a:srgbClr>
                            </a:outerShdw>
                          </a:effectLst>
                          <a:latin typeface="Helvetica World" pitchFamily="34" charset="0"/>
                          <a:cs typeface="Helvetica World" pitchFamily="34" charset="0"/>
                        </a:rPr>
                        <a:t>Heuristic</a:t>
                      </a:r>
                      <a:endParaRPr lang="en-GB" sz="2000" b="0" dirty="0">
                        <a:solidFill>
                          <a:schemeClr val="tx1"/>
                        </a:solidFill>
                        <a:effectLst>
                          <a:outerShdw blurRad="38100" dist="38100" dir="2700000" algn="tl">
                            <a:srgbClr val="000000">
                              <a:alpha val="43137"/>
                            </a:srgbClr>
                          </a:outerShdw>
                        </a:effectLst>
                        <a:latin typeface="Helvetica World" pitchFamily="34" charset="0"/>
                        <a:cs typeface="Helvetica World"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pPr algn="ctr"/>
                      <a:r>
                        <a:rPr lang="en-GB" sz="2000" b="0" dirty="0" smtClean="0">
                          <a:solidFill>
                            <a:schemeClr val="tx1"/>
                          </a:solidFill>
                          <a:effectLst>
                            <a:outerShdw blurRad="38100" dist="38100" dir="2700000" algn="tl">
                              <a:srgbClr val="000000">
                                <a:alpha val="43137"/>
                              </a:srgbClr>
                            </a:outerShdw>
                          </a:effectLst>
                          <a:latin typeface="Helvetica World" pitchFamily="34" charset="0"/>
                          <a:cs typeface="Helvetica World" pitchFamily="34" charset="0"/>
                        </a:rPr>
                        <a:t>Fitness</a:t>
                      </a:r>
                      <a:endParaRPr lang="en-GB" sz="2000" b="0" dirty="0">
                        <a:solidFill>
                          <a:schemeClr val="tx1"/>
                        </a:solidFill>
                        <a:effectLst>
                          <a:outerShdw blurRad="38100" dist="38100" dir="2700000" algn="tl">
                            <a:srgbClr val="000000">
                              <a:alpha val="43137"/>
                            </a:srgbClr>
                          </a:outerShdw>
                        </a:effectLst>
                        <a:latin typeface="Helvetica World" pitchFamily="34" charset="0"/>
                        <a:cs typeface="Helvetica World"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pPr algn="ctr"/>
                      <a:r>
                        <a:rPr lang="en-GB" sz="2000" b="0" dirty="0" smtClean="0">
                          <a:solidFill>
                            <a:schemeClr val="tx1"/>
                          </a:solidFill>
                          <a:effectLst>
                            <a:outerShdw blurRad="38100" dist="38100" dir="2700000" algn="tl">
                              <a:srgbClr val="000000">
                                <a:alpha val="43137"/>
                              </a:srgbClr>
                            </a:outerShdw>
                          </a:effectLst>
                          <a:latin typeface="Helvetica World" pitchFamily="34" charset="0"/>
                          <a:cs typeface="Helvetica World" pitchFamily="34" charset="0"/>
                        </a:rPr>
                        <a:t>RC</a:t>
                      </a:r>
                      <a:endParaRPr lang="en-GB" sz="2000" b="0" dirty="0">
                        <a:solidFill>
                          <a:schemeClr val="tx1"/>
                        </a:solidFill>
                        <a:effectLst>
                          <a:outerShdw blurRad="38100" dist="38100" dir="2700000" algn="tl">
                            <a:srgbClr val="000000">
                              <a:alpha val="43137"/>
                            </a:srgbClr>
                          </a:outerShdw>
                        </a:effectLst>
                        <a:latin typeface="Helvetica World" pitchFamily="34" charset="0"/>
                        <a:cs typeface="Helvetica World"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pPr algn="ctr"/>
                      <a:r>
                        <a:rPr lang="en-GB" sz="2000" b="0" dirty="0" smtClean="0">
                          <a:solidFill>
                            <a:schemeClr val="tx1"/>
                          </a:solidFill>
                          <a:effectLst>
                            <a:outerShdw blurRad="38100" dist="38100" dir="2700000" algn="tl">
                              <a:srgbClr val="000000">
                                <a:alpha val="43137"/>
                              </a:srgbClr>
                            </a:outerShdw>
                          </a:effectLst>
                          <a:latin typeface="Helvetica World" pitchFamily="34" charset="0"/>
                          <a:cs typeface="Helvetica World" pitchFamily="34" charset="0"/>
                        </a:rPr>
                        <a:t>RMC</a:t>
                      </a:r>
                      <a:endParaRPr lang="en-GB" sz="2000" b="0" dirty="0">
                        <a:solidFill>
                          <a:schemeClr val="tx1"/>
                        </a:solidFill>
                        <a:effectLst>
                          <a:outerShdw blurRad="38100" dist="38100" dir="2700000" algn="tl">
                            <a:srgbClr val="000000">
                              <a:alpha val="43137"/>
                            </a:srgbClr>
                          </a:outerShdw>
                        </a:effectLst>
                        <a:latin typeface="Helvetica World" pitchFamily="34" charset="0"/>
                        <a:cs typeface="Helvetica World"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pPr algn="ctr"/>
                      <a:r>
                        <a:rPr lang="en-GB" sz="2000" b="0" dirty="0" smtClean="0">
                          <a:solidFill>
                            <a:schemeClr val="tx1"/>
                          </a:solidFill>
                          <a:effectLst>
                            <a:outerShdw blurRad="38100" dist="38100" dir="2700000" algn="tl">
                              <a:srgbClr val="000000">
                                <a:alpha val="43137"/>
                              </a:srgbClr>
                            </a:outerShdw>
                          </a:effectLst>
                          <a:latin typeface="Helvetica World" pitchFamily="34" charset="0"/>
                          <a:cs typeface="Helvetica World" pitchFamily="34" charset="0"/>
                        </a:rPr>
                        <a:t>RF</a:t>
                      </a:r>
                      <a:endParaRPr lang="en-GB" sz="2000" b="0" dirty="0">
                        <a:solidFill>
                          <a:schemeClr val="tx1"/>
                        </a:solidFill>
                        <a:effectLst>
                          <a:outerShdw blurRad="38100" dist="38100" dir="2700000" algn="tl">
                            <a:srgbClr val="000000">
                              <a:alpha val="43137"/>
                            </a:srgbClr>
                          </a:outerShdw>
                        </a:effectLst>
                        <a:latin typeface="Helvetica World" pitchFamily="34" charset="0"/>
                        <a:cs typeface="Helvetica World" pitchFamily="34" charset="0"/>
                      </a:endParaRPr>
                    </a:p>
                  </a:txBody>
                  <a:tcPr anchor="ctr">
                    <a:lnL w="12700" cap="flat" cmpd="sng" algn="ctr">
                      <a:solidFill>
                        <a:schemeClr val="tx1"/>
                      </a:solidFill>
                      <a:prstDash val="solid"/>
                      <a:round/>
                      <a:headEnd type="none" w="med" len="med"/>
                      <a:tailEnd type="none" w="med" len="med"/>
                    </a:lnL>
                    <a:lnB w="12700" cap="flat" cmpd="sng" algn="ctr">
                      <a:noFill/>
                      <a:prstDash val="solid"/>
                      <a:round/>
                      <a:headEnd type="none" w="med" len="med"/>
                      <a:tailEnd type="none" w="med" len="med"/>
                    </a:lnB>
                  </a:tcPr>
                </a:tc>
              </a:tr>
              <a:tr h="370284">
                <a:tc rowSpan="2">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Barclays</a:t>
                      </a:r>
                    </a:p>
                  </a:txBody>
                  <a:tcPr marL="17780" marR="17780" marT="0" marB="0"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Original</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0.3633</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0.7100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0.2449</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0.0411</a:t>
                      </a:r>
                    </a:p>
                  </a:txBody>
                  <a:tcPr marL="17780" marR="17780" marT="0"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284">
                <a:tc vMerge="1">
                  <a:txBody>
                    <a:bodyPr/>
                    <a:lstStyle/>
                    <a:p>
                      <a:endParaRPr lang="en-GB"/>
                    </a:p>
                  </a:txBody>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S.A.</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u="none" kern="1200" dirty="0">
                          <a:solidFill>
                            <a:srgbClr val="0070C0"/>
                          </a:solidFill>
                          <a:latin typeface="Helvetica World" pitchFamily="34" charset="0"/>
                          <a:ea typeface="+mn-ea"/>
                          <a:cs typeface="Helvetica World" pitchFamily="34" charset="0"/>
                        </a:rPr>
                        <a:t>0.4350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u="none" kern="1200" dirty="0">
                          <a:solidFill>
                            <a:srgbClr val="0070C0"/>
                          </a:solidFill>
                          <a:latin typeface="Helvetica World" pitchFamily="34" charset="0"/>
                          <a:ea typeface="+mn-ea"/>
                          <a:cs typeface="Helvetica World" pitchFamily="34" charset="0"/>
                        </a:rPr>
                        <a:t>0.8167</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u="none" kern="1200" dirty="0">
                          <a:solidFill>
                            <a:srgbClr val="0070C0"/>
                          </a:solidFill>
                          <a:latin typeface="Helvetica World" pitchFamily="34" charset="0"/>
                          <a:ea typeface="+mn-ea"/>
                          <a:cs typeface="Helvetica World" pitchFamily="34" charset="0"/>
                        </a:rPr>
                        <a:t>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0.0541</a:t>
                      </a:r>
                    </a:p>
                  </a:txBody>
                  <a:tcPr marL="17780" marR="17780" marT="0"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284">
                <a:tc rowSpan="2">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BAT</a:t>
                      </a:r>
                    </a:p>
                  </a:txBody>
                  <a:tcPr marL="17780" marR="177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Original</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0.3303</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0.6667</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0.2780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0.1083</a:t>
                      </a:r>
                    </a:p>
                  </a:txBody>
                  <a:tcPr marL="17780" marR="177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284">
                <a:tc vMerge="1">
                  <a:txBody>
                    <a:bodyPr/>
                    <a:lstStyle/>
                    <a:p>
                      <a:endParaRPr lang="en-GB"/>
                    </a:p>
                  </a:txBody>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S.A</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u="none" kern="1200" dirty="0">
                          <a:solidFill>
                            <a:srgbClr val="0070C0"/>
                          </a:solidFill>
                          <a:latin typeface="Helvetica World" pitchFamily="34" charset="0"/>
                          <a:ea typeface="+mn-ea"/>
                          <a:cs typeface="Helvetica World" pitchFamily="34" charset="0"/>
                        </a:rPr>
                        <a:t>0.3690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0.7433</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a:t>
                      </a:r>
                    </a:p>
                  </a:txBody>
                  <a:tcPr marL="17780" marR="17780" marT="0"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284">
                <a:tc rowSpan="2">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Cadbury</a:t>
                      </a:r>
                    </a:p>
                  </a:txBody>
                  <a:tcPr marL="17780" marR="177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Original</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0.3685</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0.7533</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0.1341</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0.2131</a:t>
                      </a:r>
                    </a:p>
                  </a:txBody>
                  <a:tcPr marL="17780" marR="177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284">
                <a:tc vMerge="1">
                  <a:txBody>
                    <a:bodyPr/>
                    <a:lstStyle/>
                    <a:p>
                      <a:endParaRPr lang="en-GB"/>
                    </a:p>
                  </a:txBody>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S.A.</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0.3733</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0.7600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0.2179</a:t>
                      </a:r>
                    </a:p>
                  </a:txBody>
                  <a:tcPr marL="17780" marR="17780" marT="0"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284">
                <a:tc rowSpan="2">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Imp </a:t>
                      </a:r>
                      <a:r>
                        <a:rPr lang="en-GB" sz="1800" kern="1200" dirty="0" err="1">
                          <a:solidFill>
                            <a:schemeClr val="dk1"/>
                          </a:solidFill>
                          <a:latin typeface="Helvetica World" pitchFamily="34" charset="0"/>
                          <a:ea typeface="+mn-ea"/>
                          <a:cs typeface="Helvetica World" pitchFamily="34" charset="0"/>
                        </a:rPr>
                        <a:t>Tob</a:t>
                      </a:r>
                      <a:endParaRPr lang="en-GB" sz="1800" kern="1200" dirty="0">
                        <a:solidFill>
                          <a:schemeClr val="dk1"/>
                        </a:solidFill>
                        <a:latin typeface="Helvetica World" pitchFamily="34" charset="0"/>
                        <a:ea typeface="+mn-ea"/>
                        <a:cs typeface="Helvetica World" pitchFamily="34" charset="0"/>
                      </a:endParaRPr>
                    </a:p>
                  </a:txBody>
                  <a:tcPr marL="17780" marR="177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Original</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0.2802</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0.6367</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0.3946</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0</a:t>
                      </a:r>
                    </a:p>
                  </a:txBody>
                  <a:tcPr marL="17780" marR="177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284">
                <a:tc vMerge="1">
                  <a:txBody>
                    <a:bodyPr/>
                    <a:lstStyle/>
                    <a:p>
                      <a:endParaRPr lang="en-GB"/>
                    </a:p>
                  </a:txBody>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S.A.</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0.2929</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0.6533</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0</a:t>
                      </a:r>
                    </a:p>
                  </a:txBody>
                  <a:tcPr marL="17780" marR="17780" marT="0"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284">
                <a:tc rowSpan="2">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Schroders</a:t>
                      </a:r>
                    </a:p>
                  </a:txBody>
                  <a:tcPr marL="17780" marR="177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Original</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0.2369</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0.6100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0.2333</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0.2456</a:t>
                      </a:r>
                    </a:p>
                  </a:txBody>
                  <a:tcPr marL="17780" marR="177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284">
                <a:tc vMerge="1">
                  <a:txBody>
                    <a:bodyPr/>
                    <a:lstStyle/>
                    <a:p>
                      <a:endParaRPr lang="en-GB"/>
                    </a:p>
                  </a:txBody>
                  <a:tcPr/>
                </a:tc>
                <a:tc>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S.A</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0.3054</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0.6800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0.1780</a:t>
                      </a:r>
                    </a:p>
                  </a:txBody>
                  <a:tcPr marL="17780" marR="17780" marT="0"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284">
                <a:tc rowSpan="2">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Sky</a:t>
                      </a:r>
                    </a:p>
                  </a:txBody>
                  <a:tcPr marL="17780" marR="177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Original</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0.2066</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0.6800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0.5922</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0.4222</a:t>
                      </a:r>
                    </a:p>
                  </a:txBody>
                  <a:tcPr marL="17780" marR="177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284">
                <a:tc vMerge="1">
                  <a:txBody>
                    <a:bodyPr/>
                    <a:lstStyle/>
                    <a:p>
                      <a:endParaRPr lang="en-GB"/>
                    </a:p>
                  </a:txBody>
                  <a:tcPr/>
                </a:tc>
                <a:tc>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S.A.</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0.3059</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0.6967</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a:t>
                      </a:r>
                    </a:p>
                  </a:txBody>
                  <a:tcPr marL="17780" marR="17780" marT="0"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tcPr>
                </a:tc>
              </a:tr>
            </a:tbl>
          </a:graphicData>
        </a:graphic>
      </p:graphicFrame>
      <p:sp>
        <p:nvSpPr>
          <p:cNvPr id="7" name="TextBox 6"/>
          <p:cNvSpPr txBox="1"/>
          <p:nvPr/>
        </p:nvSpPr>
        <p:spPr>
          <a:xfrm>
            <a:off x="986620" y="6133008"/>
            <a:ext cx="4809516" cy="369332"/>
          </a:xfrm>
          <a:prstGeom prst="rect">
            <a:avLst/>
          </a:prstGeom>
          <a:noFill/>
        </p:spPr>
        <p:txBody>
          <a:bodyPr wrap="square" rtlCol="0">
            <a:spAutoFit/>
          </a:bodyPr>
          <a:lstStyle/>
          <a:p>
            <a:pPr algn="just"/>
            <a:r>
              <a:rPr lang="en-GB" sz="1800" b="1" dirty="0" smtClean="0"/>
              <a:t>Sample BEST Results for SA</a:t>
            </a:r>
            <a:endParaRPr lang="en-GB" sz="1800" b="1" dirty="0"/>
          </a:p>
        </p:txBody>
      </p:sp>
      <p:sp>
        <p:nvSpPr>
          <p:cNvPr id="11" name="TextBox 10"/>
          <p:cNvSpPr txBox="1"/>
          <p:nvPr/>
        </p:nvSpPr>
        <p:spPr>
          <a:xfrm>
            <a:off x="5004048" y="519714"/>
            <a:ext cx="3240360" cy="615553"/>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GB" sz="1700" b="1" dirty="0" smtClean="0">
                <a:latin typeface="Helvetica World" pitchFamily="34" charset="0"/>
                <a:cs typeface="Helvetica World" pitchFamily="34" charset="0"/>
              </a:rPr>
              <a:t>Significantly improved: 27 Significantly worsened: 7</a:t>
            </a:r>
            <a:endParaRPr lang="en-GB" sz="1700" b="1" dirty="0">
              <a:latin typeface="Helvetica World" pitchFamily="34" charset="0"/>
              <a:cs typeface="Helvetica World" pitchFamily="34" charset="0"/>
            </a:endParaRPr>
          </a:p>
        </p:txBody>
      </p:sp>
      <p:sp>
        <p:nvSpPr>
          <p:cNvPr id="8" name="TextBox 7"/>
          <p:cNvSpPr txBox="1"/>
          <p:nvPr/>
        </p:nvSpPr>
        <p:spPr>
          <a:xfrm>
            <a:off x="6516216" y="6123958"/>
            <a:ext cx="1728192" cy="307777"/>
          </a:xfrm>
          <a:prstGeom prst="rect">
            <a:avLst/>
          </a:prstGeom>
          <a:ln w="22225"/>
        </p:spPr>
        <p:style>
          <a:lnRef idx="2">
            <a:schemeClr val="dk1"/>
          </a:lnRef>
          <a:fillRef idx="1">
            <a:schemeClr val="lt1"/>
          </a:fillRef>
          <a:effectRef idx="0">
            <a:schemeClr val="dk1"/>
          </a:effectRef>
          <a:fontRef idx="minor">
            <a:schemeClr val="dk1"/>
          </a:fontRef>
        </p:style>
        <p:txBody>
          <a:bodyPr wrap="square" rtlCol="0">
            <a:spAutoFit/>
          </a:bodyPr>
          <a:lstStyle/>
          <a:p>
            <a:r>
              <a:rPr lang="en-GB" sz="1400" b="1" dirty="0" smtClean="0">
                <a:solidFill>
                  <a:srgbClr val="0070C0"/>
                </a:solidFill>
              </a:rPr>
              <a:t>BETTER</a:t>
            </a:r>
            <a:r>
              <a:rPr lang="en-GB" sz="1400" dirty="0" smtClean="0">
                <a:solidFill>
                  <a:srgbClr val="0070C0"/>
                </a:solidFill>
              </a:rPr>
              <a:t> </a:t>
            </a:r>
            <a:r>
              <a:rPr lang="en-GB" sz="1400" b="1" dirty="0" smtClean="0">
                <a:solidFill>
                  <a:srgbClr val="C00000"/>
                </a:solidFill>
              </a:rPr>
              <a:t>WORSE</a:t>
            </a:r>
            <a:endParaRPr lang="en-GB" sz="1400" b="1" dirty="0">
              <a:solidFill>
                <a:srgbClr val="C00000"/>
              </a:solidFill>
            </a:endParaRPr>
          </a:p>
        </p:txBody>
      </p:sp>
    </p:spTree>
    <p:extLst>
      <p:ext uri="{BB962C8B-B14F-4D97-AF65-F5344CB8AC3E}">
        <p14:creationId xmlns:p14="http://schemas.microsoft.com/office/powerpoint/2010/main" val="42582085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499992" y="188640"/>
            <a:ext cx="3672408" cy="293117"/>
          </a:xfrm>
        </p:spPr>
        <p:txBody>
          <a:bodyPr/>
          <a:lstStyle/>
          <a:p>
            <a:pPr algn="ctr"/>
            <a:r>
              <a:rPr lang="en-US" sz="2800" dirty="0" smtClean="0"/>
              <a:t> Results</a:t>
            </a:r>
            <a:endParaRPr lang="en-US" sz="2800" dirty="0"/>
          </a:p>
        </p:txBody>
      </p:sp>
      <p:sp>
        <p:nvSpPr>
          <p:cNvPr id="6" name="TextBox 5"/>
          <p:cNvSpPr txBox="1"/>
          <p:nvPr/>
        </p:nvSpPr>
        <p:spPr>
          <a:xfrm>
            <a:off x="827584" y="564657"/>
            <a:ext cx="3312368" cy="461665"/>
          </a:xfrm>
          <a:prstGeom prst="rect">
            <a:avLst/>
          </a:prstGeom>
          <a:noFill/>
        </p:spPr>
        <p:txBody>
          <a:bodyPr wrap="square" rtlCol="0">
            <a:spAutoFit/>
          </a:bodyPr>
          <a:lstStyle/>
          <a:p>
            <a:pPr lvl="0" algn="ctr"/>
            <a:r>
              <a:rPr lang="en-GB" sz="2400" b="1" dirty="0" smtClean="0">
                <a:cs typeface="Helvetica World" pitchFamily="34" charset="0"/>
              </a:rPr>
              <a:t>Tabu Search</a:t>
            </a:r>
            <a:endParaRPr lang="en-GB" sz="2400" b="1" dirty="0">
              <a:cs typeface="Helvetica World" pitchFamily="34" charset="0"/>
            </a:endParaRPr>
          </a:p>
        </p:txBody>
      </p:sp>
      <p:sp>
        <p:nvSpPr>
          <p:cNvPr id="14" name="Rectangle 13"/>
          <p:cNvSpPr/>
          <p:nvPr/>
        </p:nvSpPr>
        <p:spPr>
          <a:xfrm>
            <a:off x="770596" y="1412776"/>
            <a:ext cx="7416824" cy="432047"/>
          </a:xfrm>
          <a:prstGeom prst="rect">
            <a:avLst/>
          </a:prstGeom>
        </p:spPr>
        <p:txBody>
          <a:bodyPr/>
          <a:lstStyle/>
          <a:p>
            <a:pPr lvl="0" algn="just"/>
            <a:r>
              <a:rPr lang="en-GB" sz="2300" b="1" dirty="0">
                <a:latin typeface="Helvetica World" pitchFamily="34" charset="0"/>
                <a:cs typeface="Helvetica World" pitchFamily="34" charset="0"/>
              </a:rPr>
              <a:t> </a:t>
            </a:r>
            <a:r>
              <a:rPr lang="en-GB" sz="2300" b="1" dirty="0" smtClean="0">
                <a:latin typeface="Helvetica World" pitchFamily="34" charset="0"/>
                <a:cs typeface="Helvetica World" pitchFamily="34" charset="0"/>
              </a:rPr>
              <a:t>    </a:t>
            </a:r>
            <a:endParaRPr lang="en-GB" sz="2200" b="1" dirty="0">
              <a:latin typeface="Helvetica World" pitchFamily="34" charset="0"/>
              <a:cs typeface="Helvetica World" pitchFamily="34" charset="0"/>
            </a:endParaRPr>
          </a:p>
        </p:txBody>
      </p:sp>
      <p:sp>
        <p:nvSpPr>
          <p:cNvPr id="3" name="TextBox 2"/>
          <p:cNvSpPr txBox="1"/>
          <p:nvPr/>
        </p:nvSpPr>
        <p:spPr>
          <a:xfrm>
            <a:off x="827584" y="2420888"/>
            <a:ext cx="7359836" cy="369332"/>
          </a:xfrm>
          <a:prstGeom prst="rect">
            <a:avLst/>
          </a:prstGeom>
          <a:noFill/>
        </p:spPr>
        <p:txBody>
          <a:bodyPr wrap="square" rtlCol="0">
            <a:spAutoFit/>
          </a:bodyPr>
          <a:lstStyle/>
          <a:p>
            <a:endParaRPr lang="en-GB"/>
          </a:p>
        </p:txBody>
      </p:sp>
      <p:graphicFrame>
        <p:nvGraphicFramePr>
          <p:cNvPr id="5" name="Table 4"/>
          <p:cNvGraphicFramePr>
            <a:graphicFrameLocks noGrp="1"/>
          </p:cNvGraphicFramePr>
          <p:nvPr>
            <p:extLst>
              <p:ext uri="{D42A27DB-BD31-4B8C-83A1-F6EECF244321}">
                <p14:modId xmlns:p14="http://schemas.microsoft.com/office/powerpoint/2010/main" val="1681936061"/>
              </p:ext>
            </p:extLst>
          </p:nvPr>
        </p:nvGraphicFramePr>
        <p:xfrm>
          <a:off x="1015112" y="1124745"/>
          <a:ext cx="7172310" cy="4875455"/>
        </p:xfrm>
        <a:graphic>
          <a:graphicData uri="http://schemas.openxmlformats.org/drawingml/2006/table">
            <a:tbl>
              <a:tblPr firstRow="1" bandRow="1">
                <a:tableStyleId>{5C22544A-7EE6-4342-B048-85BDC9FD1C3A}</a:tableStyleId>
              </a:tblPr>
              <a:tblGrid>
                <a:gridCol w="1195385"/>
                <a:gridCol w="1195385"/>
                <a:gridCol w="1195385"/>
                <a:gridCol w="1195385"/>
                <a:gridCol w="1195385"/>
                <a:gridCol w="1195385"/>
              </a:tblGrid>
              <a:tr h="432047">
                <a:tc>
                  <a:txBody>
                    <a:bodyPr/>
                    <a:lstStyle/>
                    <a:p>
                      <a:pPr algn="ctr"/>
                      <a:r>
                        <a:rPr lang="en-GB" sz="2000" b="0" dirty="0" smtClean="0">
                          <a:solidFill>
                            <a:schemeClr val="tx1"/>
                          </a:solidFill>
                          <a:effectLst>
                            <a:outerShdw blurRad="38100" dist="38100" dir="2700000" algn="tl">
                              <a:srgbClr val="000000">
                                <a:alpha val="43137"/>
                              </a:srgbClr>
                            </a:outerShdw>
                          </a:effectLst>
                          <a:latin typeface="Helvetica World" pitchFamily="34" charset="0"/>
                          <a:cs typeface="Helvetica World" pitchFamily="34" charset="0"/>
                        </a:rPr>
                        <a:t>Dataset</a:t>
                      </a:r>
                      <a:endParaRPr lang="en-GB" sz="2000" b="0" dirty="0">
                        <a:solidFill>
                          <a:schemeClr val="tx1"/>
                        </a:solidFill>
                        <a:effectLst>
                          <a:outerShdw blurRad="38100" dist="38100" dir="2700000" algn="tl">
                            <a:srgbClr val="000000">
                              <a:alpha val="43137"/>
                            </a:srgbClr>
                          </a:outerShdw>
                        </a:effectLst>
                        <a:latin typeface="Helvetica World" pitchFamily="34" charset="0"/>
                        <a:cs typeface="Helvetica World" pitchFamily="34" charset="0"/>
                      </a:endParaRPr>
                    </a:p>
                  </a:txBody>
                  <a:tcPr anchor="ctr">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pPr algn="ctr"/>
                      <a:r>
                        <a:rPr lang="en-GB" sz="2000" b="0" dirty="0" smtClean="0">
                          <a:solidFill>
                            <a:schemeClr val="tx1"/>
                          </a:solidFill>
                          <a:effectLst>
                            <a:outerShdw blurRad="38100" dist="38100" dir="2700000" algn="tl">
                              <a:srgbClr val="000000">
                                <a:alpha val="43137"/>
                              </a:srgbClr>
                            </a:outerShdw>
                          </a:effectLst>
                          <a:latin typeface="Helvetica World" pitchFamily="34" charset="0"/>
                          <a:cs typeface="Helvetica World" pitchFamily="34" charset="0"/>
                        </a:rPr>
                        <a:t>Heuristic</a:t>
                      </a:r>
                      <a:endParaRPr lang="en-GB" sz="2000" b="0" dirty="0">
                        <a:solidFill>
                          <a:schemeClr val="tx1"/>
                        </a:solidFill>
                        <a:effectLst>
                          <a:outerShdw blurRad="38100" dist="38100" dir="2700000" algn="tl">
                            <a:srgbClr val="000000">
                              <a:alpha val="43137"/>
                            </a:srgbClr>
                          </a:outerShdw>
                        </a:effectLst>
                        <a:latin typeface="Helvetica World" pitchFamily="34" charset="0"/>
                        <a:cs typeface="Helvetica World"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pPr algn="ctr"/>
                      <a:r>
                        <a:rPr lang="en-GB" sz="2000" b="0" dirty="0" smtClean="0">
                          <a:solidFill>
                            <a:schemeClr val="tx1"/>
                          </a:solidFill>
                          <a:effectLst>
                            <a:outerShdw blurRad="38100" dist="38100" dir="2700000" algn="tl">
                              <a:srgbClr val="000000">
                                <a:alpha val="43137"/>
                              </a:srgbClr>
                            </a:outerShdw>
                          </a:effectLst>
                          <a:latin typeface="Helvetica World" pitchFamily="34" charset="0"/>
                          <a:cs typeface="Helvetica World" pitchFamily="34" charset="0"/>
                        </a:rPr>
                        <a:t>Fitness</a:t>
                      </a:r>
                      <a:endParaRPr lang="en-GB" sz="2000" b="0" dirty="0">
                        <a:solidFill>
                          <a:schemeClr val="tx1"/>
                        </a:solidFill>
                        <a:effectLst>
                          <a:outerShdw blurRad="38100" dist="38100" dir="2700000" algn="tl">
                            <a:srgbClr val="000000">
                              <a:alpha val="43137"/>
                            </a:srgbClr>
                          </a:outerShdw>
                        </a:effectLst>
                        <a:latin typeface="Helvetica World" pitchFamily="34" charset="0"/>
                        <a:cs typeface="Helvetica World"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pPr algn="ctr"/>
                      <a:r>
                        <a:rPr lang="en-GB" sz="2000" b="0" dirty="0" smtClean="0">
                          <a:solidFill>
                            <a:schemeClr val="tx1"/>
                          </a:solidFill>
                          <a:effectLst>
                            <a:outerShdw blurRad="38100" dist="38100" dir="2700000" algn="tl">
                              <a:srgbClr val="000000">
                                <a:alpha val="43137"/>
                              </a:srgbClr>
                            </a:outerShdw>
                          </a:effectLst>
                          <a:latin typeface="Helvetica World" pitchFamily="34" charset="0"/>
                          <a:cs typeface="Helvetica World" pitchFamily="34" charset="0"/>
                        </a:rPr>
                        <a:t>RC</a:t>
                      </a:r>
                      <a:endParaRPr lang="en-GB" sz="2000" b="0" dirty="0">
                        <a:solidFill>
                          <a:schemeClr val="tx1"/>
                        </a:solidFill>
                        <a:effectLst>
                          <a:outerShdw blurRad="38100" dist="38100" dir="2700000" algn="tl">
                            <a:srgbClr val="000000">
                              <a:alpha val="43137"/>
                            </a:srgbClr>
                          </a:outerShdw>
                        </a:effectLst>
                        <a:latin typeface="Helvetica World" pitchFamily="34" charset="0"/>
                        <a:cs typeface="Helvetica World"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pPr algn="ctr"/>
                      <a:r>
                        <a:rPr lang="en-GB" sz="2000" b="0" dirty="0" smtClean="0">
                          <a:solidFill>
                            <a:schemeClr val="tx1"/>
                          </a:solidFill>
                          <a:effectLst>
                            <a:outerShdw blurRad="38100" dist="38100" dir="2700000" algn="tl">
                              <a:srgbClr val="000000">
                                <a:alpha val="43137"/>
                              </a:srgbClr>
                            </a:outerShdw>
                          </a:effectLst>
                          <a:latin typeface="Helvetica World" pitchFamily="34" charset="0"/>
                          <a:cs typeface="Helvetica World" pitchFamily="34" charset="0"/>
                        </a:rPr>
                        <a:t>RMC</a:t>
                      </a:r>
                      <a:endParaRPr lang="en-GB" sz="2000" b="0" dirty="0">
                        <a:solidFill>
                          <a:schemeClr val="tx1"/>
                        </a:solidFill>
                        <a:effectLst>
                          <a:outerShdw blurRad="38100" dist="38100" dir="2700000" algn="tl">
                            <a:srgbClr val="000000">
                              <a:alpha val="43137"/>
                            </a:srgbClr>
                          </a:outerShdw>
                        </a:effectLst>
                        <a:latin typeface="Helvetica World" pitchFamily="34" charset="0"/>
                        <a:cs typeface="Helvetica World"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pPr algn="ctr"/>
                      <a:r>
                        <a:rPr lang="en-GB" sz="2000" b="0" dirty="0" smtClean="0">
                          <a:solidFill>
                            <a:schemeClr val="tx1"/>
                          </a:solidFill>
                          <a:effectLst>
                            <a:outerShdw blurRad="38100" dist="38100" dir="2700000" algn="tl">
                              <a:srgbClr val="000000">
                                <a:alpha val="43137"/>
                              </a:srgbClr>
                            </a:outerShdw>
                          </a:effectLst>
                          <a:latin typeface="Helvetica World" pitchFamily="34" charset="0"/>
                          <a:cs typeface="Helvetica World" pitchFamily="34" charset="0"/>
                        </a:rPr>
                        <a:t>RF</a:t>
                      </a:r>
                      <a:endParaRPr lang="en-GB" sz="2000" b="0" dirty="0">
                        <a:solidFill>
                          <a:schemeClr val="tx1"/>
                        </a:solidFill>
                        <a:effectLst>
                          <a:outerShdw blurRad="38100" dist="38100" dir="2700000" algn="tl">
                            <a:srgbClr val="000000">
                              <a:alpha val="43137"/>
                            </a:srgbClr>
                          </a:outerShdw>
                        </a:effectLst>
                        <a:latin typeface="Helvetica World" pitchFamily="34" charset="0"/>
                        <a:cs typeface="Helvetica World" pitchFamily="34" charset="0"/>
                      </a:endParaRPr>
                    </a:p>
                  </a:txBody>
                  <a:tcPr anchor="ctr">
                    <a:lnL w="12700" cap="flat" cmpd="sng" algn="ctr">
                      <a:solidFill>
                        <a:schemeClr val="tx1"/>
                      </a:solidFill>
                      <a:prstDash val="solid"/>
                      <a:round/>
                      <a:headEnd type="none" w="med" len="med"/>
                      <a:tailEnd type="none" w="med" len="med"/>
                    </a:lnL>
                    <a:lnB w="12700" cap="flat" cmpd="sng" algn="ctr">
                      <a:noFill/>
                      <a:prstDash val="solid"/>
                      <a:round/>
                      <a:headEnd type="none" w="med" len="med"/>
                      <a:tailEnd type="none" w="med" len="med"/>
                    </a:lnB>
                  </a:tcPr>
                </a:tc>
              </a:tr>
              <a:tr h="370284">
                <a:tc rowSpan="2">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Barclays</a:t>
                      </a:r>
                    </a:p>
                  </a:txBody>
                  <a:tcPr marL="17780" marR="17780" marT="0" marB="0"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Original</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1000"/>
                        </a:spcAft>
                      </a:pPr>
                      <a:r>
                        <a:rPr lang="en-GB" sz="1800" kern="1200">
                          <a:solidFill>
                            <a:schemeClr val="dk1"/>
                          </a:solidFill>
                          <a:latin typeface="Helvetica World" pitchFamily="34" charset="0"/>
                          <a:ea typeface="+mn-ea"/>
                          <a:cs typeface="Helvetica World" pitchFamily="34" charset="0"/>
                        </a:rPr>
                        <a:t>0.3633</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1000"/>
                        </a:spcAft>
                      </a:pPr>
                      <a:r>
                        <a:rPr lang="en-GB" sz="1800" kern="1200">
                          <a:solidFill>
                            <a:schemeClr val="dk1"/>
                          </a:solidFill>
                          <a:latin typeface="Helvetica World" pitchFamily="34" charset="0"/>
                          <a:ea typeface="+mn-ea"/>
                          <a:cs typeface="Helvetica World" pitchFamily="34" charset="0"/>
                        </a:rPr>
                        <a:t>0.7100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1000"/>
                        </a:spcAft>
                      </a:pPr>
                      <a:r>
                        <a:rPr lang="en-GB" sz="1800" kern="1200">
                          <a:solidFill>
                            <a:schemeClr val="dk1"/>
                          </a:solidFill>
                          <a:latin typeface="Helvetica World" pitchFamily="34" charset="0"/>
                          <a:ea typeface="+mn-ea"/>
                          <a:cs typeface="Helvetica World" pitchFamily="34" charset="0"/>
                        </a:rPr>
                        <a:t>0.2449</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1000"/>
                        </a:spcAft>
                      </a:pPr>
                      <a:r>
                        <a:rPr lang="en-GB" sz="1800" kern="1200">
                          <a:solidFill>
                            <a:schemeClr val="dk1"/>
                          </a:solidFill>
                          <a:latin typeface="Helvetica World" pitchFamily="34" charset="0"/>
                          <a:ea typeface="+mn-ea"/>
                          <a:cs typeface="Helvetica World" pitchFamily="34" charset="0"/>
                        </a:rPr>
                        <a:t>0.0411</a:t>
                      </a:r>
                    </a:p>
                  </a:txBody>
                  <a:tcPr marL="17780" marR="17780" marT="0"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284">
                <a:tc vMerge="1">
                  <a:txBody>
                    <a:bodyPr/>
                    <a:lstStyle/>
                    <a:p>
                      <a:endParaRPr lang="en-GB"/>
                    </a:p>
                  </a:txBody>
                  <a:tcPr/>
                </a:tc>
                <a:tc>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T.S.</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GB" sz="1800" b="1" kern="1200" dirty="0">
                          <a:solidFill>
                            <a:srgbClr val="0070C0"/>
                          </a:solidFill>
                          <a:latin typeface="Helvetica World" pitchFamily="34" charset="0"/>
                          <a:ea typeface="+mn-ea"/>
                          <a:cs typeface="Helvetica World" pitchFamily="34" charset="0"/>
                        </a:rPr>
                        <a:t>0.4350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GB" sz="1800" b="1" kern="1200" dirty="0">
                          <a:solidFill>
                            <a:srgbClr val="0070C0"/>
                          </a:solidFill>
                          <a:latin typeface="Helvetica World" pitchFamily="34" charset="0"/>
                          <a:ea typeface="+mn-ea"/>
                          <a:cs typeface="Helvetica World" pitchFamily="34" charset="0"/>
                        </a:rPr>
                        <a:t>0.8167</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GB" sz="1800" b="1" kern="1200" dirty="0">
                          <a:solidFill>
                            <a:srgbClr val="0070C0"/>
                          </a:solidFill>
                          <a:latin typeface="Helvetica World" pitchFamily="34" charset="0"/>
                          <a:ea typeface="+mn-ea"/>
                          <a:cs typeface="Helvetica World" pitchFamily="34" charset="0"/>
                        </a:rPr>
                        <a:t>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GB" sz="1800" kern="1200">
                          <a:solidFill>
                            <a:schemeClr val="dk1"/>
                          </a:solidFill>
                          <a:latin typeface="Helvetica World" pitchFamily="34" charset="0"/>
                          <a:ea typeface="+mn-ea"/>
                          <a:cs typeface="Helvetica World" pitchFamily="34" charset="0"/>
                        </a:rPr>
                        <a:t>0.0392</a:t>
                      </a:r>
                    </a:p>
                  </a:txBody>
                  <a:tcPr marL="17780" marR="17780" marT="0"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284">
                <a:tc rowSpan="2">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BAT</a:t>
                      </a:r>
                    </a:p>
                  </a:txBody>
                  <a:tcPr marL="17780" marR="177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Original</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1000"/>
                        </a:spcAft>
                      </a:pPr>
                      <a:r>
                        <a:rPr lang="en-GB" sz="1800" kern="1200" dirty="0">
                          <a:solidFill>
                            <a:schemeClr val="dk1"/>
                          </a:solidFill>
                          <a:latin typeface="Helvetica World" pitchFamily="34" charset="0"/>
                          <a:ea typeface="+mn-ea"/>
                          <a:cs typeface="Helvetica World" pitchFamily="34" charset="0"/>
                        </a:rPr>
                        <a:t>0.3303</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1000"/>
                        </a:spcAft>
                      </a:pPr>
                      <a:r>
                        <a:rPr lang="en-GB" sz="1800" kern="1200" dirty="0">
                          <a:solidFill>
                            <a:schemeClr val="dk1"/>
                          </a:solidFill>
                          <a:latin typeface="Helvetica World" pitchFamily="34" charset="0"/>
                          <a:ea typeface="+mn-ea"/>
                          <a:cs typeface="Helvetica World" pitchFamily="34" charset="0"/>
                        </a:rPr>
                        <a:t>0.6667</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1000"/>
                        </a:spcAft>
                      </a:pPr>
                      <a:r>
                        <a:rPr lang="en-GB" sz="1800" kern="1200">
                          <a:solidFill>
                            <a:schemeClr val="dk1"/>
                          </a:solidFill>
                          <a:latin typeface="Helvetica World" pitchFamily="34" charset="0"/>
                          <a:ea typeface="+mn-ea"/>
                          <a:cs typeface="Helvetica World" pitchFamily="34" charset="0"/>
                        </a:rPr>
                        <a:t>0.2780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1000"/>
                        </a:spcAft>
                      </a:pPr>
                      <a:r>
                        <a:rPr lang="en-GB" sz="1800" kern="1200">
                          <a:solidFill>
                            <a:schemeClr val="dk1"/>
                          </a:solidFill>
                          <a:latin typeface="Helvetica World" pitchFamily="34" charset="0"/>
                          <a:ea typeface="+mn-ea"/>
                          <a:cs typeface="Helvetica World" pitchFamily="34" charset="0"/>
                        </a:rPr>
                        <a:t>0.1083</a:t>
                      </a:r>
                    </a:p>
                  </a:txBody>
                  <a:tcPr marL="17780" marR="177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284">
                <a:tc vMerge="1">
                  <a:txBody>
                    <a:bodyPr/>
                    <a:lstStyle/>
                    <a:p>
                      <a:endParaRPr lang="en-GB"/>
                    </a:p>
                  </a:txBody>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T.S.</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GB" sz="1800" kern="1200" dirty="0">
                          <a:solidFill>
                            <a:schemeClr val="dk1"/>
                          </a:solidFill>
                          <a:latin typeface="Helvetica World" pitchFamily="34" charset="0"/>
                          <a:ea typeface="+mn-ea"/>
                          <a:cs typeface="Helvetica World" pitchFamily="34" charset="0"/>
                        </a:rPr>
                        <a:t>0.3323</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GB" sz="1800" b="1" kern="1200" dirty="0">
                          <a:solidFill>
                            <a:srgbClr val="0070C0"/>
                          </a:solidFill>
                          <a:latin typeface="Helvetica World" pitchFamily="34" charset="0"/>
                          <a:ea typeface="+mn-ea"/>
                          <a:cs typeface="Helvetica World" pitchFamily="34" charset="0"/>
                        </a:rPr>
                        <a:t>0.6900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GB" sz="1800" b="1" kern="1200" dirty="0">
                          <a:solidFill>
                            <a:srgbClr val="0070C0"/>
                          </a:solidFill>
                          <a:latin typeface="Helvetica World" pitchFamily="34" charset="0"/>
                          <a:ea typeface="+mn-ea"/>
                          <a:cs typeface="Helvetica World" pitchFamily="34" charset="0"/>
                        </a:rPr>
                        <a:t>0.2287</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GB" sz="1800" b="1" kern="1200" dirty="0">
                          <a:solidFill>
                            <a:srgbClr val="0070C0"/>
                          </a:solidFill>
                          <a:latin typeface="Helvetica World" pitchFamily="34" charset="0"/>
                          <a:ea typeface="+mn-ea"/>
                          <a:cs typeface="Helvetica World" pitchFamily="34" charset="0"/>
                        </a:rPr>
                        <a:t>0</a:t>
                      </a:r>
                    </a:p>
                  </a:txBody>
                  <a:tcPr marL="17780" marR="17780" marT="0"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284">
                <a:tc rowSpan="2">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Cadbury</a:t>
                      </a:r>
                    </a:p>
                  </a:txBody>
                  <a:tcPr marL="17780" marR="177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Original</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1000"/>
                        </a:spcAft>
                      </a:pPr>
                      <a:r>
                        <a:rPr lang="en-GB" sz="1800" kern="1200" dirty="0">
                          <a:solidFill>
                            <a:schemeClr val="dk1"/>
                          </a:solidFill>
                          <a:latin typeface="Helvetica World" pitchFamily="34" charset="0"/>
                          <a:ea typeface="+mn-ea"/>
                          <a:cs typeface="Helvetica World" pitchFamily="34" charset="0"/>
                        </a:rPr>
                        <a:t>0.3685</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1000"/>
                        </a:spcAft>
                      </a:pPr>
                      <a:r>
                        <a:rPr lang="en-GB" sz="1800" kern="1200">
                          <a:solidFill>
                            <a:schemeClr val="dk1"/>
                          </a:solidFill>
                          <a:latin typeface="Helvetica World" pitchFamily="34" charset="0"/>
                          <a:ea typeface="+mn-ea"/>
                          <a:cs typeface="Helvetica World" pitchFamily="34" charset="0"/>
                        </a:rPr>
                        <a:t>0.7533</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1000"/>
                        </a:spcAft>
                      </a:pPr>
                      <a:r>
                        <a:rPr lang="en-GB" sz="1800" kern="1200" dirty="0">
                          <a:solidFill>
                            <a:schemeClr val="dk1"/>
                          </a:solidFill>
                          <a:latin typeface="Helvetica World" pitchFamily="34" charset="0"/>
                          <a:ea typeface="+mn-ea"/>
                          <a:cs typeface="Helvetica World" pitchFamily="34" charset="0"/>
                        </a:rPr>
                        <a:t>0.1341</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1000"/>
                        </a:spcAft>
                      </a:pPr>
                      <a:r>
                        <a:rPr lang="en-GB" sz="1800" kern="1200">
                          <a:solidFill>
                            <a:schemeClr val="dk1"/>
                          </a:solidFill>
                          <a:latin typeface="Helvetica World" pitchFamily="34" charset="0"/>
                          <a:ea typeface="+mn-ea"/>
                          <a:cs typeface="Helvetica World" pitchFamily="34" charset="0"/>
                        </a:rPr>
                        <a:t>0.2131</a:t>
                      </a:r>
                    </a:p>
                  </a:txBody>
                  <a:tcPr marL="17780" marR="177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284">
                <a:tc vMerge="1">
                  <a:txBody>
                    <a:bodyPr/>
                    <a:lstStyle/>
                    <a:p>
                      <a:endParaRPr lang="en-GB"/>
                    </a:p>
                  </a:txBody>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T.S.</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GB" sz="1800" b="1" kern="1200" dirty="0">
                          <a:solidFill>
                            <a:srgbClr val="0070C0"/>
                          </a:solidFill>
                          <a:latin typeface="Helvetica World" pitchFamily="34" charset="0"/>
                          <a:ea typeface="+mn-ea"/>
                          <a:cs typeface="Helvetica World" pitchFamily="34" charset="0"/>
                        </a:rPr>
                        <a:t>0.3817</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GB" sz="1800" b="1" kern="1200" dirty="0">
                          <a:solidFill>
                            <a:srgbClr val="0070C0"/>
                          </a:solidFill>
                          <a:latin typeface="Helvetica World" pitchFamily="34" charset="0"/>
                          <a:ea typeface="+mn-ea"/>
                          <a:cs typeface="Helvetica World" pitchFamily="34" charset="0"/>
                        </a:rPr>
                        <a:t>0.7700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GB" sz="1800" b="1" kern="1200" dirty="0">
                          <a:solidFill>
                            <a:srgbClr val="0070C0"/>
                          </a:solidFill>
                          <a:latin typeface="Helvetica World" pitchFamily="34" charset="0"/>
                          <a:ea typeface="+mn-ea"/>
                          <a:cs typeface="Helvetica World" pitchFamily="34" charset="0"/>
                        </a:rPr>
                        <a:t>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GB" sz="1800" b="1" kern="1200" dirty="0">
                          <a:solidFill>
                            <a:srgbClr val="0070C0"/>
                          </a:solidFill>
                          <a:latin typeface="Helvetica World" pitchFamily="34" charset="0"/>
                          <a:ea typeface="+mn-ea"/>
                          <a:cs typeface="Helvetica World" pitchFamily="34" charset="0"/>
                        </a:rPr>
                        <a:t>0.1928</a:t>
                      </a:r>
                    </a:p>
                  </a:txBody>
                  <a:tcPr marL="17780" marR="17780" marT="0"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284">
                <a:tc rowSpan="2">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Imp Tob</a:t>
                      </a:r>
                    </a:p>
                  </a:txBody>
                  <a:tcPr marL="17780" marR="177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Original</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1000"/>
                        </a:spcAft>
                      </a:pPr>
                      <a:r>
                        <a:rPr lang="en-GB" sz="1800" kern="1200">
                          <a:solidFill>
                            <a:schemeClr val="dk1"/>
                          </a:solidFill>
                          <a:latin typeface="Helvetica World" pitchFamily="34" charset="0"/>
                          <a:ea typeface="+mn-ea"/>
                          <a:cs typeface="Helvetica World" pitchFamily="34" charset="0"/>
                        </a:rPr>
                        <a:t>0.2802</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1000"/>
                        </a:spcAft>
                      </a:pPr>
                      <a:r>
                        <a:rPr lang="en-GB" sz="1800" kern="1200">
                          <a:solidFill>
                            <a:schemeClr val="dk1"/>
                          </a:solidFill>
                          <a:latin typeface="Helvetica World" pitchFamily="34" charset="0"/>
                          <a:ea typeface="+mn-ea"/>
                          <a:cs typeface="Helvetica World" pitchFamily="34" charset="0"/>
                        </a:rPr>
                        <a:t>0.6367</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1000"/>
                        </a:spcAft>
                      </a:pPr>
                      <a:r>
                        <a:rPr lang="en-GB" sz="1800" kern="1200">
                          <a:solidFill>
                            <a:schemeClr val="dk1"/>
                          </a:solidFill>
                          <a:latin typeface="Helvetica World" pitchFamily="34" charset="0"/>
                          <a:ea typeface="+mn-ea"/>
                          <a:cs typeface="Helvetica World" pitchFamily="34" charset="0"/>
                        </a:rPr>
                        <a:t>0.3946</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1000"/>
                        </a:spcAft>
                      </a:pPr>
                      <a:r>
                        <a:rPr lang="en-GB" sz="1800" kern="1200" dirty="0">
                          <a:solidFill>
                            <a:schemeClr val="dk1"/>
                          </a:solidFill>
                          <a:latin typeface="Helvetica World" pitchFamily="34" charset="0"/>
                          <a:ea typeface="+mn-ea"/>
                          <a:cs typeface="Helvetica World" pitchFamily="34" charset="0"/>
                        </a:rPr>
                        <a:t>0</a:t>
                      </a:r>
                    </a:p>
                  </a:txBody>
                  <a:tcPr marL="17780" marR="177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284">
                <a:tc vMerge="1">
                  <a:txBody>
                    <a:bodyPr/>
                    <a:lstStyle/>
                    <a:p>
                      <a:endParaRPr lang="en-GB"/>
                    </a:p>
                  </a:txBody>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T.S.</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GB" sz="1800" b="1" kern="1200" dirty="0">
                          <a:solidFill>
                            <a:srgbClr val="0070C0"/>
                          </a:solidFill>
                          <a:latin typeface="Helvetica World" pitchFamily="34" charset="0"/>
                          <a:ea typeface="+mn-ea"/>
                          <a:cs typeface="Helvetica World" pitchFamily="34" charset="0"/>
                        </a:rPr>
                        <a:t>0.2989</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GB" sz="1800" b="1" kern="1200" dirty="0">
                          <a:solidFill>
                            <a:srgbClr val="0070C0"/>
                          </a:solidFill>
                          <a:latin typeface="Helvetica World" pitchFamily="34" charset="0"/>
                          <a:ea typeface="+mn-ea"/>
                          <a:cs typeface="Helvetica World" pitchFamily="34" charset="0"/>
                        </a:rPr>
                        <a:t>0.6567</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GB" sz="1800" b="1" kern="1200" dirty="0">
                          <a:solidFill>
                            <a:srgbClr val="0070C0"/>
                          </a:solidFill>
                          <a:latin typeface="Helvetica World" pitchFamily="34" charset="0"/>
                          <a:ea typeface="+mn-ea"/>
                          <a:cs typeface="Helvetica World" pitchFamily="34" charset="0"/>
                        </a:rPr>
                        <a:t>0.0541</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GB" sz="1800" kern="1200" dirty="0">
                          <a:solidFill>
                            <a:schemeClr val="dk1"/>
                          </a:solidFill>
                          <a:latin typeface="Helvetica World" pitchFamily="34" charset="0"/>
                          <a:ea typeface="+mn-ea"/>
                          <a:cs typeface="Helvetica World" pitchFamily="34" charset="0"/>
                        </a:rPr>
                        <a:t>0</a:t>
                      </a:r>
                    </a:p>
                  </a:txBody>
                  <a:tcPr marL="17780" marR="17780" marT="0"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284">
                <a:tc rowSpan="2">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Schroders</a:t>
                      </a:r>
                    </a:p>
                  </a:txBody>
                  <a:tcPr marL="17780" marR="177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Original</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1000"/>
                        </a:spcAft>
                      </a:pPr>
                      <a:r>
                        <a:rPr lang="en-GB" sz="1800" kern="1200" dirty="0">
                          <a:solidFill>
                            <a:schemeClr val="dk1"/>
                          </a:solidFill>
                          <a:latin typeface="Helvetica World" pitchFamily="34" charset="0"/>
                          <a:ea typeface="+mn-ea"/>
                          <a:cs typeface="Helvetica World" pitchFamily="34" charset="0"/>
                        </a:rPr>
                        <a:t>0.2369</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1000"/>
                        </a:spcAft>
                      </a:pPr>
                      <a:r>
                        <a:rPr lang="en-GB" sz="1800" kern="1200" dirty="0">
                          <a:solidFill>
                            <a:schemeClr val="dk1"/>
                          </a:solidFill>
                          <a:latin typeface="Helvetica World" pitchFamily="34" charset="0"/>
                          <a:ea typeface="+mn-ea"/>
                          <a:cs typeface="Helvetica World" pitchFamily="34" charset="0"/>
                        </a:rPr>
                        <a:t>0.6100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1000"/>
                        </a:spcAft>
                      </a:pPr>
                      <a:r>
                        <a:rPr lang="en-GB" sz="1800" kern="1200">
                          <a:solidFill>
                            <a:schemeClr val="dk1"/>
                          </a:solidFill>
                          <a:latin typeface="Helvetica World" pitchFamily="34" charset="0"/>
                          <a:ea typeface="+mn-ea"/>
                          <a:cs typeface="Helvetica World" pitchFamily="34" charset="0"/>
                        </a:rPr>
                        <a:t>0.2333</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1000"/>
                        </a:spcAft>
                      </a:pPr>
                      <a:r>
                        <a:rPr lang="en-GB" sz="1800" kern="1200">
                          <a:solidFill>
                            <a:schemeClr val="dk1"/>
                          </a:solidFill>
                          <a:latin typeface="Helvetica World" pitchFamily="34" charset="0"/>
                          <a:ea typeface="+mn-ea"/>
                          <a:cs typeface="Helvetica World" pitchFamily="34" charset="0"/>
                        </a:rPr>
                        <a:t>0.2456</a:t>
                      </a:r>
                    </a:p>
                  </a:txBody>
                  <a:tcPr marL="17780" marR="177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284">
                <a:tc vMerge="1">
                  <a:txBody>
                    <a:bodyPr/>
                    <a:lstStyle/>
                    <a:p>
                      <a:endParaRPr lang="en-GB"/>
                    </a:p>
                  </a:txBody>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T.S.</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GB" sz="1800" b="1" kern="1200" dirty="0">
                          <a:solidFill>
                            <a:srgbClr val="0070C0"/>
                          </a:solidFill>
                          <a:latin typeface="Helvetica World" pitchFamily="34" charset="0"/>
                          <a:ea typeface="+mn-ea"/>
                          <a:cs typeface="Helvetica World" pitchFamily="34" charset="0"/>
                        </a:rPr>
                        <a:t>0.2815</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GB" sz="1800" b="1" kern="1200" dirty="0">
                          <a:solidFill>
                            <a:srgbClr val="0070C0"/>
                          </a:solidFill>
                          <a:latin typeface="Helvetica World" pitchFamily="34" charset="0"/>
                          <a:ea typeface="+mn-ea"/>
                          <a:cs typeface="Helvetica World" pitchFamily="34" charset="0"/>
                        </a:rPr>
                        <a:t>0.6567</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GB" sz="1800" b="1" kern="1200" dirty="0">
                          <a:solidFill>
                            <a:srgbClr val="0070C0"/>
                          </a:solidFill>
                          <a:latin typeface="Helvetica World" pitchFamily="34" charset="0"/>
                          <a:ea typeface="+mn-ea"/>
                          <a:cs typeface="Helvetica World" pitchFamily="34" charset="0"/>
                        </a:rPr>
                        <a:t>0.0444</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GB" sz="1800" kern="1200">
                          <a:solidFill>
                            <a:schemeClr val="dk1"/>
                          </a:solidFill>
                          <a:latin typeface="Helvetica World" pitchFamily="34" charset="0"/>
                          <a:ea typeface="+mn-ea"/>
                          <a:cs typeface="Helvetica World" pitchFamily="34" charset="0"/>
                        </a:rPr>
                        <a:t>0.2429</a:t>
                      </a:r>
                    </a:p>
                  </a:txBody>
                  <a:tcPr marL="17780" marR="17780" marT="0"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284">
                <a:tc rowSpan="2">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Sky</a:t>
                      </a:r>
                    </a:p>
                  </a:txBody>
                  <a:tcPr marL="17780" marR="177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Original</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1000"/>
                        </a:spcAft>
                      </a:pPr>
                      <a:r>
                        <a:rPr lang="en-GB" sz="1800" kern="1200">
                          <a:solidFill>
                            <a:schemeClr val="dk1"/>
                          </a:solidFill>
                          <a:latin typeface="Helvetica World" pitchFamily="34" charset="0"/>
                          <a:ea typeface="+mn-ea"/>
                          <a:cs typeface="Helvetica World" pitchFamily="34" charset="0"/>
                        </a:rPr>
                        <a:t>0.2066</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1000"/>
                        </a:spcAft>
                      </a:pPr>
                      <a:r>
                        <a:rPr lang="en-GB" sz="1800" kern="1200">
                          <a:solidFill>
                            <a:schemeClr val="dk1"/>
                          </a:solidFill>
                          <a:latin typeface="Helvetica World" pitchFamily="34" charset="0"/>
                          <a:ea typeface="+mn-ea"/>
                          <a:cs typeface="Helvetica World" pitchFamily="34" charset="0"/>
                        </a:rPr>
                        <a:t>0.6800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1000"/>
                        </a:spcAft>
                      </a:pPr>
                      <a:r>
                        <a:rPr lang="en-GB" sz="1800" kern="1200" dirty="0">
                          <a:solidFill>
                            <a:schemeClr val="dk1"/>
                          </a:solidFill>
                          <a:latin typeface="Helvetica World" pitchFamily="34" charset="0"/>
                          <a:ea typeface="+mn-ea"/>
                          <a:cs typeface="Helvetica World" pitchFamily="34" charset="0"/>
                        </a:rPr>
                        <a:t>0.5922</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1000"/>
                        </a:spcAft>
                      </a:pPr>
                      <a:r>
                        <a:rPr lang="en-GB" sz="1800" kern="1200">
                          <a:solidFill>
                            <a:schemeClr val="dk1"/>
                          </a:solidFill>
                          <a:latin typeface="Helvetica World" pitchFamily="34" charset="0"/>
                          <a:ea typeface="+mn-ea"/>
                          <a:cs typeface="Helvetica World" pitchFamily="34" charset="0"/>
                        </a:rPr>
                        <a:t>0.4222</a:t>
                      </a:r>
                    </a:p>
                  </a:txBody>
                  <a:tcPr marL="17780" marR="177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284">
                <a:tc vMerge="1">
                  <a:txBody>
                    <a:bodyPr/>
                    <a:lstStyle/>
                    <a:p>
                      <a:endParaRPr lang="en-GB"/>
                    </a:p>
                  </a:txBody>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T.S.</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pPr algn="ctr">
                        <a:lnSpc>
                          <a:spcPct val="115000"/>
                        </a:lnSpc>
                        <a:spcAft>
                          <a:spcPts val="1000"/>
                        </a:spcAft>
                      </a:pPr>
                      <a:r>
                        <a:rPr lang="en-GB" sz="1800" b="1" kern="1200" dirty="0">
                          <a:solidFill>
                            <a:srgbClr val="0070C0"/>
                          </a:solidFill>
                          <a:latin typeface="Helvetica World" pitchFamily="34" charset="0"/>
                          <a:ea typeface="+mn-ea"/>
                          <a:cs typeface="Helvetica World" pitchFamily="34" charset="0"/>
                        </a:rPr>
                        <a:t>0.3207</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pPr algn="ctr">
                        <a:lnSpc>
                          <a:spcPct val="115000"/>
                        </a:lnSpc>
                        <a:spcAft>
                          <a:spcPts val="1000"/>
                        </a:spcAft>
                      </a:pPr>
                      <a:r>
                        <a:rPr lang="en-GB" sz="1800" b="1" kern="1200" dirty="0">
                          <a:solidFill>
                            <a:srgbClr val="0070C0"/>
                          </a:solidFill>
                          <a:latin typeface="Helvetica World" pitchFamily="34" charset="0"/>
                          <a:ea typeface="+mn-ea"/>
                          <a:cs typeface="Helvetica World" pitchFamily="34" charset="0"/>
                        </a:rPr>
                        <a:t>0.7000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pPr algn="ctr">
                        <a:lnSpc>
                          <a:spcPct val="115000"/>
                        </a:lnSpc>
                        <a:spcAft>
                          <a:spcPts val="1000"/>
                        </a:spcAft>
                      </a:pPr>
                      <a:r>
                        <a:rPr lang="en-GB" sz="1800" b="1" kern="1200" dirty="0">
                          <a:solidFill>
                            <a:srgbClr val="0070C0"/>
                          </a:solidFill>
                          <a:latin typeface="Helvetica World" pitchFamily="34" charset="0"/>
                          <a:ea typeface="+mn-ea"/>
                          <a:cs typeface="Helvetica World" pitchFamily="34" charset="0"/>
                        </a:rPr>
                        <a:t>0.1165</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pPr algn="ctr">
                        <a:lnSpc>
                          <a:spcPct val="115000"/>
                        </a:lnSpc>
                        <a:spcAft>
                          <a:spcPts val="1000"/>
                        </a:spcAft>
                      </a:pPr>
                      <a:r>
                        <a:rPr lang="en-GB" sz="1800" b="1" kern="1200" dirty="0">
                          <a:solidFill>
                            <a:srgbClr val="0070C0"/>
                          </a:solidFill>
                          <a:latin typeface="Helvetica World" pitchFamily="34" charset="0"/>
                          <a:ea typeface="+mn-ea"/>
                          <a:cs typeface="Helvetica World" pitchFamily="34" charset="0"/>
                        </a:rPr>
                        <a:t>0</a:t>
                      </a:r>
                    </a:p>
                  </a:txBody>
                  <a:tcPr marL="17780" marR="17780" marT="0"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tcPr>
                </a:tc>
              </a:tr>
            </a:tbl>
          </a:graphicData>
        </a:graphic>
      </p:graphicFrame>
      <p:sp>
        <p:nvSpPr>
          <p:cNvPr id="7" name="TextBox 6"/>
          <p:cNvSpPr txBox="1"/>
          <p:nvPr/>
        </p:nvSpPr>
        <p:spPr>
          <a:xfrm>
            <a:off x="986620" y="6133008"/>
            <a:ext cx="4161444" cy="369332"/>
          </a:xfrm>
          <a:prstGeom prst="rect">
            <a:avLst/>
          </a:prstGeom>
          <a:noFill/>
        </p:spPr>
        <p:txBody>
          <a:bodyPr wrap="square" rtlCol="0">
            <a:spAutoFit/>
          </a:bodyPr>
          <a:lstStyle/>
          <a:p>
            <a:pPr algn="just"/>
            <a:r>
              <a:rPr lang="en-GB" sz="1800" b="1" dirty="0" smtClean="0"/>
              <a:t>Sample BEST Results for TS</a:t>
            </a:r>
            <a:endParaRPr lang="en-GB" sz="1800" b="1" dirty="0"/>
          </a:p>
        </p:txBody>
      </p:sp>
      <p:sp>
        <p:nvSpPr>
          <p:cNvPr id="11" name="TextBox 10"/>
          <p:cNvSpPr txBox="1"/>
          <p:nvPr/>
        </p:nvSpPr>
        <p:spPr>
          <a:xfrm>
            <a:off x="5004048" y="519714"/>
            <a:ext cx="3240360" cy="615553"/>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GB" sz="1700" b="1" dirty="0" smtClean="0">
                <a:latin typeface="Helvetica World" pitchFamily="34" charset="0"/>
                <a:cs typeface="Helvetica World" pitchFamily="34" charset="0"/>
              </a:rPr>
              <a:t>Significantly improved: 31 Significantly worsened: 4</a:t>
            </a:r>
            <a:endParaRPr lang="en-GB" sz="1700" b="1" dirty="0">
              <a:latin typeface="Helvetica World" pitchFamily="34" charset="0"/>
              <a:cs typeface="Helvetica World" pitchFamily="34" charset="0"/>
            </a:endParaRPr>
          </a:p>
        </p:txBody>
      </p:sp>
      <p:sp>
        <p:nvSpPr>
          <p:cNvPr id="8" name="TextBox 7"/>
          <p:cNvSpPr txBox="1"/>
          <p:nvPr/>
        </p:nvSpPr>
        <p:spPr>
          <a:xfrm>
            <a:off x="6516216" y="6123958"/>
            <a:ext cx="1728192" cy="307777"/>
          </a:xfrm>
          <a:prstGeom prst="rect">
            <a:avLst/>
          </a:prstGeom>
          <a:ln w="22225"/>
        </p:spPr>
        <p:style>
          <a:lnRef idx="2">
            <a:schemeClr val="dk1"/>
          </a:lnRef>
          <a:fillRef idx="1">
            <a:schemeClr val="lt1"/>
          </a:fillRef>
          <a:effectRef idx="0">
            <a:schemeClr val="dk1"/>
          </a:effectRef>
          <a:fontRef idx="minor">
            <a:schemeClr val="dk1"/>
          </a:fontRef>
        </p:style>
        <p:txBody>
          <a:bodyPr wrap="square" rtlCol="0">
            <a:spAutoFit/>
          </a:bodyPr>
          <a:lstStyle/>
          <a:p>
            <a:r>
              <a:rPr lang="en-GB" sz="1400" b="1" dirty="0" smtClean="0">
                <a:solidFill>
                  <a:srgbClr val="0070C0"/>
                </a:solidFill>
              </a:rPr>
              <a:t>BETTER</a:t>
            </a:r>
            <a:r>
              <a:rPr lang="en-GB" sz="1400" dirty="0" smtClean="0">
                <a:solidFill>
                  <a:srgbClr val="0070C0"/>
                </a:solidFill>
              </a:rPr>
              <a:t> </a:t>
            </a:r>
            <a:r>
              <a:rPr lang="en-GB" sz="1400" b="1" dirty="0" smtClean="0">
                <a:solidFill>
                  <a:srgbClr val="C00000"/>
                </a:solidFill>
              </a:rPr>
              <a:t>WORSE</a:t>
            </a:r>
            <a:endParaRPr lang="en-GB" sz="1400" b="1" dirty="0">
              <a:solidFill>
                <a:srgbClr val="C00000"/>
              </a:solidFill>
            </a:endParaRPr>
          </a:p>
        </p:txBody>
      </p:sp>
    </p:spTree>
    <p:extLst>
      <p:ext uri="{BB962C8B-B14F-4D97-AF65-F5344CB8AC3E}">
        <p14:creationId xmlns:p14="http://schemas.microsoft.com/office/powerpoint/2010/main" val="31647739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499992" y="188640"/>
            <a:ext cx="3672408" cy="293117"/>
          </a:xfrm>
        </p:spPr>
        <p:txBody>
          <a:bodyPr/>
          <a:lstStyle/>
          <a:p>
            <a:pPr algn="ctr"/>
            <a:r>
              <a:rPr lang="en-US" sz="2800" dirty="0" smtClean="0"/>
              <a:t> Results</a:t>
            </a:r>
            <a:endParaRPr lang="en-US" sz="2800" dirty="0"/>
          </a:p>
        </p:txBody>
      </p:sp>
      <p:sp>
        <p:nvSpPr>
          <p:cNvPr id="6" name="TextBox 5"/>
          <p:cNvSpPr txBox="1"/>
          <p:nvPr/>
        </p:nvSpPr>
        <p:spPr>
          <a:xfrm>
            <a:off x="827584" y="564657"/>
            <a:ext cx="3312368" cy="461665"/>
          </a:xfrm>
          <a:prstGeom prst="rect">
            <a:avLst/>
          </a:prstGeom>
          <a:noFill/>
        </p:spPr>
        <p:txBody>
          <a:bodyPr wrap="square" rtlCol="0">
            <a:spAutoFit/>
          </a:bodyPr>
          <a:lstStyle/>
          <a:p>
            <a:pPr lvl="0" algn="ctr"/>
            <a:r>
              <a:rPr lang="en-GB" sz="2400" b="1" dirty="0" smtClean="0">
                <a:cs typeface="Helvetica World" pitchFamily="34" charset="0"/>
              </a:rPr>
              <a:t>Guided Local Search</a:t>
            </a:r>
            <a:endParaRPr lang="en-GB" sz="2400" b="1" dirty="0">
              <a:cs typeface="Helvetica World" pitchFamily="34" charset="0"/>
            </a:endParaRPr>
          </a:p>
        </p:txBody>
      </p:sp>
      <p:sp>
        <p:nvSpPr>
          <p:cNvPr id="14" name="Rectangle 13"/>
          <p:cNvSpPr/>
          <p:nvPr/>
        </p:nvSpPr>
        <p:spPr>
          <a:xfrm>
            <a:off x="770596" y="1412776"/>
            <a:ext cx="7416824" cy="432047"/>
          </a:xfrm>
          <a:prstGeom prst="rect">
            <a:avLst/>
          </a:prstGeom>
        </p:spPr>
        <p:txBody>
          <a:bodyPr/>
          <a:lstStyle/>
          <a:p>
            <a:pPr lvl="0" algn="just"/>
            <a:r>
              <a:rPr lang="en-GB" sz="2300" b="1" dirty="0">
                <a:latin typeface="Helvetica World" pitchFamily="34" charset="0"/>
                <a:cs typeface="Helvetica World" pitchFamily="34" charset="0"/>
              </a:rPr>
              <a:t> </a:t>
            </a:r>
            <a:r>
              <a:rPr lang="en-GB" sz="2300" b="1" dirty="0" smtClean="0">
                <a:latin typeface="Helvetica World" pitchFamily="34" charset="0"/>
                <a:cs typeface="Helvetica World" pitchFamily="34" charset="0"/>
              </a:rPr>
              <a:t>    </a:t>
            </a:r>
            <a:endParaRPr lang="en-GB" sz="2200" b="1" dirty="0">
              <a:latin typeface="Helvetica World" pitchFamily="34" charset="0"/>
              <a:cs typeface="Helvetica World" pitchFamily="34" charset="0"/>
            </a:endParaRPr>
          </a:p>
        </p:txBody>
      </p:sp>
      <p:sp>
        <p:nvSpPr>
          <p:cNvPr id="3" name="TextBox 2"/>
          <p:cNvSpPr txBox="1"/>
          <p:nvPr/>
        </p:nvSpPr>
        <p:spPr>
          <a:xfrm>
            <a:off x="827584" y="2420888"/>
            <a:ext cx="7359836" cy="369332"/>
          </a:xfrm>
          <a:prstGeom prst="rect">
            <a:avLst/>
          </a:prstGeom>
          <a:noFill/>
        </p:spPr>
        <p:txBody>
          <a:bodyPr wrap="square" rtlCol="0">
            <a:spAutoFit/>
          </a:bodyPr>
          <a:lstStyle/>
          <a:p>
            <a:endParaRPr lang="en-GB"/>
          </a:p>
        </p:txBody>
      </p:sp>
      <p:graphicFrame>
        <p:nvGraphicFramePr>
          <p:cNvPr id="5" name="Table 4"/>
          <p:cNvGraphicFramePr>
            <a:graphicFrameLocks noGrp="1"/>
          </p:cNvGraphicFramePr>
          <p:nvPr>
            <p:extLst>
              <p:ext uri="{D42A27DB-BD31-4B8C-83A1-F6EECF244321}">
                <p14:modId xmlns:p14="http://schemas.microsoft.com/office/powerpoint/2010/main" val="2032109909"/>
              </p:ext>
            </p:extLst>
          </p:nvPr>
        </p:nvGraphicFramePr>
        <p:xfrm>
          <a:off x="1015112" y="1124745"/>
          <a:ext cx="7172310" cy="4875455"/>
        </p:xfrm>
        <a:graphic>
          <a:graphicData uri="http://schemas.openxmlformats.org/drawingml/2006/table">
            <a:tbl>
              <a:tblPr firstRow="1" bandRow="1">
                <a:tableStyleId>{5C22544A-7EE6-4342-B048-85BDC9FD1C3A}</a:tableStyleId>
              </a:tblPr>
              <a:tblGrid>
                <a:gridCol w="1195385"/>
                <a:gridCol w="1195385"/>
                <a:gridCol w="1195385"/>
                <a:gridCol w="1195385"/>
                <a:gridCol w="1195385"/>
                <a:gridCol w="1195385"/>
              </a:tblGrid>
              <a:tr h="432047">
                <a:tc>
                  <a:txBody>
                    <a:bodyPr/>
                    <a:lstStyle/>
                    <a:p>
                      <a:pPr algn="ctr"/>
                      <a:r>
                        <a:rPr lang="en-GB" sz="2000" b="0" dirty="0" smtClean="0">
                          <a:solidFill>
                            <a:schemeClr val="tx1"/>
                          </a:solidFill>
                          <a:effectLst>
                            <a:outerShdw blurRad="38100" dist="38100" dir="2700000" algn="tl">
                              <a:srgbClr val="000000">
                                <a:alpha val="43137"/>
                              </a:srgbClr>
                            </a:outerShdw>
                          </a:effectLst>
                          <a:latin typeface="Helvetica World" pitchFamily="34" charset="0"/>
                          <a:cs typeface="Helvetica World" pitchFamily="34" charset="0"/>
                        </a:rPr>
                        <a:t>Dataset</a:t>
                      </a:r>
                      <a:endParaRPr lang="en-GB" sz="2000" b="0" dirty="0">
                        <a:solidFill>
                          <a:schemeClr val="tx1"/>
                        </a:solidFill>
                        <a:effectLst>
                          <a:outerShdw blurRad="38100" dist="38100" dir="2700000" algn="tl">
                            <a:srgbClr val="000000">
                              <a:alpha val="43137"/>
                            </a:srgbClr>
                          </a:outerShdw>
                        </a:effectLst>
                        <a:latin typeface="Helvetica World" pitchFamily="34" charset="0"/>
                        <a:cs typeface="Helvetica World" pitchFamily="34" charset="0"/>
                      </a:endParaRPr>
                    </a:p>
                  </a:txBody>
                  <a:tcPr anchor="ctr">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pPr algn="ctr"/>
                      <a:r>
                        <a:rPr lang="en-GB" sz="2000" b="0" dirty="0" smtClean="0">
                          <a:solidFill>
                            <a:schemeClr val="tx1"/>
                          </a:solidFill>
                          <a:effectLst>
                            <a:outerShdw blurRad="38100" dist="38100" dir="2700000" algn="tl">
                              <a:srgbClr val="000000">
                                <a:alpha val="43137"/>
                              </a:srgbClr>
                            </a:outerShdw>
                          </a:effectLst>
                          <a:latin typeface="Helvetica World" pitchFamily="34" charset="0"/>
                          <a:cs typeface="Helvetica World" pitchFamily="34" charset="0"/>
                        </a:rPr>
                        <a:t>Heuristic</a:t>
                      </a:r>
                      <a:endParaRPr lang="en-GB" sz="2000" b="0" dirty="0">
                        <a:solidFill>
                          <a:schemeClr val="tx1"/>
                        </a:solidFill>
                        <a:effectLst>
                          <a:outerShdw blurRad="38100" dist="38100" dir="2700000" algn="tl">
                            <a:srgbClr val="000000">
                              <a:alpha val="43137"/>
                            </a:srgbClr>
                          </a:outerShdw>
                        </a:effectLst>
                        <a:latin typeface="Helvetica World" pitchFamily="34" charset="0"/>
                        <a:cs typeface="Helvetica World"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pPr algn="ctr"/>
                      <a:r>
                        <a:rPr lang="en-GB" sz="2000" b="0" dirty="0" smtClean="0">
                          <a:solidFill>
                            <a:schemeClr val="tx1"/>
                          </a:solidFill>
                          <a:effectLst>
                            <a:outerShdw blurRad="38100" dist="38100" dir="2700000" algn="tl">
                              <a:srgbClr val="000000">
                                <a:alpha val="43137"/>
                              </a:srgbClr>
                            </a:outerShdw>
                          </a:effectLst>
                          <a:latin typeface="Helvetica World" pitchFamily="34" charset="0"/>
                          <a:cs typeface="Helvetica World" pitchFamily="34" charset="0"/>
                        </a:rPr>
                        <a:t>Fitness</a:t>
                      </a:r>
                      <a:endParaRPr lang="en-GB" sz="2000" b="0" dirty="0">
                        <a:solidFill>
                          <a:schemeClr val="tx1"/>
                        </a:solidFill>
                        <a:effectLst>
                          <a:outerShdw blurRad="38100" dist="38100" dir="2700000" algn="tl">
                            <a:srgbClr val="000000">
                              <a:alpha val="43137"/>
                            </a:srgbClr>
                          </a:outerShdw>
                        </a:effectLst>
                        <a:latin typeface="Helvetica World" pitchFamily="34" charset="0"/>
                        <a:cs typeface="Helvetica World"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pPr algn="ctr"/>
                      <a:r>
                        <a:rPr lang="en-GB" sz="2000" b="0" dirty="0" smtClean="0">
                          <a:solidFill>
                            <a:schemeClr val="tx1"/>
                          </a:solidFill>
                          <a:effectLst>
                            <a:outerShdw blurRad="38100" dist="38100" dir="2700000" algn="tl">
                              <a:srgbClr val="000000">
                                <a:alpha val="43137"/>
                              </a:srgbClr>
                            </a:outerShdw>
                          </a:effectLst>
                          <a:latin typeface="Helvetica World" pitchFamily="34" charset="0"/>
                          <a:cs typeface="Helvetica World" pitchFamily="34" charset="0"/>
                        </a:rPr>
                        <a:t>RC</a:t>
                      </a:r>
                      <a:endParaRPr lang="en-GB" sz="2000" b="0" dirty="0">
                        <a:solidFill>
                          <a:schemeClr val="tx1"/>
                        </a:solidFill>
                        <a:effectLst>
                          <a:outerShdw blurRad="38100" dist="38100" dir="2700000" algn="tl">
                            <a:srgbClr val="000000">
                              <a:alpha val="43137"/>
                            </a:srgbClr>
                          </a:outerShdw>
                        </a:effectLst>
                        <a:latin typeface="Helvetica World" pitchFamily="34" charset="0"/>
                        <a:cs typeface="Helvetica World"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pPr algn="ctr"/>
                      <a:r>
                        <a:rPr lang="en-GB" sz="2000" b="0" dirty="0" smtClean="0">
                          <a:solidFill>
                            <a:schemeClr val="tx1"/>
                          </a:solidFill>
                          <a:effectLst>
                            <a:outerShdw blurRad="38100" dist="38100" dir="2700000" algn="tl">
                              <a:srgbClr val="000000">
                                <a:alpha val="43137"/>
                              </a:srgbClr>
                            </a:outerShdw>
                          </a:effectLst>
                          <a:latin typeface="Helvetica World" pitchFamily="34" charset="0"/>
                          <a:cs typeface="Helvetica World" pitchFamily="34" charset="0"/>
                        </a:rPr>
                        <a:t>RMC</a:t>
                      </a:r>
                      <a:endParaRPr lang="en-GB" sz="2000" b="0" dirty="0">
                        <a:solidFill>
                          <a:schemeClr val="tx1"/>
                        </a:solidFill>
                        <a:effectLst>
                          <a:outerShdw blurRad="38100" dist="38100" dir="2700000" algn="tl">
                            <a:srgbClr val="000000">
                              <a:alpha val="43137"/>
                            </a:srgbClr>
                          </a:outerShdw>
                        </a:effectLst>
                        <a:latin typeface="Helvetica World" pitchFamily="34" charset="0"/>
                        <a:cs typeface="Helvetica World"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pPr algn="ctr"/>
                      <a:r>
                        <a:rPr lang="en-GB" sz="2000" b="0" dirty="0" smtClean="0">
                          <a:solidFill>
                            <a:schemeClr val="tx1"/>
                          </a:solidFill>
                          <a:effectLst>
                            <a:outerShdw blurRad="38100" dist="38100" dir="2700000" algn="tl">
                              <a:srgbClr val="000000">
                                <a:alpha val="43137"/>
                              </a:srgbClr>
                            </a:outerShdw>
                          </a:effectLst>
                          <a:latin typeface="Helvetica World" pitchFamily="34" charset="0"/>
                          <a:cs typeface="Helvetica World" pitchFamily="34" charset="0"/>
                        </a:rPr>
                        <a:t>RF</a:t>
                      </a:r>
                      <a:endParaRPr lang="en-GB" sz="2000" b="0" dirty="0">
                        <a:solidFill>
                          <a:schemeClr val="tx1"/>
                        </a:solidFill>
                        <a:effectLst>
                          <a:outerShdw blurRad="38100" dist="38100" dir="2700000" algn="tl">
                            <a:srgbClr val="000000">
                              <a:alpha val="43137"/>
                            </a:srgbClr>
                          </a:outerShdw>
                        </a:effectLst>
                        <a:latin typeface="Helvetica World" pitchFamily="34" charset="0"/>
                        <a:cs typeface="Helvetica World" pitchFamily="34" charset="0"/>
                      </a:endParaRPr>
                    </a:p>
                  </a:txBody>
                  <a:tcPr anchor="ctr">
                    <a:lnL w="12700" cap="flat" cmpd="sng" algn="ctr">
                      <a:solidFill>
                        <a:schemeClr val="tx1"/>
                      </a:solidFill>
                      <a:prstDash val="solid"/>
                      <a:round/>
                      <a:headEnd type="none" w="med" len="med"/>
                      <a:tailEnd type="none" w="med" len="med"/>
                    </a:lnL>
                    <a:lnB w="12700" cap="flat" cmpd="sng" algn="ctr">
                      <a:noFill/>
                      <a:prstDash val="solid"/>
                      <a:round/>
                      <a:headEnd type="none" w="med" len="med"/>
                      <a:tailEnd type="none" w="med" len="med"/>
                    </a:lnB>
                  </a:tcPr>
                </a:tc>
              </a:tr>
              <a:tr h="370284">
                <a:tc rowSpan="2">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Barclays</a:t>
                      </a:r>
                    </a:p>
                  </a:txBody>
                  <a:tcPr marL="17780" marR="17780" marT="0" marB="0"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Original</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0.3633</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0.7100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0.2449</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0.0411</a:t>
                      </a:r>
                    </a:p>
                  </a:txBody>
                  <a:tcPr marL="17780" marR="17780" marT="0"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284">
                <a:tc vMerge="1">
                  <a:txBody>
                    <a:bodyPr/>
                    <a:lstStyle/>
                    <a:p>
                      <a:endParaRPr lang="en-GB"/>
                    </a:p>
                  </a:txBody>
                  <a:tcPr/>
                </a:tc>
                <a:tc>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GLS</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0.4350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kern="1200" dirty="0" smtClean="0">
                          <a:solidFill>
                            <a:srgbClr val="0070C0"/>
                          </a:solidFill>
                          <a:latin typeface="Helvetica World" pitchFamily="34" charset="0"/>
                          <a:ea typeface="+mn-ea"/>
                          <a:cs typeface="Helvetica World" pitchFamily="34" charset="0"/>
                        </a:rPr>
                        <a:t>0.8167</a:t>
                      </a:r>
                      <a:endParaRPr lang="en-GB" sz="1800" b="1" kern="1200" dirty="0">
                        <a:solidFill>
                          <a:srgbClr val="0070C0"/>
                        </a:solidFill>
                        <a:latin typeface="Helvetica World" pitchFamily="34" charset="0"/>
                        <a:ea typeface="+mn-ea"/>
                        <a:cs typeface="Helvetica World" pitchFamily="34"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kern="1200" dirty="0" smtClean="0">
                          <a:solidFill>
                            <a:srgbClr val="0070C0"/>
                          </a:solidFill>
                          <a:latin typeface="Helvetica World" pitchFamily="34" charset="0"/>
                          <a:ea typeface="+mn-ea"/>
                          <a:cs typeface="Helvetica World" pitchFamily="34" charset="0"/>
                        </a:rPr>
                        <a:t>0.0260</a:t>
                      </a:r>
                      <a:endParaRPr lang="en-GB" sz="1800" b="1" kern="1200" dirty="0">
                        <a:solidFill>
                          <a:srgbClr val="0070C0"/>
                        </a:solidFill>
                        <a:latin typeface="Helvetica World" pitchFamily="34" charset="0"/>
                        <a:ea typeface="+mn-ea"/>
                        <a:cs typeface="Helvetica World" pitchFamily="34" charset="0"/>
                      </a:endParaRPr>
                    </a:p>
                  </a:txBody>
                  <a:tcPr marL="17780" marR="17780" marT="0"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284">
                <a:tc rowSpan="2">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BAT</a:t>
                      </a:r>
                    </a:p>
                  </a:txBody>
                  <a:tcPr marL="17780" marR="177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Original</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0.3303</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0.6667</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0.2780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0.1083</a:t>
                      </a:r>
                    </a:p>
                  </a:txBody>
                  <a:tcPr marL="17780" marR="177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284">
                <a:tc vMerge="1">
                  <a:txBody>
                    <a:bodyPr/>
                    <a:lstStyle/>
                    <a:p>
                      <a:endParaRPr lang="en-GB"/>
                    </a:p>
                  </a:txBody>
                  <a:tcPr/>
                </a:tc>
                <a:tc>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GLS</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0.3690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0.7433</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a:t>
                      </a:r>
                    </a:p>
                  </a:txBody>
                  <a:tcPr marL="17780" marR="17780" marT="0"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284">
                <a:tc rowSpan="2">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Cadbury</a:t>
                      </a:r>
                    </a:p>
                  </a:txBody>
                  <a:tcPr marL="17780" marR="177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Original</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0.3685</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0.7533</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0.1341</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0.2131</a:t>
                      </a:r>
                    </a:p>
                  </a:txBody>
                  <a:tcPr marL="17780" marR="177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284">
                <a:tc vMerge="1">
                  <a:txBody>
                    <a:bodyPr/>
                    <a:lstStyle/>
                    <a:p>
                      <a:endParaRPr lang="en-GB"/>
                    </a:p>
                  </a:txBody>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GLS</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0.4153</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0.8067</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0.1897</a:t>
                      </a:r>
                    </a:p>
                  </a:txBody>
                  <a:tcPr marL="17780" marR="17780" marT="0"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284">
                <a:tc rowSpan="2">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Imp Tob</a:t>
                      </a:r>
                    </a:p>
                  </a:txBody>
                  <a:tcPr marL="17780" marR="177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Original</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0.2802</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0.6367</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0.3946</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a:t>
                      </a:r>
                    </a:p>
                  </a:txBody>
                  <a:tcPr marL="17780" marR="177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284">
                <a:tc vMerge="1">
                  <a:txBody>
                    <a:bodyPr/>
                    <a:lstStyle/>
                    <a:p>
                      <a:endParaRPr lang="en-GB"/>
                    </a:p>
                  </a:txBody>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GLS</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0.3197</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0.6767</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0</a:t>
                      </a:r>
                    </a:p>
                  </a:txBody>
                  <a:tcPr marL="17780" marR="17780" marT="0"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284">
                <a:tc rowSpan="2">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Schroders</a:t>
                      </a:r>
                    </a:p>
                  </a:txBody>
                  <a:tcPr marL="17780" marR="177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Original</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0.2369</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0.6100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0.2333</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0.2456</a:t>
                      </a:r>
                    </a:p>
                  </a:txBody>
                  <a:tcPr marL="17780" marR="177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284">
                <a:tc vMerge="1">
                  <a:txBody>
                    <a:bodyPr/>
                    <a:lstStyle/>
                    <a:p>
                      <a:endParaRPr lang="en-GB"/>
                    </a:p>
                  </a:txBody>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GLS</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0.2909</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0.6700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kern="1200" dirty="0">
                          <a:solidFill>
                            <a:srgbClr val="0D6D34"/>
                          </a:solidFill>
                          <a:latin typeface="Helvetica World" pitchFamily="34" charset="0"/>
                          <a:ea typeface="+mn-ea"/>
                          <a:cs typeface="Helvetica World" pitchFamily="34" charset="0"/>
                        </a:rPr>
                        <a:t>0</a:t>
                      </a:r>
                    </a:p>
                  </a:txBody>
                  <a:tcPr marL="17780" marR="17780" marT="0"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284">
                <a:tc rowSpan="2">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Sky</a:t>
                      </a:r>
                    </a:p>
                  </a:txBody>
                  <a:tcPr marL="17780" marR="177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Original</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0.2066</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0.6800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dirty="0">
                          <a:solidFill>
                            <a:schemeClr val="dk1"/>
                          </a:solidFill>
                          <a:latin typeface="Helvetica World" pitchFamily="34" charset="0"/>
                          <a:ea typeface="+mn-ea"/>
                          <a:cs typeface="Helvetica World" pitchFamily="34" charset="0"/>
                        </a:rPr>
                        <a:t>0.5922</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0.4222</a:t>
                      </a:r>
                    </a:p>
                  </a:txBody>
                  <a:tcPr marL="17780" marR="177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284">
                <a:tc vMerge="1">
                  <a:txBody>
                    <a:bodyPr/>
                    <a:lstStyle/>
                    <a:p>
                      <a:endParaRPr lang="en-GB"/>
                    </a:p>
                  </a:txBody>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GLS</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0.2214</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pPr algn="ctr">
                        <a:lnSpc>
                          <a:spcPct val="115000"/>
                        </a:lnSpc>
                        <a:spcAft>
                          <a:spcPts val="0"/>
                        </a:spcAft>
                      </a:pPr>
                      <a:r>
                        <a:rPr lang="en-GB" sz="1800" kern="1200">
                          <a:solidFill>
                            <a:schemeClr val="dk1"/>
                          </a:solidFill>
                          <a:latin typeface="Helvetica World" pitchFamily="34" charset="0"/>
                          <a:ea typeface="+mn-ea"/>
                          <a:cs typeface="Helvetica World" pitchFamily="34" charset="0"/>
                        </a:rPr>
                        <a:t>0.6733</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pPr algn="ctr">
                        <a:lnSpc>
                          <a:spcPct val="115000"/>
                        </a:lnSpc>
                        <a:spcAft>
                          <a:spcPts val="0"/>
                        </a:spcAft>
                      </a:pPr>
                      <a:r>
                        <a:rPr lang="en-GB" sz="1800" b="1" kern="1200" dirty="0">
                          <a:solidFill>
                            <a:srgbClr val="0070C0"/>
                          </a:solidFill>
                          <a:latin typeface="Helvetica World" pitchFamily="34" charset="0"/>
                          <a:ea typeface="+mn-ea"/>
                          <a:cs typeface="Helvetica World" pitchFamily="34" charset="0"/>
                        </a:rPr>
                        <a:t>0</a:t>
                      </a: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pPr algn="ctr">
                        <a:lnSpc>
                          <a:spcPct val="115000"/>
                        </a:lnSpc>
                        <a:spcAft>
                          <a:spcPts val="0"/>
                        </a:spcAft>
                      </a:pPr>
                      <a:r>
                        <a:rPr lang="en-GB" sz="1800" b="1" kern="1200" dirty="0">
                          <a:solidFill>
                            <a:srgbClr val="C00000"/>
                          </a:solidFill>
                          <a:latin typeface="Helvetica World" pitchFamily="34" charset="0"/>
                          <a:ea typeface="+mn-ea"/>
                          <a:cs typeface="Helvetica World" pitchFamily="34" charset="0"/>
                        </a:rPr>
                        <a:t>0.4706</a:t>
                      </a:r>
                    </a:p>
                  </a:txBody>
                  <a:tcPr marL="17780" marR="17780" marT="0"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tcPr>
                </a:tc>
              </a:tr>
            </a:tbl>
          </a:graphicData>
        </a:graphic>
      </p:graphicFrame>
      <p:sp>
        <p:nvSpPr>
          <p:cNvPr id="7" name="TextBox 6"/>
          <p:cNvSpPr txBox="1"/>
          <p:nvPr/>
        </p:nvSpPr>
        <p:spPr>
          <a:xfrm>
            <a:off x="986620" y="6133008"/>
            <a:ext cx="4305460" cy="369332"/>
          </a:xfrm>
          <a:prstGeom prst="rect">
            <a:avLst/>
          </a:prstGeom>
          <a:noFill/>
        </p:spPr>
        <p:txBody>
          <a:bodyPr wrap="square" rtlCol="0">
            <a:spAutoFit/>
          </a:bodyPr>
          <a:lstStyle/>
          <a:p>
            <a:pPr algn="just"/>
            <a:r>
              <a:rPr lang="en-GB" sz="1800" b="1" dirty="0" smtClean="0"/>
              <a:t>Sample BEST Results for GLS</a:t>
            </a:r>
            <a:endParaRPr lang="en-GB" sz="1800" b="1" dirty="0"/>
          </a:p>
        </p:txBody>
      </p:sp>
      <p:sp>
        <p:nvSpPr>
          <p:cNvPr id="11" name="TextBox 10"/>
          <p:cNvSpPr txBox="1"/>
          <p:nvPr/>
        </p:nvSpPr>
        <p:spPr>
          <a:xfrm>
            <a:off x="5004048" y="519714"/>
            <a:ext cx="3240360" cy="615553"/>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GB" sz="1700" b="1" dirty="0" smtClean="0">
                <a:latin typeface="Helvetica World" pitchFamily="34" charset="0"/>
                <a:cs typeface="Helvetica World" pitchFamily="34" charset="0"/>
              </a:rPr>
              <a:t>Significantly improved: 35 Significantly worsened: 3</a:t>
            </a:r>
            <a:endParaRPr lang="en-GB" sz="1700" b="1" dirty="0">
              <a:latin typeface="Helvetica World" pitchFamily="34" charset="0"/>
              <a:cs typeface="Helvetica World" pitchFamily="34" charset="0"/>
            </a:endParaRPr>
          </a:p>
        </p:txBody>
      </p:sp>
      <p:sp>
        <p:nvSpPr>
          <p:cNvPr id="8" name="TextBox 7"/>
          <p:cNvSpPr txBox="1"/>
          <p:nvPr/>
        </p:nvSpPr>
        <p:spPr>
          <a:xfrm>
            <a:off x="6516216" y="6123958"/>
            <a:ext cx="1728192" cy="307777"/>
          </a:xfrm>
          <a:prstGeom prst="rect">
            <a:avLst/>
          </a:prstGeom>
          <a:ln w="22225"/>
        </p:spPr>
        <p:style>
          <a:lnRef idx="2">
            <a:schemeClr val="dk1"/>
          </a:lnRef>
          <a:fillRef idx="1">
            <a:schemeClr val="lt1"/>
          </a:fillRef>
          <a:effectRef idx="0">
            <a:schemeClr val="dk1"/>
          </a:effectRef>
          <a:fontRef idx="minor">
            <a:schemeClr val="dk1"/>
          </a:fontRef>
        </p:style>
        <p:txBody>
          <a:bodyPr wrap="square" rtlCol="0">
            <a:spAutoFit/>
          </a:bodyPr>
          <a:lstStyle/>
          <a:p>
            <a:r>
              <a:rPr lang="en-GB" sz="1400" b="1" dirty="0" smtClean="0">
                <a:solidFill>
                  <a:srgbClr val="0070C0"/>
                </a:solidFill>
              </a:rPr>
              <a:t>BETTER</a:t>
            </a:r>
            <a:r>
              <a:rPr lang="en-GB" sz="1400" dirty="0" smtClean="0">
                <a:solidFill>
                  <a:srgbClr val="0070C0"/>
                </a:solidFill>
              </a:rPr>
              <a:t> </a:t>
            </a:r>
            <a:r>
              <a:rPr lang="en-GB" sz="1400" b="1" dirty="0" smtClean="0">
                <a:solidFill>
                  <a:srgbClr val="C00000"/>
                </a:solidFill>
              </a:rPr>
              <a:t>WORSE</a:t>
            </a:r>
            <a:endParaRPr lang="en-GB" sz="1400" b="1" dirty="0">
              <a:solidFill>
                <a:srgbClr val="C00000"/>
              </a:solidFill>
            </a:endParaRPr>
          </a:p>
        </p:txBody>
      </p:sp>
    </p:spTree>
    <p:extLst>
      <p:ext uri="{BB962C8B-B14F-4D97-AF65-F5344CB8AC3E}">
        <p14:creationId xmlns:p14="http://schemas.microsoft.com/office/powerpoint/2010/main" val="21629801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Meta-heuristics and hyper-heuristics for EDDIE</a:t>
            </a:r>
            <a:endParaRPr lang="en-US" dirty="0"/>
          </a:p>
        </p:txBody>
      </p:sp>
      <p:sp>
        <p:nvSpPr>
          <p:cNvPr id="3" name="Content Placeholder 2"/>
          <p:cNvSpPr>
            <a:spLocks noGrp="1"/>
          </p:cNvSpPr>
          <p:nvPr>
            <p:ph idx="1"/>
          </p:nvPr>
        </p:nvSpPr>
        <p:spPr/>
        <p:txBody>
          <a:bodyPr/>
          <a:lstStyle/>
          <a:p>
            <a:r>
              <a:rPr lang="en-US" dirty="0" smtClean="0">
                <a:solidFill>
                  <a:srgbClr val="7F7F7F"/>
                </a:solidFill>
              </a:rPr>
              <a:t>Use different meta-heuristics to search in the space of the technical indicators and their periods</a:t>
            </a:r>
          </a:p>
          <a:p>
            <a:pPr lvl="1"/>
            <a:r>
              <a:rPr lang="en-US" dirty="0" smtClean="0">
                <a:solidFill>
                  <a:srgbClr val="7F7F7F"/>
                </a:solidFill>
              </a:rPr>
              <a:t>Hill climbing, Simulated Annealing, </a:t>
            </a:r>
            <a:r>
              <a:rPr lang="en-US" dirty="0" err="1" smtClean="0">
                <a:solidFill>
                  <a:srgbClr val="7F7F7F"/>
                </a:solidFill>
              </a:rPr>
              <a:t>Tabu</a:t>
            </a:r>
            <a:r>
              <a:rPr lang="en-US" dirty="0" smtClean="0">
                <a:solidFill>
                  <a:srgbClr val="7F7F7F"/>
                </a:solidFill>
              </a:rPr>
              <a:t> Search, Guided Local Search, …..</a:t>
            </a:r>
          </a:p>
          <a:p>
            <a:pPr lvl="1"/>
            <a:r>
              <a:rPr lang="en-US" dirty="0" smtClean="0">
                <a:solidFill>
                  <a:srgbClr val="7F7F7F"/>
                </a:solidFill>
              </a:rPr>
              <a:t>Use EDDIE 8 with any of the above meta-heuristics</a:t>
            </a:r>
          </a:p>
          <a:p>
            <a:r>
              <a:rPr lang="en-US" dirty="0" smtClean="0"/>
              <a:t>Combine successful meta-heuristics into different frameworks: hyper-heuristics</a:t>
            </a:r>
            <a:endParaRPr lang="en-US" dirty="0"/>
          </a:p>
        </p:txBody>
      </p:sp>
    </p:spTree>
    <p:extLst>
      <p:ext uri="{BB962C8B-B14F-4D97-AF65-F5344CB8AC3E}">
        <p14:creationId xmlns:p14="http://schemas.microsoft.com/office/powerpoint/2010/main" val="1985369286"/>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Hyper-heuristics for EDDIE 8</a:t>
            </a:r>
            <a:endParaRPr lang="en-US" dirty="0"/>
          </a:p>
        </p:txBody>
      </p:sp>
      <p:sp>
        <p:nvSpPr>
          <p:cNvPr id="3" name="Content Placeholder 2"/>
          <p:cNvSpPr>
            <a:spLocks noGrp="1"/>
          </p:cNvSpPr>
          <p:nvPr>
            <p:ph idx="1"/>
          </p:nvPr>
        </p:nvSpPr>
        <p:spPr/>
        <p:txBody>
          <a:bodyPr/>
          <a:lstStyle/>
          <a:p>
            <a:r>
              <a:rPr lang="en-US" dirty="0" smtClean="0"/>
              <a:t>Combine many meta-heuristics into a hyper-heuristics framework</a:t>
            </a:r>
          </a:p>
          <a:p>
            <a:r>
              <a:rPr lang="en-US" dirty="0" smtClean="0"/>
              <a:t>Select which meta-heuristic to use based on:</a:t>
            </a:r>
          </a:p>
          <a:p>
            <a:pPr lvl="1"/>
            <a:r>
              <a:rPr lang="en-US" dirty="0" smtClean="0"/>
              <a:t>How well a given heuristic has performed individually</a:t>
            </a:r>
          </a:p>
          <a:p>
            <a:pPr lvl="1"/>
            <a:r>
              <a:rPr lang="en-US" dirty="0" smtClean="0"/>
              <a:t>How well a given heuristic has performed as a successor of a previously invoked heuristic</a:t>
            </a:r>
          </a:p>
          <a:p>
            <a:pPr lvl="1"/>
            <a:r>
              <a:rPr lang="en-US" dirty="0" smtClean="0"/>
              <a:t>The elapsed time since the heuristic was called</a:t>
            </a:r>
          </a:p>
          <a:p>
            <a:r>
              <a:rPr lang="en-US" dirty="0" smtClean="0"/>
              <a:t>The above method is called the Choice Function</a:t>
            </a:r>
          </a:p>
          <a:p>
            <a:r>
              <a:rPr lang="en-US" dirty="0" smtClean="0"/>
              <a:t>Other ways of selecting the heuristics exist</a:t>
            </a:r>
          </a:p>
          <a:p>
            <a:pPr lvl="1"/>
            <a:r>
              <a:rPr lang="en-US" dirty="0" smtClean="0"/>
              <a:t>A lot of research in looking for ‘good’ hyper-heuristic frameworks</a:t>
            </a:r>
            <a:endParaRPr lang="en-US" dirty="0"/>
          </a:p>
        </p:txBody>
      </p:sp>
    </p:spTree>
    <p:extLst>
      <p:ext uri="{BB962C8B-B14F-4D97-AF65-F5344CB8AC3E}">
        <p14:creationId xmlns:p14="http://schemas.microsoft.com/office/powerpoint/2010/main" val="650890214"/>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on hyper-heuristics</a:t>
            </a:r>
            <a:endParaRPr lang="en-US" dirty="0"/>
          </a:p>
        </p:txBody>
      </p:sp>
      <p:sp>
        <p:nvSpPr>
          <p:cNvPr id="3" name="Content Placeholder 2"/>
          <p:cNvSpPr>
            <a:spLocks noGrp="1"/>
          </p:cNvSpPr>
          <p:nvPr>
            <p:ph idx="1"/>
          </p:nvPr>
        </p:nvSpPr>
        <p:spPr/>
        <p:txBody>
          <a:bodyPr/>
          <a:lstStyle/>
          <a:p>
            <a:r>
              <a:rPr lang="en-US" dirty="0" smtClean="0"/>
              <a:t>Hyper-heuristics with Choice Function made EDDIE 8 the most successfully algorithm of the EDDIE series</a:t>
            </a:r>
          </a:p>
          <a:p>
            <a:r>
              <a:rPr lang="en-US" dirty="0" smtClean="0"/>
              <a:t>Improvements were again quite a lot compared to diminutions</a:t>
            </a:r>
          </a:p>
          <a:p>
            <a:r>
              <a:rPr lang="en-US" dirty="0" smtClean="0"/>
              <a:t>Hyper-heuristics had the ability to decide which meta-heuristic is more effective at a given time, and apply it to the trees of the population</a:t>
            </a:r>
          </a:p>
          <a:p>
            <a:r>
              <a:rPr lang="en-US" dirty="0" smtClean="0"/>
              <a:t>Hyper-heuristics would select different meta-heuristics based on the dataset being used</a:t>
            </a:r>
            <a:endParaRPr lang="en-US" dirty="0"/>
          </a:p>
        </p:txBody>
      </p:sp>
    </p:spTree>
    <p:extLst>
      <p:ext uri="{BB962C8B-B14F-4D97-AF65-F5344CB8AC3E}">
        <p14:creationId xmlns:p14="http://schemas.microsoft.com/office/powerpoint/2010/main" val="3496775266"/>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p:cNvPicPr>
            <a:picLocks noGrp="1" noChangeAspect="1"/>
          </p:cNvPicPr>
          <p:nvPr>
            <p:ph idx="1"/>
          </p:nvPr>
        </p:nvPicPr>
        <p:blipFill rotWithShape="1">
          <a:blip r:embed="rId2"/>
          <a:srcRect l="-549" r="-365"/>
          <a:stretch/>
        </p:blipFill>
        <p:spPr/>
      </p:pic>
    </p:spTree>
    <p:extLst>
      <p:ext uri="{BB962C8B-B14F-4D97-AF65-F5344CB8AC3E}">
        <p14:creationId xmlns:p14="http://schemas.microsoft.com/office/powerpoint/2010/main" val="245725468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p:txBody>
          <a:bodyPr/>
          <a:lstStyle/>
          <a:p>
            <a:r>
              <a:rPr lang="en-US"/>
              <a:t>Contents of today's talk</a:t>
            </a:r>
          </a:p>
        </p:txBody>
      </p:sp>
      <p:sp>
        <p:nvSpPr>
          <p:cNvPr id="5122" name="Rectangle 2"/>
          <p:cNvSpPr>
            <a:spLocks noGrp="1" noChangeArrowheads="1"/>
          </p:cNvSpPr>
          <p:nvPr>
            <p:ph type="body" idx="1"/>
          </p:nvPr>
        </p:nvSpPr>
        <p:spPr/>
        <p:txBody>
          <a:bodyPr lIns="0" tIns="0" rIns="0" bIns="0"/>
          <a:lstStyle/>
          <a:p>
            <a:r>
              <a:rPr lang="en-US" dirty="0">
                <a:solidFill>
                  <a:srgbClr val="7F7F7F"/>
                </a:solidFill>
              </a:rPr>
              <a:t>Forecasting</a:t>
            </a:r>
          </a:p>
          <a:p>
            <a:r>
              <a:rPr lang="en-US" dirty="0"/>
              <a:t>Financial forecasting</a:t>
            </a:r>
          </a:p>
          <a:p>
            <a:pPr lvl="1"/>
            <a:r>
              <a:rPr lang="en-US" dirty="0"/>
              <a:t>What is it?</a:t>
            </a:r>
          </a:p>
          <a:p>
            <a:pPr lvl="1"/>
            <a:r>
              <a:rPr lang="en-US" dirty="0">
                <a:solidFill>
                  <a:srgbClr val="7F7F7F"/>
                </a:solidFill>
              </a:rPr>
              <a:t>Is it possible?</a:t>
            </a:r>
          </a:p>
          <a:p>
            <a:pPr lvl="1"/>
            <a:r>
              <a:rPr lang="en-US" dirty="0">
                <a:solidFill>
                  <a:srgbClr val="7F7F7F"/>
                </a:solidFill>
              </a:rPr>
              <a:t>Methods</a:t>
            </a:r>
          </a:p>
          <a:p>
            <a:r>
              <a:rPr lang="en-US" dirty="0">
                <a:solidFill>
                  <a:srgbClr val="7F7F7F"/>
                </a:solidFill>
              </a:rPr>
              <a:t>Computational Intelligence for financial forecasting</a:t>
            </a:r>
          </a:p>
          <a:p>
            <a:r>
              <a:rPr lang="en-US" dirty="0">
                <a:solidFill>
                  <a:srgbClr val="7F7F7F"/>
                </a:solidFill>
              </a:rPr>
              <a:t>EDDIE for financial forecasting</a:t>
            </a:r>
          </a:p>
          <a:p>
            <a:pPr lvl="1"/>
            <a:r>
              <a:rPr lang="en-US" dirty="0">
                <a:solidFill>
                  <a:srgbClr val="7F7F7F"/>
                </a:solidFill>
              </a:rPr>
              <a:t>How it works</a:t>
            </a:r>
          </a:p>
          <a:p>
            <a:pPr lvl="1"/>
            <a:r>
              <a:rPr lang="en-US" dirty="0">
                <a:solidFill>
                  <a:srgbClr val="7F7F7F"/>
                </a:solidFill>
              </a:rPr>
              <a:t>Research on EDDIE 7 and EDDIE 8</a:t>
            </a:r>
          </a:p>
          <a:p>
            <a:pPr lvl="1"/>
            <a:r>
              <a:rPr lang="en-US" dirty="0">
                <a:solidFill>
                  <a:srgbClr val="7F7F7F"/>
                </a:solidFill>
              </a:rPr>
              <a:t>Latest research</a:t>
            </a:r>
          </a:p>
        </p:txBody>
      </p:sp>
    </p:spTree>
    <p:extLst>
      <p:ext uri="{BB962C8B-B14F-4D97-AF65-F5344CB8AC3E}">
        <p14:creationId xmlns:p14="http://schemas.microsoft.com/office/powerpoint/2010/main" val="3293065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rotWithShape="1">
          <a:blip r:embed="rId2"/>
          <a:srcRect l="5" r="-548"/>
          <a:stretch/>
        </p:blipFill>
        <p:spPr/>
      </p:pic>
    </p:spTree>
    <p:extLst>
      <p:ext uri="{BB962C8B-B14F-4D97-AF65-F5344CB8AC3E}">
        <p14:creationId xmlns:p14="http://schemas.microsoft.com/office/powerpoint/2010/main" val="1925304232"/>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Financial forecasting</a:t>
            </a:r>
          </a:p>
          <a:p>
            <a:r>
              <a:rPr lang="en-US" dirty="0" smtClean="0"/>
              <a:t>EDDIE</a:t>
            </a:r>
          </a:p>
          <a:p>
            <a:r>
              <a:rPr lang="en-US" dirty="0" smtClean="0"/>
              <a:t>Results on EDDIE 8</a:t>
            </a:r>
          </a:p>
          <a:p>
            <a:r>
              <a:rPr lang="en-US" dirty="0" smtClean="0"/>
              <a:t>Meta- and hyper-heuristics for EDDIE 8</a:t>
            </a:r>
          </a:p>
          <a:p>
            <a:pPr marL="0" indent="0">
              <a:buNone/>
            </a:pPr>
            <a:endParaRPr lang="en-US" dirty="0"/>
          </a:p>
        </p:txBody>
      </p:sp>
    </p:spTree>
    <p:extLst>
      <p:ext uri="{BB962C8B-B14F-4D97-AF65-F5344CB8AC3E}">
        <p14:creationId xmlns:p14="http://schemas.microsoft.com/office/powerpoint/2010/main" val="1135940043"/>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to next?</a:t>
            </a:r>
            <a:endParaRPr lang="en-US" dirty="0"/>
          </a:p>
        </p:txBody>
      </p:sp>
      <p:sp>
        <p:nvSpPr>
          <p:cNvPr id="3" name="Content Placeholder 2"/>
          <p:cNvSpPr>
            <a:spLocks noGrp="1"/>
          </p:cNvSpPr>
          <p:nvPr>
            <p:ph idx="1"/>
          </p:nvPr>
        </p:nvSpPr>
        <p:spPr/>
        <p:txBody>
          <a:bodyPr/>
          <a:lstStyle/>
          <a:p>
            <a:r>
              <a:rPr lang="en-US" dirty="0" smtClean="0"/>
              <a:t>Applying faster algorithms as part of the hyper-heuristics framework</a:t>
            </a:r>
          </a:p>
          <a:p>
            <a:r>
              <a:rPr lang="en-US" dirty="0" smtClean="0"/>
              <a:t>Applying the meta-heuristics used by </a:t>
            </a:r>
            <a:r>
              <a:rPr lang="en-US" dirty="0" err="1" smtClean="0"/>
              <a:t>Dafni</a:t>
            </a:r>
            <a:r>
              <a:rPr lang="en-US" dirty="0" smtClean="0"/>
              <a:t> </a:t>
            </a:r>
            <a:r>
              <a:rPr lang="en-US" dirty="0" err="1" smtClean="0"/>
              <a:t>Smonou</a:t>
            </a:r>
            <a:r>
              <a:rPr lang="en-US" dirty="0" smtClean="0"/>
              <a:t> (MSc, CCFEA 2011-12) into a hyper-heuristics framework</a:t>
            </a:r>
          </a:p>
          <a:p>
            <a:r>
              <a:rPr lang="en-US" dirty="0" err="1" smtClean="0"/>
              <a:t>Optimisation</a:t>
            </a:r>
            <a:r>
              <a:rPr lang="en-US" dirty="0" smtClean="0"/>
              <a:t> of the parameter values that were used in </a:t>
            </a:r>
            <a:r>
              <a:rPr lang="en-US" dirty="0" err="1" smtClean="0"/>
              <a:t>Dafni</a:t>
            </a:r>
            <a:r>
              <a:rPr lang="en-US" dirty="0" smtClean="0"/>
              <a:t> </a:t>
            </a:r>
            <a:r>
              <a:rPr lang="en-US" dirty="0" err="1" smtClean="0"/>
              <a:t>Smonou’s</a:t>
            </a:r>
            <a:r>
              <a:rPr lang="en-US" dirty="0" smtClean="0"/>
              <a:t> experiments</a:t>
            </a:r>
          </a:p>
          <a:p>
            <a:r>
              <a:rPr lang="en-US" dirty="0" smtClean="0"/>
              <a:t>Application of other promising meta-heuristics</a:t>
            </a:r>
            <a:endParaRPr lang="en-US" dirty="0"/>
          </a:p>
        </p:txBody>
      </p:sp>
    </p:spTree>
    <p:extLst>
      <p:ext uri="{BB962C8B-B14F-4D97-AF65-F5344CB8AC3E}">
        <p14:creationId xmlns:p14="http://schemas.microsoft.com/office/powerpoint/2010/main" val="956798467"/>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eaLnBrk="1" hangingPunct="1"/>
            <a:r>
              <a:rPr lang="en-US" dirty="0">
                <a:latin typeface="Calibri" charset="0"/>
              </a:rPr>
              <a:t>MSc dissertation </a:t>
            </a:r>
            <a:r>
              <a:rPr lang="en-US" dirty="0" smtClean="0">
                <a:latin typeface="Calibri" charset="0"/>
              </a:rPr>
              <a:t>topics</a:t>
            </a:r>
            <a:endParaRPr lang="en-US" dirty="0">
              <a:latin typeface="Calibri" charset="0"/>
            </a:endParaRPr>
          </a:p>
        </p:txBody>
      </p:sp>
      <p:sp>
        <p:nvSpPr>
          <p:cNvPr id="3" name="Content Placeholder 2"/>
          <p:cNvSpPr>
            <a:spLocks noGrp="1"/>
          </p:cNvSpPr>
          <p:nvPr>
            <p:ph idx="1"/>
          </p:nvPr>
        </p:nvSpPr>
        <p:spPr/>
        <p:txBody>
          <a:bodyPr rtlCol="0">
            <a:normAutofit/>
          </a:bodyPr>
          <a:lstStyle/>
          <a:p>
            <a:pPr eaLnBrk="1" fontAlgn="auto" hangingPunct="1">
              <a:spcAft>
                <a:spcPts val="0"/>
              </a:spcAft>
              <a:buClr>
                <a:schemeClr val="accent1">
                  <a:lumMod val="60000"/>
                  <a:lumOff val="40000"/>
                </a:schemeClr>
              </a:buClr>
              <a:buFont typeface="Arial"/>
              <a:buChar char="•"/>
              <a:defRPr/>
            </a:pPr>
            <a:r>
              <a:rPr lang="en-US" dirty="0" smtClean="0">
                <a:ea typeface="+mn-ea"/>
                <a:cs typeface="+mn-cs"/>
              </a:rPr>
              <a:t>There are a few extensions to EDDIE 8, which would fit very well as an MSc dissertation topic</a:t>
            </a:r>
          </a:p>
          <a:p>
            <a:pPr eaLnBrk="1" fontAlgn="auto" hangingPunct="1">
              <a:spcAft>
                <a:spcPts val="0"/>
              </a:spcAft>
              <a:buClr>
                <a:schemeClr val="accent1">
                  <a:lumMod val="60000"/>
                  <a:lumOff val="40000"/>
                </a:schemeClr>
              </a:buClr>
              <a:buFont typeface="Arial"/>
              <a:buChar char="•"/>
              <a:defRPr/>
            </a:pPr>
            <a:r>
              <a:rPr lang="en-US" dirty="0" smtClean="0">
                <a:ea typeface="+mn-ea"/>
                <a:cs typeface="+mn-cs"/>
              </a:rPr>
              <a:t>You would be given the source code of EDDIE and be asked to add some new java code, which would be related to heuristic search methods</a:t>
            </a:r>
          </a:p>
          <a:p>
            <a:pPr lvl="1" eaLnBrk="1" fontAlgn="auto" hangingPunct="1">
              <a:spcAft>
                <a:spcPts val="0"/>
              </a:spcAft>
              <a:buClr>
                <a:schemeClr val="accent1">
                  <a:lumMod val="75000"/>
                </a:schemeClr>
              </a:buClr>
              <a:buFont typeface="Arial"/>
              <a:buChar char="–"/>
              <a:defRPr/>
            </a:pPr>
            <a:r>
              <a:rPr lang="en-US" dirty="0" smtClean="0">
                <a:ea typeface="+mn-ea"/>
              </a:rPr>
              <a:t>Java knowledge is required</a:t>
            </a:r>
          </a:p>
          <a:p>
            <a:pPr lvl="1" eaLnBrk="1" fontAlgn="auto" hangingPunct="1">
              <a:spcAft>
                <a:spcPts val="0"/>
              </a:spcAft>
              <a:buClr>
                <a:schemeClr val="accent1">
                  <a:lumMod val="75000"/>
                </a:schemeClr>
              </a:buClr>
              <a:buFont typeface="Arial"/>
              <a:buChar char="–"/>
              <a:defRPr/>
            </a:pPr>
            <a:r>
              <a:rPr lang="en-US" dirty="0" smtClean="0">
                <a:ea typeface="+mn-ea"/>
              </a:rPr>
              <a:t>No need to have implemented heuristics algorithms before.</a:t>
            </a:r>
          </a:p>
          <a:p>
            <a:pPr eaLnBrk="1" fontAlgn="auto" hangingPunct="1">
              <a:spcAft>
                <a:spcPts val="0"/>
              </a:spcAft>
              <a:buClr>
                <a:schemeClr val="accent1">
                  <a:lumMod val="60000"/>
                  <a:lumOff val="40000"/>
                </a:schemeClr>
              </a:buClr>
              <a:buFont typeface="Arial"/>
              <a:buChar char="•"/>
              <a:defRPr/>
            </a:pPr>
            <a:r>
              <a:rPr lang="en-US" dirty="0" smtClean="0">
                <a:ea typeface="+mn-ea"/>
                <a:cs typeface="+mn-cs"/>
              </a:rPr>
              <a:t>You would then apply EDDIE 8 to a different stocks and investigate on the advantages of the introduction of heuristics to the search process of EDDIE 8</a:t>
            </a:r>
          </a:p>
        </p:txBody>
      </p:sp>
    </p:spTree>
    <p:extLst>
      <p:ext uri="{BB962C8B-B14F-4D97-AF65-F5344CB8AC3E}">
        <p14:creationId xmlns:p14="http://schemas.microsoft.com/office/powerpoint/2010/main" val="2074527361"/>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MSc dissertation topics</a:t>
            </a:r>
            <a:endParaRPr lang="en-US" dirty="0"/>
          </a:p>
        </p:txBody>
      </p:sp>
      <p:sp>
        <p:nvSpPr>
          <p:cNvPr id="3" name="Content Placeholder 2"/>
          <p:cNvSpPr>
            <a:spLocks noGrp="1"/>
          </p:cNvSpPr>
          <p:nvPr>
            <p:ph idx="1"/>
          </p:nvPr>
        </p:nvSpPr>
        <p:spPr/>
        <p:txBody>
          <a:bodyPr/>
          <a:lstStyle/>
          <a:p>
            <a:pPr eaLnBrk="1" fontAlgn="auto" hangingPunct="1">
              <a:spcAft>
                <a:spcPts val="0"/>
              </a:spcAft>
              <a:buClr>
                <a:schemeClr val="accent1">
                  <a:lumMod val="60000"/>
                  <a:lumOff val="40000"/>
                </a:schemeClr>
              </a:buClr>
              <a:buFont typeface="Arial"/>
              <a:buChar char="•"/>
              <a:defRPr/>
            </a:pPr>
            <a:r>
              <a:rPr lang="en-US" dirty="0"/>
              <a:t>Opportunity for those who are interested in a project that has real-life/industry application</a:t>
            </a:r>
          </a:p>
          <a:p>
            <a:pPr lvl="1" eaLnBrk="1" fontAlgn="auto" hangingPunct="1">
              <a:spcAft>
                <a:spcPts val="0"/>
              </a:spcAft>
              <a:buClr>
                <a:schemeClr val="accent1">
                  <a:lumMod val="75000"/>
                </a:schemeClr>
              </a:buClr>
              <a:buFont typeface="Arial"/>
              <a:buChar char="–"/>
              <a:defRPr/>
            </a:pPr>
            <a:r>
              <a:rPr lang="en-US" dirty="0"/>
              <a:t>Attract industry’s interest</a:t>
            </a:r>
          </a:p>
          <a:p>
            <a:pPr lvl="1" eaLnBrk="1" fontAlgn="auto" hangingPunct="1">
              <a:spcAft>
                <a:spcPts val="0"/>
              </a:spcAft>
              <a:buClr>
                <a:schemeClr val="accent1">
                  <a:lumMod val="75000"/>
                </a:schemeClr>
              </a:buClr>
              <a:buFont typeface="Arial"/>
              <a:buChar char="–"/>
              <a:defRPr/>
            </a:pPr>
            <a:r>
              <a:rPr lang="en-US" dirty="0"/>
              <a:t>Do actual research</a:t>
            </a:r>
          </a:p>
          <a:p>
            <a:pPr lvl="1" eaLnBrk="1" fontAlgn="auto" hangingPunct="1">
              <a:spcAft>
                <a:spcPts val="0"/>
              </a:spcAft>
              <a:buClr>
                <a:schemeClr val="accent1">
                  <a:lumMod val="75000"/>
                </a:schemeClr>
              </a:buClr>
              <a:buFont typeface="Arial"/>
              <a:buChar char="–"/>
              <a:defRPr/>
            </a:pPr>
            <a:r>
              <a:rPr lang="en-US" dirty="0"/>
              <a:t>Possibility of publishing the results in a paper</a:t>
            </a:r>
          </a:p>
          <a:p>
            <a:pPr eaLnBrk="1" fontAlgn="auto" hangingPunct="1">
              <a:spcAft>
                <a:spcPts val="0"/>
              </a:spcAft>
              <a:buClr>
                <a:schemeClr val="accent1">
                  <a:lumMod val="60000"/>
                  <a:lumOff val="40000"/>
                </a:schemeClr>
              </a:buClr>
              <a:buFont typeface="Arial"/>
              <a:buChar char="•"/>
              <a:defRPr/>
            </a:pPr>
            <a:r>
              <a:rPr lang="en-US" dirty="0"/>
              <a:t>Other advantages</a:t>
            </a:r>
          </a:p>
          <a:p>
            <a:pPr lvl="1" eaLnBrk="1" fontAlgn="auto" hangingPunct="1">
              <a:spcAft>
                <a:spcPts val="0"/>
              </a:spcAft>
              <a:buClr>
                <a:schemeClr val="accent1">
                  <a:lumMod val="60000"/>
                  <a:lumOff val="40000"/>
                </a:schemeClr>
              </a:buClr>
              <a:buFont typeface="Arial"/>
              <a:buChar char="•"/>
              <a:defRPr/>
            </a:pPr>
            <a:r>
              <a:rPr lang="en-US" dirty="0"/>
              <a:t>Topic is already known and research path is already established</a:t>
            </a:r>
          </a:p>
          <a:p>
            <a:pPr lvl="1" eaLnBrk="1" fontAlgn="auto" hangingPunct="1">
              <a:spcAft>
                <a:spcPts val="0"/>
              </a:spcAft>
              <a:buClr>
                <a:schemeClr val="accent1">
                  <a:lumMod val="60000"/>
                  <a:lumOff val="40000"/>
                </a:schemeClr>
              </a:buClr>
              <a:buFont typeface="Arial"/>
              <a:buChar char="•"/>
              <a:defRPr/>
            </a:pPr>
            <a:r>
              <a:rPr lang="en-US" dirty="0"/>
              <a:t>Somebody has already done this kind of work before. You have </a:t>
            </a:r>
            <a:r>
              <a:rPr lang="en-US" dirty="0" err="1"/>
              <a:t>Smonou’s</a:t>
            </a:r>
            <a:r>
              <a:rPr lang="en-US" dirty="0"/>
              <a:t> dissertation for guidance</a:t>
            </a:r>
          </a:p>
          <a:p>
            <a:pPr eaLnBrk="1" fontAlgn="auto" hangingPunct="1">
              <a:spcAft>
                <a:spcPts val="0"/>
              </a:spcAft>
              <a:buClr>
                <a:schemeClr val="accent1">
                  <a:lumMod val="60000"/>
                  <a:lumOff val="40000"/>
                </a:schemeClr>
              </a:buClr>
              <a:buFont typeface="Arial"/>
              <a:buChar char="•"/>
              <a:defRPr/>
            </a:pPr>
            <a:r>
              <a:rPr lang="en-US" dirty="0"/>
              <a:t>Last year </a:t>
            </a:r>
            <a:r>
              <a:rPr lang="en-US" dirty="0" err="1"/>
              <a:t>Dafni</a:t>
            </a:r>
            <a:r>
              <a:rPr lang="en-US" dirty="0"/>
              <a:t> </a:t>
            </a:r>
            <a:r>
              <a:rPr lang="en-US" dirty="0" err="1"/>
              <a:t>Smonou</a:t>
            </a:r>
            <a:r>
              <a:rPr lang="en-US" dirty="0"/>
              <a:t> got 80% + dissertation prize. Now writing a paper for publishing her results</a:t>
            </a:r>
            <a:r>
              <a:rPr lang="en-US" dirty="0" smtClean="0"/>
              <a:t>.</a:t>
            </a:r>
            <a:endParaRPr lang="en-US" dirty="0"/>
          </a:p>
        </p:txBody>
      </p:sp>
    </p:spTree>
    <p:extLst>
      <p:ext uri="{BB962C8B-B14F-4D97-AF65-F5344CB8AC3E}">
        <p14:creationId xmlns:p14="http://schemas.microsoft.com/office/powerpoint/2010/main" val="319358698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1</a:t>
            </a:r>
            <a:endParaRPr lang="en-US" dirty="0"/>
          </a:p>
        </p:txBody>
      </p:sp>
      <p:sp>
        <p:nvSpPr>
          <p:cNvPr id="3" name="Content Placeholder 2"/>
          <p:cNvSpPr>
            <a:spLocks noGrp="1"/>
          </p:cNvSpPr>
          <p:nvPr>
            <p:ph idx="1"/>
          </p:nvPr>
        </p:nvSpPr>
        <p:spPr/>
        <p:txBody>
          <a:bodyPr/>
          <a:lstStyle/>
          <a:p>
            <a:r>
              <a:rPr lang="en-US" dirty="0"/>
              <a:t>Fast Local Search for EDDIE</a:t>
            </a:r>
          </a:p>
          <a:p>
            <a:r>
              <a:rPr lang="en-US" dirty="0"/>
              <a:t>GLS was found to be particularly effective in the EDDIE problem. However, it was also found to be very slow. We are interested in applying fast local search (or any other algorithms that can significantly improve the computational cost) and investigate its effects. </a:t>
            </a:r>
          </a:p>
          <a:p>
            <a:r>
              <a:rPr lang="en-US" dirty="0"/>
              <a:t>Difficulty: higher intermediate. It requires java programming skills, implementation of fast local search algorithm, and background reading on EDDIE and </a:t>
            </a:r>
            <a:r>
              <a:rPr lang="en-US" dirty="0" err="1"/>
              <a:t>metaheuristic</a:t>
            </a:r>
            <a:r>
              <a:rPr lang="en-US" dirty="0"/>
              <a:t> algorithms. Project also involves setting, running and </a:t>
            </a:r>
            <a:r>
              <a:rPr lang="en-US" dirty="0" err="1"/>
              <a:t>analysing</a:t>
            </a:r>
            <a:r>
              <a:rPr lang="en-US" dirty="0"/>
              <a:t> experiments with EDDIE.</a:t>
            </a:r>
          </a:p>
        </p:txBody>
      </p:sp>
    </p:spTree>
    <p:extLst>
      <p:ext uri="{BB962C8B-B14F-4D97-AF65-F5344CB8AC3E}">
        <p14:creationId xmlns:p14="http://schemas.microsoft.com/office/powerpoint/2010/main" val="3075417771"/>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2</a:t>
            </a:r>
            <a:endParaRPr lang="en-US" dirty="0"/>
          </a:p>
        </p:txBody>
      </p:sp>
      <p:sp>
        <p:nvSpPr>
          <p:cNvPr id="3" name="Content Placeholder 2"/>
          <p:cNvSpPr>
            <a:spLocks noGrp="1"/>
          </p:cNvSpPr>
          <p:nvPr>
            <p:ph idx="1"/>
          </p:nvPr>
        </p:nvSpPr>
        <p:spPr/>
        <p:txBody>
          <a:bodyPr/>
          <a:lstStyle/>
          <a:p>
            <a:r>
              <a:rPr lang="en-US" dirty="0"/>
              <a:t>Hyper-heuristics for EDDIE</a:t>
            </a:r>
          </a:p>
          <a:p>
            <a:r>
              <a:rPr lang="en-US" dirty="0"/>
              <a:t>Three </a:t>
            </a:r>
            <a:r>
              <a:rPr lang="en-US" dirty="0" err="1"/>
              <a:t>metaheuristics</a:t>
            </a:r>
            <a:r>
              <a:rPr lang="en-US" dirty="0"/>
              <a:t> in </a:t>
            </a:r>
            <a:r>
              <a:rPr lang="en-US" dirty="0" err="1"/>
              <a:t>Dafni's</a:t>
            </a:r>
            <a:r>
              <a:rPr lang="en-US" dirty="0"/>
              <a:t> dissertation were found useful. These were: Simulated Annealing, </a:t>
            </a:r>
            <a:r>
              <a:rPr lang="en-US" dirty="0" err="1"/>
              <a:t>Tabu</a:t>
            </a:r>
            <a:r>
              <a:rPr lang="en-US" dirty="0"/>
              <a:t> Search, and Guided Local Search. We are interested in using them in a Hyper-Heuristics framework and test its effectiveness</a:t>
            </a:r>
            <a:r>
              <a:rPr lang="en-US" dirty="0" smtClean="0"/>
              <a:t>.</a:t>
            </a:r>
            <a:endParaRPr lang="en-US" dirty="0"/>
          </a:p>
          <a:p>
            <a:r>
              <a:rPr lang="en-US" dirty="0" err="1"/>
              <a:t>Diffiiculty</a:t>
            </a:r>
            <a:r>
              <a:rPr lang="en-US" dirty="0"/>
              <a:t>: lower intermediate. Project requires java knowledge (although not advanced), running and </a:t>
            </a:r>
            <a:r>
              <a:rPr lang="en-US" dirty="0" err="1"/>
              <a:t>analysing</a:t>
            </a:r>
            <a:r>
              <a:rPr lang="en-US" dirty="0"/>
              <a:t> research results with EDDIE. Also requires background reading on EDDIE, </a:t>
            </a:r>
            <a:r>
              <a:rPr lang="en-US" dirty="0" err="1"/>
              <a:t>metaheuristics</a:t>
            </a:r>
            <a:r>
              <a:rPr lang="en-US" dirty="0"/>
              <a:t> and </a:t>
            </a:r>
            <a:r>
              <a:rPr lang="en-US" dirty="0" err="1"/>
              <a:t>hyperheuristics</a:t>
            </a:r>
            <a:r>
              <a:rPr lang="en-US" dirty="0"/>
              <a:t>.</a:t>
            </a:r>
          </a:p>
        </p:txBody>
      </p:sp>
    </p:spTree>
    <p:extLst>
      <p:ext uri="{BB962C8B-B14F-4D97-AF65-F5344CB8AC3E}">
        <p14:creationId xmlns:p14="http://schemas.microsoft.com/office/powerpoint/2010/main" val="2545530106"/>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3</a:t>
            </a:r>
            <a:endParaRPr lang="en-US" dirty="0"/>
          </a:p>
        </p:txBody>
      </p:sp>
      <p:sp>
        <p:nvSpPr>
          <p:cNvPr id="3" name="Content Placeholder 2"/>
          <p:cNvSpPr>
            <a:spLocks noGrp="1"/>
          </p:cNvSpPr>
          <p:nvPr>
            <p:ph idx="1"/>
          </p:nvPr>
        </p:nvSpPr>
        <p:spPr/>
        <p:txBody>
          <a:bodyPr/>
          <a:lstStyle/>
          <a:p>
            <a:r>
              <a:rPr lang="en-US" sz="2200" dirty="0"/>
              <a:t>Meta-heuristics for EDDIE</a:t>
            </a:r>
          </a:p>
          <a:p>
            <a:r>
              <a:rPr lang="en-US" sz="2200" dirty="0" err="1" smtClean="0"/>
              <a:t>Dafni</a:t>
            </a:r>
            <a:r>
              <a:rPr lang="en-US" sz="2200" dirty="0" smtClean="0"/>
              <a:t> </a:t>
            </a:r>
            <a:r>
              <a:rPr lang="en-US" sz="2200" dirty="0" err="1" smtClean="0"/>
              <a:t>Smonou</a:t>
            </a:r>
            <a:r>
              <a:rPr lang="en-US" sz="2200" dirty="0" smtClean="0"/>
              <a:t> used </a:t>
            </a:r>
            <a:r>
              <a:rPr lang="en-US" sz="2200" dirty="0"/>
              <a:t>three meta-heuristics in her project. However, due to time constraints we did not look into different parameter settings for each heuristic. Also, algorithms like </a:t>
            </a:r>
            <a:r>
              <a:rPr lang="en-US" sz="2200" dirty="0" err="1"/>
              <a:t>Tabu</a:t>
            </a:r>
            <a:r>
              <a:rPr lang="en-US" sz="2200" dirty="0"/>
              <a:t> Search could have different implementations. </a:t>
            </a:r>
          </a:p>
          <a:p>
            <a:r>
              <a:rPr lang="en-US" sz="2200" dirty="0"/>
              <a:t>Difficulty: easy, if the student chooses just to play with the experimental parameters. Thus, very little programming would be involved. The project would be about understanding concepts like financial forecasting, EDDIE, meta-heuristics and hyper-heuristics. Also, the student would be expected to run many instances of different experimental parameters for each algorithm and report the results</a:t>
            </a:r>
            <a:r>
              <a:rPr lang="en-US" sz="2200" dirty="0" smtClean="0"/>
              <a:t>.</a:t>
            </a:r>
            <a:endParaRPr lang="en-US" sz="2200" dirty="0"/>
          </a:p>
        </p:txBody>
      </p:sp>
    </p:spTree>
    <p:extLst>
      <p:ext uri="{BB962C8B-B14F-4D97-AF65-F5344CB8AC3E}">
        <p14:creationId xmlns:p14="http://schemas.microsoft.com/office/powerpoint/2010/main" val="42673798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3b</a:t>
            </a:r>
            <a:endParaRPr lang="en-US" dirty="0"/>
          </a:p>
        </p:txBody>
      </p:sp>
      <p:sp>
        <p:nvSpPr>
          <p:cNvPr id="3" name="Content Placeholder 2"/>
          <p:cNvSpPr>
            <a:spLocks noGrp="1"/>
          </p:cNvSpPr>
          <p:nvPr>
            <p:ph idx="1"/>
          </p:nvPr>
        </p:nvSpPr>
        <p:spPr/>
        <p:txBody>
          <a:bodyPr/>
          <a:lstStyle/>
          <a:p>
            <a:r>
              <a:rPr lang="en-US" dirty="0"/>
              <a:t>The </a:t>
            </a:r>
            <a:r>
              <a:rPr lang="en-US" dirty="0" smtClean="0"/>
              <a:t>previous </a:t>
            </a:r>
            <a:r>
              <a:rPr lang="en-US" dirty="0"/>
              <a:t>project could get more complex if the student decides to follow a different path, where s/he re-implements some of the meta-heuristics </a:t>
            </a:r>
            <a:r>
              <a:rPr lang="en-US" dirty="0" err="1" smtClean="0"/>
              <a:t>Smonou</a:t>
            </a:r>
            <a:r>
              <a:rPr lang="en-US" dirty="0" smtClean="0"/>
              <a:t> </a:t>
            </a:r>
            <a:r>
              <a:rPr lang="en-US" dirty="0"/>
              <a:t>did, under a different perspective; for instance, </a:t>
            </a:r>
            <a:r>
              <a:rPr lang="en-US" dirty="0" err="1" smtClean="0"/>
              <a:t>Smonou</a:t>
            </a:r>
            <a:r>
              <a:rPr lang="en-US" dirty="0" smtClean="0"/>
              <a:t> </a:t>
            </a:r>
            <a:r>
              <a:rPr lang="en-US" dirty="0"/>
              <a:t>focused on running local search only on the periods, without taking into account the technical indicators. Thus a student could implement algorithms that also take into account that.</a:t>
            </a:r>
          </a:p>
        </p:txBody>
      </p:sp>
    </p:spTree>
    <p:extLst>
      <p:ext uri="{BB962C8B-B14F-4D97-AF65-F5344CB8AC3E}">
        <p14:creationId xmlns:p14="http://schemas.microsoft.com/office/powerpoint/2010/main" val="316621470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4</a:t>
            </a:r>
            <a:endParaRPr lang="en-US" dirty="0"/>
          </a:p>
        </p:txBody>
      </p:sp>
      <p:sp>
        <p:nvSpPr>
          <p:cNvPr id="3" name="Content Placeholder 2"/>
          <p:cNvSpPr>
            <a:spLocks noGrp="1"/>
          </p:cNvSpPr>
          <p:nvPr>
            <p:ph idx="1"/>
          </p:nvPr>
        </p:nvSpPr>
        <p:spPr/>
        <p:txBody>
          <a:bodyPr/>
          <a:lstStyle/>
          <a:p>
            <a:r>
              <a:rPr lang="en-US" dirty="0"/>
              <a:t>A student could program and investigate the effects of one or two more meta-heuristics on EDDIE 8's search problem. </a:t>
            </a:r>
            <a:endParaRPr lang="en-US" dirty="0" smtClean="0"/>
          </a:p>
          <a:p>
            <a:r>
              <a:rPr lang="en-US" dirty="0" smtClean="0"/>
              <a:t>Difficulty</a:t>
            </a:r>
            <a:r>
              <a:rPr lang="en-US" dirty="0"/>
              <a:t>: higher intermediate. This is a project that is very similar to </a:t>
            </a:r>
            <a:r>
              <a:rPr lang="en-US" dirty="0" err="1" smtClean="0"/>
              <a:t>Smonou's</a:t>
            </a:r>
            <a:r>
              <a:rPr lang="en-US" dirty="0" smtClean="0"/>
              <a:t> </a:t>
            </a:r>
            <a:r>
              <a:rPr lang="en-US" dirty="0"/>
              <a:t>work. It requires java programming skills, implementation of two meta-heuristic algorithms, and background reading on EDDIE and meta-heuristics. Project also involves setting, running and </a:t>
            </a:r>
            <a:r>
              <a:rPr lang="en-US" dirty="0" err="1"/>
              <a:t>analysing</a:t>
            </a:r>
            <a:r>
              <a:rPr lang="en-US" dirty="0"/>
              <a:t> experiments with EDDIE. </a:t>
            </a:r>
          </a:p>
        </p:txBody>
      </p:sp>
    </p:spTree>
    <p:extLst>
      <p:ext uri="{BB962C8B-B14F-4D97-AF65-F5344CB8AC3E}">
        <p14:creationId xmlns:p14="http://schemas.microsoft.com/office/powerpoint/2010/main" val="428409040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Forecasting</a:t>
            </a:r>
            <a:endParaRPr lang="en-US" dirty="0"/>
          </a:p>
        </p:txBody>
      </p:sp>
      <p:sp>
        <p:nvSpPr>
          <p:cNvPr id="3" name="Content Placeholder 2"/>
          <p:cNvSpPr>
            <a:spLocks noGrp="1"/>
          </p:cNvSpPr>
          <p:nvPr>
            <p:ph idx="1"/>
          </p:nvPr>
        </p:nvSpPr>
        <p:spPr/>
        <p:txBody>
          <a:bodyPr/>
          <a:lstStyle/>
          <a:p>
            <a:r>
              <a:rPr lang="en-US" dirty="0" smtClean="0"/>
              <a:t>Forecast price movement of stock/market</a:t>
            </a:r>
          </a:p>
          <a:p>
            <a:r>
              <a:rPr lang="en-US" dirty="0" smtClean="0"/>
              <a:t>Forecast opportunities (buy, not-buy, sell, arbitrage)</a:t>
            </a:r>
          </a:p>
          <a:p>
            <a:r>
              <a:rPr lang="en-US" dirty="0" smtClean="0"/>
              <a:t>Forecast threats</a:t>
            </a:r>
          </a:p>
          <a:p>
            <a:pPr lvl="1"/>
            <a:r>
              <a:rPr lang="en-US" dirty="0" smtClean="0"/>
              <a:t>Forecast scarce opportunities</a:t>
            </a:r>
          </a:p>
        </p:txBody>
      </p:sp>
    </p:spTree>
    <p:extLst>
      <p:ext uri="{BB962C8B-B14F-4D97-AF65-F5344CB8AC3E}">
        <p14:creationId xmlns:p14="http://schemas.microsoft.com/office/powerpoint/2010/main" val="3645781644"/>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Interested?</a:t>
            </a:r>
            <a:endParaRPr lang="en-US" dirty="0"/>
          </a:p>
        </p:txBody>
      </p:sp>
      <p:sp>
        <p:nvSpPr>
          <p:cNvPr id="3" name="Content Placeholder 2"/>
          <p:cNvSpPr>
            <a:spLocks noGrp="1"/>
          </p:cNvSpPr>
          <p:nvPr>
            <p:ph idx="1"/>
          </p:nvPr>
        </p:nvSpPr>
        <p:spPr/>
        <p:txBody>
          <a:bodyPr/>
          <a:lstStyle/>
          <a:p>
            <a:r>
              <a:rPr lang="en-US" dirty="0" smtClean="0"/>
              <a:t>Talk to me after this talk</a:t>
            </a:r>
          </a:p>
          <a:p>
            <a:r>
              <a:rPr lang="en-US" dirty="0" smtClean="0"/>
              <a:t>Or email me:</a:t>
            </a:r>
          </a:p>
          <a:p>
            <a:pPr lvl="1"/>
            <a:r>
              <a:rPr lang="en-US" dirty="0" smtClean="0">
                <a:hlinkClick r:id="rId2"/>
              </a:rPr>
              <a:t>M.Kampouridis.@kent.ac.uk</a:t>
            </a:r>
            <a:endParaRPr lang="en-US" dirty="0" smtClean="0"/>
          </a:p>
          <a:p>
            <a:r>
              <a:rPr lang="en-US" dirty="0" smtClean="0"/>
              <a:t>You can also talk to Edward about this</a:t>
            </a:r>
          </a:p>
          <a:p>
            <a:r>
              <a:rPr lang="en-US" dirty="0" smtClean="0"/>
              <a:t>Joint supervision between Edward and myself</a:t>
            </a:r>
          </a:p>
          <a:p>
            <a:pPr lvl="1"/>
            <a:r>
              <a:rPr lang="en-US" dirty="0" smtClean="0"/>
              <a:t>I will be meeting you through Skype calls</a:t>
            </a:r>
          </a:p>
          <a:p>
            <a:pPr lvl="1"/>
            <a:r>
              <a:rPr lang="en-US" dirty="0" smtClean="0"/>
              <a:t>If necessary, </a:t>
            </a:r>
            <a:r>
              <a:rPr lang="en-US" dirty="0"/>
              <a:t>y</a:t>
            </a:r>
            <a:r>
              <a:rPr lang="en-US" dirty="0" smtClean="0"/>
              <a:t>ou can visit me at the University of Kent (University of Essex will be covering the expenses)</a:t>
            </a:r>
          </a:p>
          <a:p>
            <a:pPr lvl="1"/>
            <a:r>
              <a:rPr lang="en-US" dirty="0" smtClean="0"/>
              <a:t>I might be visiting Essex as well</a:t>
            </a:r>
          </a:p>
          <a:p>
            <a:endParaRPr lang="en-US" dirty="0"/>
          </a:p>
        </p:txBody>
      </p:sp>
    </p:spTree>
    <p:extLst>
      <p:ext uri="{BB962C8B-B14F-4D97-AF65-F5344CB8AC3E}">
        <p14:creationId xmlns:p14="http://schemas.microsoft.com/office/powerpoint/2010/main" val="2224419396"/>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r>
              <a:rPr lang="en-US" dirty="0" smtClean="0"/>
              <a:t>Questions?</a:t>
            </a:r>
            <a:endParaRPr lang="en-US" dirty="0"/>
          </a:p>
        </p:txBody>
      </p:sp>
    </p:spTree>
    <p:extLst>
      <p:ext uri="{BB962C8B-B14F-4D97-AF65-F5344CB8AC3E}">
        <p14:creationId xmlns:p14="http://schemas.microsoft.com/office/powerpoint/2010/main" val="4275535626"/>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EDDIE demo</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10551364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used for forecasting</a:t>
            </a:r>
            <a:endParaRPr lang="en-US" dirty="0"/>
          </a:p>
        </p:txBody>
      </p:sp>
      <p:sp>
        <p:nvSpPr>
          <p:cNvPr id="3" name="Content Placeholder 2"/>
          <p:cNvSpPr>
            <a:spLocks noGrp="1"/>
          </p:cNvSpPr>
          <p:nvPr>
            <p:ph idx="1"/>
          </p:nvPr>
        </p:nvSpPr>
        <p:spPr/>
        <p:txBody>
          <a:bodyPr/>
          <a:lstStyle/>
          <a:p>
            <a:r>
              <a:rPr lang="en-US" dirty="0" smtClean="0"/>
              <a:t>Daily (daily closing prices)</a:t>
            </a:r>
          </a:p>
          <a:p>
            <a:r>
              <a:rPr lang="en-US" dirty="0" smtClean="0"/>
              <a:t>Intraday (high frequency)</a:t>
            </a:r>
          </a:p>
          <a:p>
            <a:r>
              <a:rPr lang="en-US" dirty="0" smtClean="0"/>
              <a:t>Volume</a:t>
            </a:r>
          </a:p>
          <a:p>
            <a:r>
              <a:rPr lang="en-US" dirty="0" smtClean="0"/>
              <a:t>Indices</a:t>
            </a:r>
          </a:p>
          <a:p>
            <a:r>
              <a:rPr lang="en-US" dirty="0" smtClean="0"/>
              <a:t>Economic models</a:t>
            </a:r>
            <a:endParaRPr lang="en-US" dirty="0"/>
          </a:p>
        </p:txBody>
      </p:sp>
    </p:spTree>
    <p:extLst>
      <p:ext uri="{BB962C8B-B14F-4D97-AF65-F5344CB8AC3E}">
        <p14:creationId xmlns:p14="http://schemas.microsoft.com/office/powerpoint/2010/main" val="342309048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p:txBody>
          <a:bodyPr/>
          <a:lstStyle/>
          <a:p>
            <a:r>
              <a:rPr lang="en-US"/>
              <a:t>Contents of today's talk</a:t>
            </a:r>
          </a:p>
        </p:txBody>
      </p:sp>
      <p:sp>
        <p:nvSpPr>
          <p:cNvPr id="5122" name="Rectangle 2"/>
          <p:cNvSpPr>
            <a:spLocks noGrp="1" noChangeArrowheads="1"/>
          </p:cNvSpPr>
          <p:nvPr>
            <p:ph type="body" idx="1"/>
          </p:nvPr>
        </p:nvSpPr>
        <p:spPr/>
        <p:txBody>
          <a:bodyPr lIns="0" tIns="0" rIns="0" bIns="0"/>
          <a:lstStyle/>
          <a:p>
            <a:r>
              <a:rPr lang="en-US" dirty="0">
                <a:solidFill>
                  <a:srgbClr val="7F7F7F"/>
                </a:solidFill>
              </a:rPr>
              <a:t>Forecasting</a:t>
            </a:r>
          </a:p>
          <a:p>
            <a:r>
              <a:rPr lang="en-US" dirty="0"/>
              <a:t>Financial forecasting</a:t>
            </a:r>
          </a:p>
          <a:p>
            <a:pPr lvl="1"/>
            <a:r>
              <a:rPr lang="en-US" dirty="0">
                <a:solidFill>
                  <a:srgbClr val="7F7F7F"/>
                </a:solidFill>
              </a:rPr>
              <a:t>What is it?</a:t>
            </a:r>
          </a:p>
          <a:p>
            <a:pPr lvl="1"/>
            <a:r>
              <a:rPr lang="en-US" dirty="0"/>
              <a:t>Is it possible</a:t>
            </a:r>
            <a:r>
              <a:rPr lang="en-US" dirty="0" smtClean="0"/>
              <a:t>?</a:t>
            </a:r>
          </a:p>
          <a:p>
            <a:pPr lvl="1"/>
            <a:r>
              <a:rPr lang="en-US" dirty="0">
                <a:solidFill>
                  <a:srgbClr val="7F7F7F"/>
                </a:solidFill>
              </a:rPr>
              <a:t>Methods</a:t>
            </a:r>
            <a:endParaRPr lang="en-US" dirty="0"/>
          </a:p>
          <a:p>
            <a:r>
              <a:rPr lang="en-US" dirty="0" smtClean="0">
                <a:solidFill>
                  <a:srgbClr val="7F7F7F"/>
                </a:solidFill>
              </a:rPr>
              <a:t>Computational </a:t>
            </a:r>
            <a:r>
              <a:rPr lang="en-US" dirty="0">
                <a:solidFill>
                  <a:srgbClr val="7F7F7F"/>
                </a:solidFill>
              </a:rPr>
              <a:t>Intelligence for financial forecasting</a:t>
            </a:r>
          </a:p>
          <a:p>
            <a:r>
              <a:rPr lang="en-US" dirty="0">
                <a:solidFill>
                  <a:srgbClr val="7F7F7F"/>
                </a:solidFill>
              </a:rPr>
              <a:t>EDDIE for financial forecasting</a:t>
            </a:r>
          </a:p>
          <a:p>
            <a:pPr lvl="1"/>
            <a:r>
              <a:rPr lang="en-US" dirty="0">
                <a:solidFill>
                  <a:srgbClr val="7F7F7F"/>
                </a:solidFill>
              </a:rPr>
              <a:t>How it works</a:t>
            </a:r>
          </a:p>
          <a:p>
            <a:pPr lvl="1"/>
            <a:r>
              <a:rPr lang="en-US" dirty="0">
                <a:solidFill>
                  <a:srgbClr val="7F7F7F"/>
                </a:solidFill>
              </a:rPr>
              <a:t>Research on EDDIE 7 and EDDIE 8</a:t>
            </a:r>
          </a:p>
          <a:p>
            <a:pPr lvl="1"/>
            <a:r>
              <a:rPr lang="en-US" dirty="0">
                <a:solidFill>
                  <a:srgbClr val="7F7F7F"/>
                </a:solidFill>
              </a:rPr>
              <a:t>Latest research</a:t>
            </a:r>
          </a:p>
        </p:txBody>
      </p:sp>
    </p:spTree>
    <p:extLst>
      <p:ext uri="{BB962C8B-B14F-4D97-AF65-F5344CB8AC3E}">
        <p14:creationId xmlns:p14="http://schemas.microsoft.com/office/powerpoint/2010/main" val="3293065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it possible?</a:t>
            </a:r>
            <a:endParaRPr lang="en-US" dirty="0"/>
          </a:p>
        </p:txBody>
      </p:sp>
      <p:sp>
        <p:nvSpPr>
          <p:cNvPr id="3" name="Content Placeholder 2"/>
          <p:cNvSpPr>
            <a:spLocks noGrp="1"/>
          </p:cNvSpPr>
          <p:nvPr>
            <p:ph idx="1"/>
          </p:nvPr>
        </p:nvSpPr>
        <p:spPr/>
        <p:txBody>
          <a:bodyPr/>
          <a:lstStyle/>
          <a:p>
            <a:r>
              <a:rPr lang="en-US" dirty="0" smtClean="0"/>
              <a:t>Lots of debates!</a:t>
            </a:r>
          </a:p>
          <a:p>
            <a:r>
              <a:rPr lang="en-US" dirty="0" smtClean="0"/>
              <a:t>Efficient Market Hypothesis (EMH)</a:t>
            </a:r>
          </a:p>
          <a:p>
            <a:pPr lvl="1"/>
            <a:r>
              <a:rPr lang="en-US" sz="2200" dirty="0" smtClean="0"/>
              <a:t>Prices fully reflect the available information that relates to the financial asset being traded</a:t>
            </a:r>
          </a:p>
          <a:p>
            <a:pPr lvl="1"/>
            <a:r>
              <a:rPr lang="en-US" sz="2200" dirty="0" smtClean="0"/>
              <a:t>If EMH holds, then no point of forecasting</a:t>
            </a:r>
          </a:p>
          <a:p>
            <a:pPr lvl="1"/>
            <a:r>
              <a:rPr lang="en-US" sz="2200" dirty="0" smtClean="0"/>
              <a:t>Lot of works examining the EMH from both theoretical and empirical perspective</a:t>
            </a:r>
          </a:p>
          <a:p>
            <a:pPr lvl="2"/>
            <a:r>
              <a:rPr lang="en-US" sz="2000" dirty="0" smtClean="0"/>
              <a:t>Evidence both in favor of and against EMH</a:t>
            </a:r>
          </a:p>
          <a:p>
            <a:r>
              <a:rPr lang="en-US" dirty="0" smtClean="0"/>
              <a:t>“Successful” financial forecasting attempts</a:t>
            </a:r>
          </a:p>
          <a:p>
            <a:pPr lvl="1"/>
            <a:r>
              <a:rPr lang="en-US" dirty="0" smtClean="0"/>
              <a:t>FX market, bond market, volatility forecasting, stock market crash, …</a:t>
            </a:r>
            <a:endParaRPr lang="en-US" dirty="0"/>
          </a:p>
        </p:txBody>
      </p:sp>
    </p:spTree>
    <p:extLst>
      <p:ext uri="{BB962C8B-B14F-4D97-AF65-F5344CB8AC3E}">
        <p14:creationId xmlns:p14="http://schemas.microsoft.com/office/powerpoint/2010/main" val="293429225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kent07-standard-test">
  <a:themeElements>
    <a:clrScheme name="kent07-standard-test 1">
      <a:dk1>
        <a:srgbClr val="000000"/>
      </a:dk1>
      <a:lt1>
        <a:srgbClr val="FFFFFF"/>
      </a:lt1>
      <a:dk2>
        <a:srgbClr val="003882"/>
      </a:dk2>
      <a:lt2>
        <a:srgbClr val="808080"/>
      </a:lt2>
      <a:accent1>
        <a:srgbClr val="008AC4"/>
      </a:accent1>
      <a:accent2>
        <a:srgbClr val="A8034F"/>
      </a:accent2>
      <a:accent3>
        <a:srgbClr val="FFFFFF"/>
      </a:accent3>
      <a:accent4>
        <a:srgbClr val="000000"/>
      </a:accent4>
      <a:accent5>
        <a:srgbClr val="AAC4DE"/>
      </a:accent5>
      <a:accent6>
        <a:srgbClr val="980247"/>
      </a:accent6>
      <a:hlink>
        <a:srgbClr val="007A5E"/>
      </a:hlink>
      <a:folHlink>
        <a:srgbClr val="DE5433"/>
      </a:folHlink>
    </a:clrScheme>
    <a:fontScheme name="kent07-standard-tes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 latinLnBrk="0" hangingPunct="1">
          <a:lnSpc>
            <a:spcPct val="100000"/>
          </a:lnSpc>
          <a:spcBef>
            <a:spcPct val="3000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 latinLnBrk="0" hangingPunct="1">
          <a:lnSpc>
            <a:spcPct val="100000"/>
          </a:lnSpc>
          <a:spcBef>
            <a:spcPct val="3000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kent07-standard-test 1">
        <a:dk1>
          <a:srgbClr val="000000"/>
        </a:dk1>
        <a:lt1>
          <a:srgbClr val="FFFFFF"/>
        </a:lt1>
        <a:dk2>
          <a:srgbClr val="003882"/>
        </a:dk2>
        <a:lt2>
          <a:srgbClr val="808080"/>
        </a:lt2>
        <a:accent1>
          <a:srgbClr val="008AC4"/>
        </a:accent1>
        <a:accent2>
          <a:srgbClr val="A8034F"/>
        </a:accent2>
        <a:accent3>
          <a:srgbClr val="FFFFFF"/>
        </a:accent3>
        <a:accent4>
          <a:srgbClr val="000000"/>
        </a:accent4>
        <a:accent5>
          <a:srgbClr val="AAC4DE"/>
        </a:accent5>
        <a:accent6>
          <a:srgbClr val="980247"/>
        </a:accent6>
        <a:hlink>
          <a:srgbClr val="007A5E"/>
        </a:hlink>
        <a:folHlink>
          <a:srgbClr val="DE5433"/>
        </a:folHlink>
      </a:clrScheme>
      <a:clrMap bg1="lt1" tx1="dk1" bg2="lt2" tx2="dk2" accent1="accent1" accent2="accent2" accent3="accent3" accent4="accent4" accent5="accent5" accent6="accent6" hlink="hlink" folHlink="folHlink"/>
    </a:extraClrScheme>
    <a:extraClrScheme>
      <a:clrScheme name="kent07-standard-test 2">
        <a:dk1>
          <a:srgbClr val="000000"/>
        </a:dk1>
        <a:lt1>
          <a:srgbClr val="F9F8F5"/>
        </a:lt1>
        <a:dk2>
          <a:srgbClr val="003882"/>
        </a:dk2>
        <a:lt2>
          <a:srgbClr val="808080"/>
        </a:lt2>
        <a:accent1>
          <a:srgbClr val="008AC4"/>
        </a:accent1>
        <a:accent2>
          <a:srgbClr val="A8034F"/>
        </a:accent2>
        <a:accent3>
          <a:srgbClr val="FBFBF9"/>
        </a:accent3>
        <a:accent4>
          <a:srgbClr val="000000"/>
        </a:accent4>
        <a:accent5>
          <a:srgbClr val="AAC4DE"/>
        </a:accent5>
        <a:accent6>
          <a:srgbClr val="980247"/>
        </a:accent6>
        <a:hlink>
          <a:srgbClr val="007A5E"/>
        </a:hlink>
        <a:folHlink>
          <a:srgbClr val="DE5433"/>
        </a:folHlink>
      </a:clrScheme>
      <a:clrMap bg1="lt1" tx1="dk1" bg2="lt2" tx2="dk2" accent1="accent1" accent2="accent2" accent3="accent3" accent4="accent4" accent5="accent5" accent6="accent6" hlink="hlink" folHlink="folHlink"/>
    </a:extraClrScheme>
    <a:extraClrScheme>
      <a:clrScheme name="kent07-standard-test 3">
        <a:dk1>
          <a:srgbClr val="000000"/>
        </a:dk1>
        <a:lt1>
          <a:srgbClr val="FFFFFF"/>
        </a:lt1>
        <a:dk2>
          <a:srgbClr val="003882"/>
        </a:dk2>
        <a:lt2>
          <a:srgbClr val="808080"/>
        </a:lt2>
        <a:accent1>
          <a:srgbClr val="008AC4"/>
        </a:accent1>
        <a:accent2>
          <a:srgbClr val="B8CCDE"/>
        </a:accent2>
        <a:accent3>
          <a:srgbClr val="FFFFFF"/>
        </a:accent3>
        <a:accent4>
          <a:srgbClr val="000000"/>
        </a:accent4>
        <a:accent5>
          <a:srgbClr val="AAC4DE"/>
        </a:accent5>
        <a:accent6>
          <a:srgbClr val="A6B9C9"/>
        </a:accent6>
        <a:hlink>
          <a:srgbClr val="00789C"/>
        </a:hlink>
        <a:folHlink>
          <a:srgbClr val="82B8C9"/>
        </a:folHlink>
      </a:clrScheme>
      <a:clrMap bg1="lt1" tx1="dk1" bg2="lt2" tx2="dk2" accent1="accent1" accent2="accent2" accent3="accent3" accent4="accent4" accent5="accent5" accent6="accent6" hlink="hlink" folHlink="folHlink"/>
    </a:extraClrScheme>
    <a:extraClrScheme>
      <a:clrScheme name="kent07-standard-test 4">
        <a:dk1>
          <a:srgbClr val="000000"/>
        </a:dk1>
        <a:lt1>
          <a:srgbClr val="F9F8F5"/>
        </a:lt1>
        <a:dk2>
          <a:srgbClr val="003882"/>
        </a:dk2>
        <a:lt2>
          <a:srgbClr val="808080"/>
        </a:lt2>
        <a:accent1>
          <a:srgbClr val="008AC4"/>
        </a:accent1>
        <a:accent2>
          <a:srgbClr val="B8CCDE"/>
        </a:accent2>
        <a:accent3>
          <a:srgbClr val="FBFBF9"/>
        </a:accent3>
        <a:accent4>
          <a:srgbClr val="000000"/>
        </a:accent4>
        <a:accent5>
          <a:srgbClr val="AAC4DE"/>
        </a:accent5>
        <a:accent6>
          <a:srgbClr val="A6B9C9"/>
        </a:accent6>
        <a:hlink>
          <a:srgbClr val="00789C"/>
        </a:hlink>
        <a:folHlink>
          <a:srgbClr val="82B8C9"/>
        </a:folHlink>
      </a:clrScheme>
      <a:clrMap bg1="lt1" tx1="dk1" bg2="lt2" tx2="dk2" accent1="accent1" accent2="accent2" accent3="accent3" accent4="accent4" accent5="accent5" accent6="accent6" hlink="hlink" folHlink="folHlink"/>
    </a:extraClrScheme>
    <a:extraClrScheme>
      <a:clrScheme name="kent07-standard-test 5">
        <a:dk1>
          <a:srgbClr val="000000"/>
        </a:dk1>
        <a:lt1>
          <a:srgbClr val="FFFFFF"/>
        </a:lt1>
        <a:dk2>
          <a:srgbClr val="003882"/>
        </a:dk2>
        <a:lt2>
          <a:srgbClr val="808080"/>
        </a:lt2>
        <a:accent1>
          <a:srgbClr val="B4035C"/>
        </a:accent1>
        <a:accent2>
          <a:srgbClr val="E29A74"/>
        </a:accent2>
        <a:accent3>
          <a:srgbClr val="FFFFFF"/>
        </a:accent3>
        <a:accent4>
          <a:srgbClr val="000000"/>
        </a:accent4>
        <a:accent5>
          <a:srgbClr val="D6AAB5"/>
        </a:accent5>
        <a:accent6>
          <a:srgbClr val="CD8B68"/>
        </a:accent6>
        <a:hlink>
          <a:srgbClr val="80293D"/>
        </a:hlink>
        <a:folHlink>
          <a:srgbClr val="D12421"/>
        </a:folHlink>
      </a:clrScheme>
      <a:clrMap bg1="lt1" tx1="dk1" bg2="lt2" tx2="dk2" accent1="accent1" accent2="accent2" accent3="accent3" accent4="accent4" accent5="accent5" accent6="accent6" hlink="hlink" folHlink="folHlink"/>
    </a:extraClrScheme>
    <a:extraClrScheme>
      <a:clrScheme name="kent07-standard-test 6">
        <a:dk1>
          <a:srgbClr val="000000"/>
        </a:dk1>
        <a:lt1>
          <a:srgbClr val="F9F8F5"/>
        </a:lt1>
        <a:dk2>
          <a:srgbClr val="003882"/>
        </a:dk2>
        <a:lt2>
          <a:srgbClr val="808080"/>
        </a:lt2>
        <a:accent1>
          <a:srgbClr val="B4035C"/>
        </a:accent1>
        <a:accent2>
          <a:srgbClr val="E29A74"/>
        </a:accent2>
        <a:accent3>
          <a:srgbClr val="FBFBF9"/>
        </a:accent3>
        <a:accent4>
          <a:srgbClr val="000000"/>
        </a:accent4>
        <a:accent5>
          <a:srgbClr val="D6AAB5"/>
        </a:accent5>
        <a:accent6>
          <a:srgbClr val="CD8B68"/>
        </a:accent6>
        <a:hlink>
          <a:srgbClr val="80293D"/>
        </a:hlink>
        <a:folHlink>
          <a:srgbClr val="D12421"/>
        </a:folHlink>
      </a:clrScheme>
      <a:clrMap bg1="lt1" tx1="dk1" bg2="lt2" tx2="dk2" accent1="accent1" accent2="accent2" accent3="accent3" accent4="accent4" accent5="accent5" accent6="accent6" hlink="hlink" folHlink="folHlink"/>
    </a:extraClrScheme>
    <a:extraClrScheme>
      <a:clrScheme name="kent07-standard-test 7">
        <a:dk1>
          <a:srgbClr val="000000"/>
        </a:dk1>
        <a:lt1>
          <a:srgbClr val="FFFFFF"/>
        </a:lt1>
        <a:dk2>
          <a:srgbClr val="003882"/>
        </a:dk2>
        <a:lt2>
          <a:srgbClr val="808080"/>
        </a:lt2>
        <a:accent1>
          <a:srgbClr val="664A78"/>
        </a:accent1>
        <a:accent2>
          <a:srgbClr val="A891B0"/>
        </a:accent2>
        <a:accent3>
          <a:srgbClr val="FFFFFF"/>
        </a:accent3>
        <a:accent4>
          <a:srgbClr val="000000"/>
        </a:accent4>
        <a:accent5>
          <a:srgbClr val="B8B1BE"/>
        </a:accent5>
        <a:accent6>
          <a:srgbClr val="98839F"/>
        </a:accent6>
        <a:hlink>
          <a:srgbClr val="C985A3"/>
        </a:hlink>
        <a:folHlink>
          <a:srgbClr val="DEADBF"/>
        </a:folHlink>
      </a:clrScheme>
      <a:clrMap bg1="lt1" tx1="dk1" bg2="lt2" tx2="dk2" accent1="accent1" accent2="accent2" accent3="accent3" accent4="accent4" accent5="accent5" accent6="accent6" hlink="hlink" folHlink="folHlink"/>
    </a:extraClrScheme>
    <a:extraClrScheme>
      <a:clrScheme name="kent07-standard-test 8">
        <a:dk1>
          <a:srgbClr val="000000"/>
        </a:dk1>
        <a:lt1>
          <a:srgbClr val="FFFFFF"/>
        </a:lt1>
        <a:dk2>
          <a:srgbClr val="003882"/>
        </a:dk2>
        <a:lt2>
          <a:srgbClr val="808080"/>
        </a:lt2>
        <a:accent1>
          <a:srgbClr val="007A5E"/>
        </a:accent1>
        <a:accent2>
          <a:srgbClr val="A8B50A"/>
        </a:accent2>
        <a:accent3>
          <a:srgbClr val="FFFFFF"/>
        </a:accent3>
        <a:accent4>
          <a:srgbClr val="000000"/>
        </a:accent4>
        <a:accent5>
          <a:srgbClr val="AABEB6"/>
        </a:accent5>
        <a:accent6>
          <a:srgbClr val="98A408"/>
        </a:accent6>
        <a:hlink>
          <a:srgbClr val="75A38C"/>
        </a:hlink>
        <a:folHlink>
          <a:srgbClr val="D6DE6B"/>
        </a:folHlink>
      </a:clrScheme>
      <a:clrMap bg1="lt1" tx1="dk1" bg2="lt2" tx2="dk2" accent1="accent1" accent2="accent2" accent3="accent3" accent4="accent4" accent5="accent5" accent6="accent6" hlink="hlink" folHlink="folHlink"/>
    </a:extraClrScheme>
    <a:extraClrScheme>
      <a:clrScheme name="kent07-standard-test 9">
        <a:dk1>
          <a:srgbClr val="000000"/>
        </a:dk1>
        <a:lt1>
          <a:srgbClr val="FFFFFF"/>
        </a:lt1>
        <a:dk2>
          <a:srgbClr val="003882"/>
        </a:dk2>
        <a:lt2>
          <a:srgbClr val="808080"/>
        </a:lt2>
        <a:accent1>
          <a:srgbClr val="DE5433"/>
        </a:accent1>
        <a:accent2>
          <a:srgbClr val="E87D0D"/>
        </a:accent2>
        <a:accent3>
          <a:srgbClr val="FFFFFF"/>
        </a:accent3>
        <a:accent4>
          <a:srgbClr val="000000"/>
        </a:accent4>
        <a:accent5>
          <a:srgbClr val="ECB3AD"/>
        </a:accent5>
        <a:accent6>
          <a:srgbClr val="D2710B"/>
        </a:accent6>
        <a:hlink>
          <a:srgbClr val="FA8A75"/>
        </a:hlink>
        <a:folHlink>
          <a:srgbClr val="EDBD3D"/>
        </a:folHlink>
      </a:clrScheme>
      <a:clrMap bg1="lt1" tx1="dk1" bg2="lt2" tx2="dk2" accent1="accent1" accent2="accent2" accent3="accent3" accent4="accent4" accent5="accent5" accent6="accent6" hlink="hlink" folHlink="folHlink"/>
    </a:extraClrScheme>
    <a:extraClrScheme>
      <a:clrScheme name="kent07-standard-test 10">
        <a:dk1>
          <a:srgbClr val="000000"/>
        </a:dk1>
        <a:lt1>
          <a:srgbClr val="F9F8F5"/>
        </a:lt1>
        <a:dk2>
          <a:srgbClr val="003882"/>
        </a:dk2>
        <a:lt2>
          <a:srgbClr val="808080"/>
        </a:lt2>
        <a:accent1>
          <a:srgbClr val="664A78"/>
        </a:accent1>
        <a:accent2>
          <a:srgbClr val="A891B0"/>
        </a:accent2>
        <a:accent3>
          <a:srgbClr val="FBFBF9"/>
        </a:accent3>
        <a:accent4>
          <a:srgbClr val="000000"/>
        </a:accent4>
        <a:accent5>
          <a:srgbClr val="B8B1BE"/>
        </a:accent5>
        <a:accent6>
          <a:srgbClr val="98839F"/>
        </a:accent6>
        <a:hlink>
          <a:srgbClr val="C985A3"/>
        </a:hlink>
        <a:folHlink>
          <a:srgbClr val="DEADBF"/>
        </a:folHlink>
      </a:clrScheme>
      <a:clrMap bg1="lt1" tx1="dk1" bg2="lt2" tx2="dk2" accent1="accent1" accent2="accent2" accent3="accent3" accent4="accent4" accent5="accent5" accent6="accent6" hlink="hlink" folHlink="folHlink"/>
    </a:extraClrScheme>
    <a:extraClrScheme>
      <a:clrScheme name="kent07-standard-test 11">
        <a:dk1>
          <a:srgbClr val="000000"/>
        </a:dk1>
        <a:lt1>
          <a:srgbClr val="F9F8F5"/>
        </a:lt1>
        <a:dk2>
          <a:srgbClr val="003882"/>
        </a:dk2>
        <a:lt2>
          <a:srgbClr val="808080"/>
        </a:lt2>
        <a:accent1>
          <a:srgbClr val="007A5E"/>
        </a:accent1>
        <a:accent2>
          <a:srgbClr val="A8B50A"/>
        </a:accent2>
        <a:accent3>
          <a:srgbClr val="FBFBF9"/>
        </a:accent3>
        <a:accent4>
          <a:srgbClr val="000000"/>
        </a:accent4>
        <a:accent5>
          <a:srgbClr val="AABEB6"/>
        </a:accent5>
        <a:accent6>
          <a:srgbClr val="98A408"/>
        </a:accent6>
        <a:hlink>
          <a:srgbClr val="75A38C"/>
        </a:hlink>
        <a:folHlink>
          <a:srgbClr val="D6DE6B"/>
        </a:folHlink>
      </a:clrScheme>
      <a:clrMap bg1="lt1" tx1="dk1" bg2="lt2" tx2="dk2" accent1="accent1" accent2="accent2" accent3="accent3" accent4="accent4" accent5="accent5" accent6="accent6" hlink="hlink" folHlink="folHlink"/>
    </a:extraClrScheme>
    <a:extraClrScheme>
      <a:clrScheme name="kent07-standard-test 12">
        <a:dk1>
          <a:srgbClr val="000000"/>
        </a:dk1>
        <a:lt1>
          <a:srgbClr val="F9F8F5"/>
        </a:lt1>
        <a:dk2>
          <a:srgbClr val="003882"/>
        </a:dk2>
        <a:lt2>
          <a:srgbClr val="808080"/>
        </a:lt2>
        <a:accent1>
          <a:srgbClr val="DE5433"/>
        </a:accent1>
        <a:accent2>
          <a:srgbClr val="E87D0D"/>
        </a:accent2>
        <a:accent3>
          <a:srgbClr val="FBFBF9"/>
        </a:accent3>
        <a:accent4>
          <a:srgbClr val="000000"/>
        </a:accent4>
        <a:accent5>
          <a:srgbClr val="ECB3AD"/>
        </a:accent5>
        <a:accent6>
          <a:srgbClr val="D2710B"/>
        </a:accent6>
        <a:hlink>
          <a:srgbClr val="FA8A75"/>
        </a:hlink>
        <a:folHlink>
          <a:srgbClr val="EDBD3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modified-style</Template>
  <TotalTime>15362</TotalTime>
  <Words>3228</Words>
  <Application>Microsoft Macintosh PowerPoint</Application>
  <PresentationFormat>On-screen Show (4:3)</PresentationFormat>
  <Paragraphs>849</Paragraphs>
  <Slides>62</Slides>
  <Notes>10</Notes>
  <HiddenSlides>2</HiddenSlides>
  <MMClips>0</MMClips>
  <ScaleCrop>false</ScaleCrop>
  <HeadingPairs>
    <vt:vector size="4" baseType="variant">
      <vt:variant>
        <vt:lpstr>Theme</vt:lpstr>
      </vt:variant>
      <vt:variant>
        <vt:i4>1</vt:i4>
      </vt:variant>
      <vt:variant>
        <vt:lpstr>Slide Titles</vt:lpstr>
      </vt:variant>
      <vt:variant>
        <vt:i4>62</vt:i4>
      </vt:variant>
    </vt:vector>
  </HeadingPairs>
  <TitlesOfParts>
    <vt:vector size="63" baseType="lpstr">
      <vt:lpstr>kent07-standard-test</vt:lpstr>
      <vt:lpstr>EDDIE for Financial Forecasting</vt:lpstr>
      <vt:lpstr>Contents of today's talk</vt:lpstr>
      <vt:lpstr>Contents of today's talk</vt:lpstr>
      <vt:lpstr>Forecasting in general</vt:lpstr>
      <vt:lpstr>Contents of today's talk</vt:lpstr>
      <vt:lpstr>Financial Forecasting</vt:lpstr>
      <vt:lpstr>Data used for forecasting</vt:lpstr>
      <vt:lpstr>Contents of today's talk</vt:lpstr>
      <vt:lpstr>Is it possible?</vt:lpstr>
      <vt:lpstr>Contents of today's talk</vt:lpstr>
      <vt:lpstr>Methods</vt:lpstr>
      <vt:lpstr>Contents of today's talk</vt:lpstr>
      <vt:lpstr>Computational Intelligence for financial forecasting</vt:lpstr>
      <vt:lpstr>Computational Intelligence for financial forecasting</vt:lpstr>
      <vt:lpstr>Genetic Programming</vt:lpstr>
      <vt:lpstr>PowerPoint Presentation</vt:lpstr>
      <vt:lpstr>Crossover operator</vt:lpstr>
      <vt:lpstr>Mutation operator</vt:lpstr>
      <vt:lpstr>Contents of today's talk</vt:lpstr>
      <vt:lpstr>EDDIE’s goal</vt:lpstr>
      <vt:lpstr>How EDDIE works</vt:lpstr>
      <vt:lpstr>How the training data is created</vt:lpstr>
      <vt:lpstr>EDDIE 8: Technical Indicators</vt:lpstr>
      <vt:lpstr>PowerPoint Presentation</vt:lpstr>
      <vt:lpstr>Genetic Programming</vt:lpstr>
      <vt:lpstr>Genetic Programming</vt:lpstr>
      <vt:lpstr>Performance Measures</vt:lpstr>
      <vt:lpstr>Constraints in the Fitness Function</vt:lpstr>
      <vt:lpstr>Example</vt:lpstr>
      <vt:lpstr>Example</vt:lpstr>
      <vt:lpstr>Contents of today's talk</vt:lpstr>
      <vt:lpstr>PowerPoint Presentation</vt:lpstr>
      <vt:lpstr>PowerPoint Presentation</vt:lpstr>
      <vt:lpstr>Research agenda for EDDIE 7 and EDDIE 8</vt:lpstr>
      <vt:lpstr>Research results on EDDIE 7 vs EDDIE 8</vt:lpstr>
      <vt:lpstr>Further Discussion</vt:lpstr>
      <vt:lpstr>A look at search spaces…</vt:lpstr>
      <vt:lpstr>Contents of today's talk</vt:lpstr>
      <vt:lpstr>Meta-heuristics and hyper-heuristics for EDDIE</vt:lpstr>
      <vt:lpstr>Meta-heuristics and hyper-heuristics for EDDIE</vt:lpstr>
      <vt:lpstr>PowerPoint Presentation</vt:lpstr>
      <vt:lpstr>PowerPoint Presentation</vt:lpstr>
      <vt:lpstr>PowerPoint Presentation</vt:lpstr>
      <vt:lpstr>PowerPoint Presentation</vt:lpstr>
      <vt:lpstr>PowerPoint Presentation</vt:lpstr>
      <vt:lpstr>Meta-heuristics and hyper-heuristics for EDDIE</vt:lpstr>
      <vt:lpstr>Hyper-heuristics for EDDIE 8</vt:lpstr>
      <vt:lpstr>Results on hyper-heuristics</vt:lpstr>
      <vt:lpstr>PowerPoint Presentation</vt:lpstr>
      <vt:lpstr>PowerPoint Presentation</vt:lpstr>
      <vt:lpstr>Conclusion</vt:lpstr>
      <vt:lpstr>Where to next?</vt:lpstr>
      <vt:lpstr>MSc dissertation topics</vt:lpstr>
      <vt:lpstr>MSc dissertation topics</vt:lpstr>
      <vt:lpstr>Topic 1</vt:lpstr>
      <vt:lpstr>Topic 2</vt:lpstr>
      <vt:lpstr>Topic 3</vt:lpstr>
      <vt:lpstr>Topic 3b</vt:lpstr>
      <vt:lpstr>Topic 4</vt:lpstr>
      <vt:lpstr>Interested?</vt:lpstr>
      <vt:lpstr>Thank you!</vt:lpstr>
      <vt:lpstr>EDDIE demo</vt:lpstr>
    </vt:vector>
  </TitlesOfParts>
  <Company>University of Kent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Representations of practice</dc:title>
  <dc:creator>saf</dc:creator>
  <cp:lastModifiedBy>M.Kampouridis</cp:lastModifiedBy>
  <cp:revision>627</cp:revision>
  <cp:lastPrinted>2012-09-27T10:04:28Z</cp:lastPrinted>
  <dcterms:created xsi:type="dcterms:W3CDTF">2008-03-06T16:57:33Z</dcterms:created>
  <dcterms:modified xsi:type="dcterms:W3CDTF">2012-11-20T10:41:25Z</dcterms:modified>
</cp:coreProperties>
</file>