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490" r:id="rId2"/>
    <p:sldId id="545" r:id="rId3"/>
    <p:sldId id="492" r:id="rId4"/>
    <p:sldId id="546" r:id="rId5"/>
    <p:sldId id="497" r:id="rId6"/>
    <p:sldId id="510" r:id="rId7"/>
    <p:sldId id="590" r:id="rId8"/>
    <p:sldId id="580" r:id="rId9"/>
    <p:sldId id="591" r:id="rId10"/>
    <p:sldId id="519" r:id="rId11"/>
    <p:sldId id="589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2787" autoAdjust="0"/>
    <p:restoredTop sz="90946" autoAdjust="0"/>
  </p:normalViewPr>
  <p:slideViewPr>
    <p:cSldViewPr>
      <p:cViewPr varScale="1">
        <p:scale>
          <a:sx n="55" d="100"/>
          <a:sy n="55" d="100"/>
        </p:scale>
        <p:origin x="-96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430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62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EFBB604-6835-4342-94E4-B8319B9F23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206CA0-CDD1-4487-9586-1509DE01B55E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BB604-6835-4342-94E4-B8319B9F238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BB604-6835-4342-94E4-B8319B9F238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BB604-6835-4342-94E4-B8319B9F23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BB604-6835-4342-94E4-B8319B9F23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BB604-6835-4342-94E4-B8319B9F23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BB604-6835-4342-94E4-B8319B9F238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BB604-6835-4342-94E4-B8319B9F238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BB604-6835-4342-94E4-B8319B9F238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BB604-6835-4342-94E4-B8319B9F238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BB604-6835-4342-94E4-B8319B9F23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F1A8E83-BB4A-4A71-997E-37BAAB57482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AD28CD7-18DF-48E7-9298-AB252C09CAD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D2A06EA-6281-4CBC-A3CE-8ACC3D13C9B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E63E780-7872-43EF-AF6B-0B8042A65B5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513B5A1-23FF-4E6C-9FC6-89FE9B1884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8A89215-0183-4A12-BA87-6F87E4C0F9D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D88159C-4AE9-44AA-846F-C954930CE56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C401E98-3E54-4B50-A4A9-6157E136ACA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E775636-58BE-4AF4-A58E-6A9470668B9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E9E9164-5CF7-4CD0-BCBB-5AAD65F048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76AAFE6-3204-49B7-9E45-551DEF9BDB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A7B4768-67EE-44EB-9F72-FA42164EF48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Mapping Trader Behaviour</a:t>
            </a:r>
            <a:br>
              <a:rPr lang="en-GB" sz="3600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16</a:t>
            </a:r>
            <a:r>
              <a:rPr lang="en-GB" baseline="30000" dirty="0" smtClean="0"/>
              <a:t>th</a:t>
            </a:r>
            <a:r>
              <a:rPr lang="en-GB" dirty="0" smtClean="0"/>
              <a:t> February 2010</a:t>
            </a:r>
            <a:br>
              <a:rPr lang="en-GB" dirty="0" smtClean="0"/>
            </a:br>
            <a:r>
              <a:rPr lang="en-GB" dirty="0" smtClean="0"/>
              <a:t>CCFEA Workshop</a:t>
            </a:r>
            <a:br>
              <a:rPr lang="en-GB" dirty="0" smtClean="0"/>
            </a:br>
            <a:endParaRPr lang="en-US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y-GB" dirty="0" smtClean="0"/>
              <a:t>David Norman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9" name="Picture 4" descr="screen_mrtd_bi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63509" y="1481138"/>
            <a:ext cx="6216981" cy="4525962"/>
          </a:xfrm>
        </p:spPr>
      </p:pic>
      <p:sp>
        <p:nvSpPr>
          <p:cNvPr id="9113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y-GB" dirty="0" smtClean="0"/>
              <a:t>Compare this...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5" name="Picture 2" descr="C:\Documents and Settings\becca\Desktop\Current 0409\poster_OrigMinard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361936" y="1481138"/>
            <a:ext cx="6420127" cy="4525962"/>
          </a:xfrm>
          <a:noFill/>
        </p:spPr>
      </p:pic>
      <p:sp>
        <p:nvSpPr>
          <p:cNvPr id="901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...with this. 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214313" y="1285875"/>
            <a:ext cx="8610600" cy="48768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Good morning</a:t>
            </a:r>
          </a:p>
          <a:p>
            <a:endParaRPr lang="en-GB" dirty="0" smtClean="0"/>
          </a:p>
          <a:p>
            <a:r>
              <a:rPr lang="en-GB" dirty="0" smtClean="0"/>
              <a:t>The financial markets industry has a problem</a:t>
            </a:r>
          </a:p>
          <a:p>
            <a:pPr lvl="1"/>
            <a:r>
              <a:rPr lang="en-GB" dirty="0" smtClean="0"/>
              <a:t>Complex behaviours in trading aren’t well understood</a:t>
            </a:r>
          </a:p>
          <a:p>
            <a:pPr lvl="2"/>
            <a:r>
              <a:rPr lang="en-GB" dirty="0" smtClean="0"/>
              <a:t>Note: Andrew Lo ‘What happened to the </a:t>
            </a:r>
            <a:r>
              <a:rPr lang="en-GB" dirty="0" err="1" smtClean="0"/>
              <a:t>Quants</a:t>
            </a:r>
            <a:r>
              <a:rPr lang="en-GB" dirty="0" smtClean="0"/>
              <a:t> in 2007?’ </a:t>
            </a:r>
          </a:p>
          <a:p>
            <a:pPr lvl="1"/>
            <a:r>
              <a:rPr lang="en-GB" dirty="0" smtClean="0"/>
              <a:t>Decision-making biases influence markets adversely</a:t>
            </a:r>
          </a:p>
          <a:p>
            <a:pPr lvl="2"/>
            <a:r>
              <a:rPr lang="en-GB" dirty="0" err="1" smtClean="0"/>
              <a:t>Tversky</a:t>
            </a:r>
            <a:r>
              <a:rPr lang="en-GB" dirty="0" smtClean="0"/>
              <a:t> and </a:t>
            </a:r>
            <a:r>
              <a:rPr lang="en-GB" dirty="0" err="1" smtClean="0"/>
              <a:t>Khaneman</a:t>
            </a:r>
            <a:r>
              <a:rPr lang="en-GB" dirty="0" smtClean="0"/>
              <a:t>, Denis Hilton</a:t>
            </a:r>
          </a:p>
          <a:p>
            <a:pPr lvl="1"/>
            <a:r>
              <a:rPr lang="en-GB" dirty="0" smtClean="0"/>
              <a:t>Market technical infrastructure structure is flawed</a:t>
            </a:r>
          </a:p>
          <a:p>
            <a:pPr lvl="2"/>
            <a:r>
              <a:rPr lang="en-GB" dirty="0" smtClean="0"/>
              <a:t>Central repository for trading (exchange) now fragmented (</a:t>
            </a:r>
            <a:r>
              <a:rPr lang="en-GB" dirty="0" err="1" smtClean="0"/>
              <a:t>MiFID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Human behavioural influence is prevalent in global market design</a:t>
            </a:r>
          </a:p>
          <a:p>
            <a:pPr lvl="1"/>
            <a:r>
              <a:rPr lang="en-GB" dirty="0" smtClean="0"/>
              <a:t>What has this led to? Complexity for its own sake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US" dirty="0" smtClean="0"/>
          </a:p>
        </p:txBody>
      </p:sp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‘The Great Moderation’ becomes ‘The Great Unraveling’</a:t>
            </a:r>
          </a:p>
          <a:p>
            <a:r>
              <a:rPr lang="en-US" dirty="0" smtClean="0"/>
              <a:t>$1 Trillion MBS/toxic loan/ bad debt </a:t>
            </a:r>
            <a:r>
              <a:rPr lang="en-US" dirty="0" err="1" smtClean="0"/>
              <a:t>writedowns</a:t>
            </a:r>
            <a:endParaRPr lang="en-US" dirty="0" smtClean="0"/>
          </a:p>
          <a:p>
            <a:r>
              <a:rPr lang="en-US" dirty="0" smtClean="0"/>
              <a:t>48,000 job losses on Wall Street</a:t>
            </a:r>
          </a:p>
          <a:p>
            <a:r>
              <a:rPr lang="en-US" dirty="0" smtClean="0"/>
              <a:t>Unprecedented loss of reputation in Banking Industry</a:t>
            </a:r>
          </a:p>
          <a:p>
            <a:r>
              <a:rPr lang="en-US" dirty="0" smtClean="0"/>
              <a:t>Investment bank collapses (Bear/</a:t>
            </a:r>
            <a:r>
              <a:rPr lang="en-US" dirty="0" err="1" smtClean="0"/>
              <a:t>Lehmans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Massive capital provision from the Bank of England</a:t>
            </a:r>
          </a:p>
          <a:p>
            <a:r>
              <a:rPr lang="en-US" dirty="0" smtClean="0"/>
              <a:t>New Mortgage applications down 90%</a:t>
            </a:r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Industry Update – We haven’t been here before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POSIT, a dark-pool MTF operated by ITG, launched in 1998.</a:t>
            </a:r>
          </a:p>
          <a:p>
            <a:r>
              <a:rPr lang="en-US" smtClean="0"/>
              <a:t>Chi-X, launched in March 2007.</a:t>
            </a:r>
          </a:p>
          <a:p>
            <a:r>
              <a:rPr lang="en-US" smtClean="0"/>
              <a:t>Turquoise, launched in August 2008.</a:t>
            </a:r>
          </a:p>
          <a:p>
            <a:r>
              <a:rPr lang="en-US" smtClean="0"/>
              <a:t>Equiduct-Berliner Börse (Project running since 2008).</a:t>
            </a:r>
          </a:p>
          <a:p>
            <a:r>
              <a:rPr lang="en-US" smtClean="0"/>
              <a:t>NASDAQ OMX Europe, launched in September 2008.</a:t>
            </a:r>
          </a:p>
          <a:p>
            <a:r>
              <a:rPr lang="en-US" smtClean="0"/>
              <a:t>Bats Europe, launched in October 2008.</a:t>
            </a:r>
          </a:p>
          <a:p>
            <a:r>
              <a:rPr lang="en-US" smtClean="0"/>
              <a:t>NYSE Arca Europe, launched in March 2009.</a:t>
            </a:r>
          </a:p>
          <a:p>
            <a:r>
              <a:rPr lang="en-US" smtClean="0"/>
              <a:t>Burgundy Nordic, launched May 2009.</a:t>
            </a:r>
          </a:p>
          <a:p>
            <a:r>
              <a:rPr lang="en-US" smtClean="0"/>
              <a:t>Quote MTF, Launched September 2009. </a:t>
            </a:r>
          </a:p>
          <a:p>
            <a:endParaRPr lang="en-US" smtClean="0"/>
          </a:p>
        </p:txBody>
      </p:sp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Fragmentation in Europe: MTFs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High Frequency traders</a:t>
            </a:r>
          </a:p>
          <a:p>
            <a:pPr lvl="1"/>
            <a:r>
              <a:rPr lang="en-US" dirty="0" smtClean="0"/>
              <a:t>Hedge Funds</a:t>
            </a:r>
          </a:p>
          <a:p>
            <a:pPr lvl="2"/>
            <a:r>
              <a:rPr lang="en-US" sz="1800" dirty="0" smtClean="0"/>
              <a:t>Quant Driven </a:t>
            </a:r>
          </a:p>
          <a:p>
            <a:pPr lvl="1"/>
            <a:r>
              <a:rPr lang="en-US" dirty="0" smtClean="0"/>
              <a:t>Prop trading groups</a:t>
            </a:r>
          </a:p>
          <a:p>
            <a:pPr lvl="2"/>
            <a:r>
              <a:rPr lang="en-US" sz="1800" dirty="0" smtClean="0"/>
              <a:t>Grey Box</a:t>
            </a:r>
          </a:p>
          <a:p>
            <a:pPr lvl="1"/>
            <a:r>
              <a:rPr lang="en-US" dirty="0" smtClean="0"/>
              <a:t>Securities desks</a:t>
            </a:r>
          </a:p>
          <a:p>
            <a:pPr lvl="2"/>
            <a:r>
              <a:rPr lang="en-US" sz="1800" dirty="0" smtClean="0"/>
              <a:t>Maximum Market coverage</a:t>
            </a:r>
          </a:p>
          <a:p>
            <a:pPr lvl="1"/>
            <a:r>
              <a:rPr lang="en-US" dirty="0" smtClean="0"/>
              <a:t>Derivatives market makers</a:t>
            </a:r>
          </a:p>
          <a:p>
            <a:r>
              <a:rPr lang="en-US" dirty="0" smtClean="0"/>
              <a:t>Need Consolidated Feed/Data Aggregation and Display</a:t>
            </a:r>
          </a:p>
          <a:p>
            <a:pPr lvl="1"/>
            <a:r>
              <a:rPr lang="en-US" dirty="0" smtClean="0"/>
              <a:t>Order Management Systems</a:t>
            </a:r>
          </a:p>
          <a:p>
            <a:pPr lvl="1"/>
            <a:r>
              <a:rPr lang="en-US" dirty="0" smtClean="0"/>
              <a:t>Execution Management systems</a:t>
            </a:r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 of Data Users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2" descr="F:\Market Data course april 2008\SShotL2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1264309"/>
            <a:ext cx="4143390" cy="510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y-GB" dirty="0" smtClean="0"/>
              <a:t>Central Limit Order Book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3" cstate="print"/>
          <a:srcRect l="962" t="23504" r="2083" b="7906"/>
          <a:stretch>
            <a:fillRect/>
          </a:stretch>
        </p:blipFill>
        <p:spPr bwMode="auto">
          <a:xfrm>
            <a:off x="1071538" y="1428736"/>
            <a:ext cx="742955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Order/Trade audit trail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better understanding of why traders make decisions to trade</a:t>
            </a:r>
          </a:p>
          <a:p>
            <a:r>
              <a:rPr lang="en-US" dirty="0" smtClean="0"/>
              <a:t>What has been an inexact science can now become an exact science</a:t>
            </a:r>
          </a:p>
          <a:p>
            <a:pPr lvl="1"/>
            <a:r>
              <a:rPr lang="en-US" dirty="0" smtClean="0"/>
              <a:t>Past few years most emphasis has been on </a:t>
            </a:r>
            <a:r>
              <a:rPr lang="en-US" dirty="0" err="1" smtClean="0"/>
              <a:t>algo’s</a:t>
            </a:r>
            <a:r>
              <a:rPr lang="en-US" dirty="0" smtClean="0"/>
              <a:t> that improve the cost effectiveness of trade execution</a:t>
            </a:r>
          </a:p>
          <a:p>
            <a:pPr lvl="1"/>
            <a:r>
              <a:rPr lang="en-US" dirty="0" smtClean="0"/>
              <a:t>In addition, there is a premarket stage referred to as the “alpha discovery phase” which is where the </a:t>
            </a:r>
            <a:r>
              <a:rPr lang="en-US" dirty="0" err="1" smtClean="0"/>
              <a:t>quants</a:t>
            </a:r>
            <a:r>
              <a:rPr lang="en-US" dirty="0" smtClean="0"/>
              <a:t> come in</a:t>
            </a:r>
          </a:p>
          <a:p>
            <a:r>
              <a:rPr lang="cy-GB" dirty="0" smtClean="0"/>
              <a:t>Now the emphasis is on understanding human decision-making as a central component to designing new markets 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829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lead to?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y-GB" dirty="0" smtClean="0"/>
              <a:t>Risk: Time taken and time interval metrics</a:t>
            </a:r>
          </a:p>
          <a:p>
            <a:r>
              <a:rPr lang="cy-GB" dirty="0" smtClean="0"/>
              <a:t>Trader judgment and decision making under stress</a:t>
            </a:r>
          </a:p>
          <a:p>
            <a:r>
              <a:rPr lang="cy-GB" dirty="0" smtClean="0"/>
              <a:t>Information processing and memory bias</a:t>
            </a:r>
          </a:p>
          <a:p>
            <a:r>
              <a:rPr lang="cy-GB" dirty="0" smtClean="0"/>
              <a:t>Success and failure clouding</a:t>
            </a:r>
          </a:p>
          <a:p>
            <a:r>
              <a:rPr lang="cy-GB" dirty="0" smtClean="0"/>
              <a:t>Anticipation, momentum and randomness</a:t>
            </a:r>
          </a:p>
          <a:p>
            <a:r>
              <a:rPr lang="cy-GB" dirty="0" smtClean="0"/>
              <a:t>Peer group pressure</a:t>
            </a:r>
          </a:p>
          <a:p>
            <a:endParaRPr lang="cy-GB" dirty="0" smtClean="0"/>
          </a:p>
          <a:p>
            <a:r>
              <a:rPr lang="cy-GB" dirty="0" smtClean="0"/>
              <a:t>Opportunity to unravel complexity</a:t>
            </a:r>
          </a:p>
          <a:p>
            <a:endParaRPr lang="cy-GB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dirty="0" smtClean="0"/>
              <a:t>Research Focus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3033</TotalTime>
  <Words>409</Words>
  <Application>Microsoft Office PowerPoint</Application>
  <PresentationFormat>On-screen Show (4:3)</PresentationFormat>
  <Paragraphs>76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Mapping Trader Behaviour  16th February 2010 CCFEA Workshop </vt:lpstr>
      <vt:lpstr>Introduction</vt:lpstr>
      <vt:lpstr>Industry Update – We haven’t been here before</vt:lpstr>
      <vt:lpstr>Fragmentation in Europe: MTFs</vt:lpstr>
      <vt:lpstr>Transformation of Data Users</vt:lpstr>
      <vt:lpstr>Central Limit Order Book</vt:lpstr>
      <vt:lpstr>Order/Trade audit trail</vt:lpstr>
      <vt:lpstr>What does this lead to?</vt:lpstr>
      <vt:lpstr>Research Focus</vt:lpstr>
      <vt:lpstr>Compare this...</vt:lpstr>
      <vt:lpstr>...with this. </vt:lpstr>
    </vt:vector>
  </TitlesOfParts>
  <Company>eFinancialNews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siris.patel</dc:creator>
  <cp:lastModifiedBy>DAV</cp:lastModifiedBy>
  <cp:revision>227</cp:revision>
  <dcterms:created xsi:type="dcterms:W3CDTF">2006-12-14T15:41:32Z</dcterms:created>
  <dcterms:modified xsi:type="dcterms:W3CDTF">2010-02-16T08:47:42Z</dcterms:modified>
</cp:coreProperties>
</file>