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277" r:id="rId3"/>
    <p:sldId id="278" r:id="rId4"/>
    <p:sldId id="279" r:id="rId5"/>
    <p:sldId id="265" r:id="rId6"/>
    <p:sldId id="257" r:id="rId7"/>
    <p:sldId id="258" r:id="rId8"/>
    <p:sldId id="270" r:id="rId9"/>
    <p:sldId id="271" r:id="rId10"/>
    <p:sldId id="272" r:id="rId11"/>
    <p:sldId id="268" r:id="rId12"/>
    <p:sldId id="259" r:id="rId13"/>
    <p:sldId id="263" r:id="rId14"/>
    <p:sldId id="260" r:id="rId15"/>
    <p:sldId id="266" r:id="rId16"/>
    <p:sldId id="267" r:id="rId17"/>
    <p:sldId id="261" r:id="rId18"/>
    <p:sldId id="262" r:id="rId19"/>
    <p:sldId id="269" r:id="rId20"/>
    <p:sldId id="281" r:id="rId21"/>
    <p:sldId id="282" r:id="rId22"/>
    <p:sldId id="283" r:id="rId23"/>
    <p:sldId id="284" r:id="rId24"/>
    <p:sldId id="285" r:id="rId25"/>
    <p:sldId id="286" r:id="rId26"/>
    <p:sldId id="287" r:id="rId27"/>
    <p:sldId id="288" r:id="rId28"/>
    <p:sldId id="290" r:id="rId29"/>
    <p:sldId id="291" r:id="rId30"/>
    <p:sldId id="292" r:id="rId31"/>
    <p:sldId id="302" r:id="rId32"/>
    <p:sldId id="303" r:id="rId33"/>
    <p:sldId id="289" r:id="rId34"/>
    <p:sldId id="293" r:id="rId35"/>
    <p:sldId id="294" r:id="rId36"/>
    <p:sldId id="295" r:id="rId37"/>
    <p:sldId id="296" r:id="rId38"/>
    <p:sldId id="297" r:id="rId39"/>
    <p:sldId id="298" r:id="rId40"/>
    <p:sldId id="299" r:id="rId41"/>
    <p:sldId id="300" r:id="rId42"/>
    <p:sldId id="301" r:id="rId43"/>
    <p:sldId id="304" r:id="rId44"/>
    <p:sldId id="30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92" autoAdjust="0"/>
    <p:restoredTop sz="94660"/>
  </p:normalViewPr>
  <p:slideViewPr>
    <p:cSldViewPr>
      <p:cViewPr varScale="1">
        <p:scale>
          <a:sx n="86" d="100"/>
          <a:sy n="86" d="100"/>
        </p:scale>
        <p:origin x="-13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2-14T18:55:34.607" idx="1">
    <p:pos x="756" y="2323"/>
    <p:text>descibr the carhateritics of this type of agents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E30CA-3AFD-48E4-BE19-0C3EEA40D258}" type="datetimeFigureOut">
              <a:rPr lang="en-US" smtClean="0"/>
              <a:t>2/17/2010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FB1CC-D7A0-4BBE-914A-97598609C885}"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C7F24F-D67B-475C-BAEF-5488A0ABD6CB}" type="slidenum">
              <a:rPr lang="pl-PL" smtClean="0">
                <a:solidFill>
                  <a:srgbClr val="000000"/>
                </a:solidFill>
              </a:rPr>
              <a:pPr fontAlgn="base">
                <a:spcBef>
                  <a:spcPct val="0"/>
                </a:spcBef>
                <a:spcAft>
                  <a:spcPct val="0"/>
                </a:spcAft>
                <a:defRPr/>
              </a:pPr>
              <a:t>2</a:t>
            </a:fld>
            <a:endParaRPr lang="pl-PL" smtClean="0">
              <a:solidFill>
                <a:srgbClr val="000000"/>
              </a:solidFill>
            </a:endParaRPr>
          </a:p>
        </p:txBody>
      </p:sp>
      <p:sp>
        <p:nvSpPr>
          <p:cNvPr id="4096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6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0965"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056025B-D360-47A2-8B78-2DB4E9B99980}" type="slidenum">
              <a:rPr kumimoji="1" lang="ja-JP" altLang="en-US" sz="1200">
                <a:solidFill>
                  <a:srgbClr val="000000"/>
                </a:solidFill>
                <a:latin typeface="Calibri" pitchFamily="34" charset="0"/>
              </a:rPr>
              <a:pPr algn="r"/>
              <a:t>2</a:t>
            </a:fld>
            <a:endParaRPr kumimoji="1" lang="en-US" altLang="ja-JP" sz="120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a:p>
        </p:txBody>
      </p:sp>
      <p:sp>
        <p:nvSpPr>
          <p:cNvPr id="4" name="Slide Number Placeholder 3"/>
          <p:cNvSpPr>
            <a:spLocks noGrp="1"/>
          </p:cNvSpPr>
          <p:nvPr>
            <p:ph type="sldNum" sz="quarter" idx="10"/>
          </p:nvPr>
        </p:nvSpPr>
        <p:spPr/>
        <p:txBody>
          <a:bodyPr/>
          <a:lstStyle/>
          <a:p>
            <a:pPr>
              <a:defRPr/>
            </a:pPr>
            <a:fld id="{338FAE14-F45C-4C80-A8BA-3A1CBEBC7F92}" type="slidenum">
              <a:rPr lang="en-GB" smtClean="0"/>
              <a:pPr>
                <a:defRPr/>
              </a:pPr>
              <a:t>27</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a:p>
        </p:txBody>
      </p:sp>
      <p:sp>
        <p:nvSpPr>
          <p:cNvPr id="4" name="Slide Number Placeholder 3"/>
          <p:cNvSpPr>
            <a:spLocks noGrp="1"/>
          </p:cNvSpPr>
          <p:nvPr>
            <p:ph type="sldNum" sz="quarter" idx="10"/>
          </p:nvPr>
        </p:nvSpPr>
        <p:spPr/>
        <p:txBody>
          <a:bodyPr/>
          <a:lstStyle/>
          <a:p>
            <a:pPr>
              <a:defRPr/>
            </a:pPr>
            <a:fld id="{338FAE14-F45C-4C80-A8BA-3A1CBEBC7F92}" type="slidenum">
              <a:rPr lang="en-GB" smtClean="0"/>
              <a:pPr>
                <a:defRPr/>
              </a:pPr>
              <a:t>31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a:p>
        </p:txBody>
      </p:sp>
      <p:sp>
        <p:nvSpPr>
          <p:cNvPr id="4" name="Slide Number Placeholder 3"/>
          <p:cNvSpPr>
            <a:spLocks noGrp="1"/>
          </p:cNvSpPr>
          <p:nvPr>
            <p:ph type="sldNum" sz="quarter" idx="10"/>
          </p:nvPr>
        </p:nvSpPr>
        <p:spPr/>
        <p:txBody>
          <a:bodyPr/>
          <a:lstStyle/>
          <a:p>
            <a:pPr>
              <a:defRPr/>
            </a:pPr>
            <a:fld id="{338FAE14-F45C-4C80-A8BA-3A1CBEBC7F92}" type="slidenum">
              <a:rPr lang="en-GB" smtClean="0"/>
              <a:pPr>
                <a:defRPr/>
              </a:pPr>
              <a:t>32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a:p>
        </p:txBody>
      </p:sp>
      <p:sp>
        <p:nvSpPr>
          <p:cNvPr id="4" name="Slide Number Placeholder 3"/>
          <p:cNvSpPr>
            <a:spLocks noGrp="1"/>
          </p:cNvSpPr>
          <p:nvPr>
            <p:ph type="sldNum" sz="quarter" idx="10"/>
          </p:nvPr>
        </p:nvSpPr>
        <p:spPr/>
        <p:txBody>
          <a:bodyPr/>
          <a:lstStyle/>
          <a:p>
            <a:pPr>
              <a:defRPr/>
            </a:pPr>
            <a:fld id="{338FAE14-F45C-4C80-A8BA-3A1CBEBC7F92}" type="slidenum">
              <a:rPr lang="en-GB" smtClean="0"/>
              <a:pPr>
                <a:defRPr/>
              </a:pPr>
              <a:t>33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endParaRPr lang="pl-PL"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a:p>
        </p:txBody>
      </p:sp>
      <p:sp>
        <p:nvSpPr>
          <p:cNvPr id="4" name="Slide Number Placeholder 3"/>
          <p:cNvSpPr>
            <a:spLocks noGrp="1"/>
          </p:cNvSpPr>
          <p:nvPr>
            <p:ph type="sldNum" sz="quarter" idx="10"/>
          </p:nvPr>
        </p:nvSpPr>
        <p:spPr/>
        <p:txBody>
          <a:bodyPr/>
          <a:lstStyle/>
          <a:p>
            <a:pPr>
              <a:defRPr/>
            </a:pPr>
            <a:fld id="{338FAE14-F45C-4C80-A8BA-3A1CBEBC7F92}" type="slidenum">
              <a:rPr lang="en-GB" smtClean="0"/>
              <a:pPr>
                <a:defRPr/>
              </a:pPr>
              <a:t>39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FCD91C-7BDB-425A-A187-AEFF3F4B9827}" type="slidenum">
              <a:rPr lang="pl-PL" smtClean="0">
                <a:solidFill>
                  <a:srgbClr val="000000"/>
                </a:solidFill>
              </a:rPr>
              <a:pPr fontAlgn="base">
                <a:spcBef>
                  <a:spcPct val="0"/>
                </a:spcBef>
                <a:spcAft>
                  <a:spcPct val="0"/>
                </a:spcAft>
                <a:defRPr/>
              </a:pPr>
              <a:t>3</a:t>
            </a:fld>
            <a:endParaRPr lang="pl-PL" smtClean="0">
              <a:solidFill>
                <a:srgbClr val="000000"/>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a:p>
        </p:txBody>
      </p:sp>
      <p:sp>
        <p:nvSpPr>
          <p:cNvPr id="4" name="Slide Number Placeholder 3"/>
          <p:cNvSpPr>
            <a:spLocks noGrp="1"/>
          </p:cNvSpPr>
          <p:nvPr>
            <p:ph type="sldNum" sz="quarter" idx="10"/>
          </p:nvPr>
        </p:nvSpPr>
        <p:spPr/>
        <p:txBody>
          <a:bodyPr/>
          <a:lstStyle/>
          <a:p>
            <a:pPr>
              <a:defRPr/>
            </a:pPr>
            <a:fld id="{338FAE14-F45C-4C80-A8BA-3A1CBEBC7F92}" type="slidenum">
              <a:rPr lang="en-GB" smtClean="0"/>
              <a:pPr>
                <a:defRPr/>
              </a:pPr>
              <a:t>20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a:p>
        </p:txBody>
      </p:sp>
      <p:sp>
        <p:nvSpPr>
          <p:cNvPr id="4" name="Slide Number Placeholder 3"/>
          <p:cNvSpPr>
            <a:spLocks noGrp="1"/>
          </p:cNvSpPr>
          <p:nvPr>
            <p:ph type="sldNum" sz="quarter" idx="10"/>
          </p:nvPr>
        </p:nvSpPr>
        <p:spPr/>
        <p:txBody>
          <a:bodyPr/>
          <a:lstStyle/>
          <a:p>
            <a:pPr>
              <a:defRPr/>
            </a:pPr>
            <a:fld id="{338FAE14-F45C-4C80-A8BA-3A1CBEBC7F92}" type="slidenum">
              <a:rPr lang="en-GB" smtClean="0"/>
              <a:pPr>
                <a:defRPr/>
              </a:pPr>
              <a:t>21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E7B400-BC35-46F7-B3DC-BEEDEFEA5354}" type="slidenum">
              <a:rPr lang="pl-PL" smtClean="0">
                <a:solidFill>
                  <a:srgbClr val="000000"/>
                </a:solidFill>
              </a:rPr>
              <a:pPr fontAlgn="base">
                <a:spcBef>
                  <a:spcPct val="0"/>
                </a:spcBef>
                <a:spcAft>
                  <a:spcPct val="0"/>
                </a:spcAft>
                <a:defRPr/>
              </a:pPr>
              <a:t>22</a:t>
            </a:fld>
            <a:endParaRPr lang="pl-PL" smtClean="0">
              <a:solidFill>
                <a:srgbClr val="000000"/>
              </a:solidFill>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pPr>
              <a:defRPr/>
            </a:pPr>
            <a:fld id="{338FAE14-F45C-4C80-A8BA-3A1CBEBC7F92}" type="slidenum">
              <a:rPr lang="en-GB" smtClean="0"/>
              <a:pPr>
                <a:defRPr/>
              </a:pPr>
              <a:t>23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8F12E4-2E1E-4DB2-AAC9-279DBA4A71E8}" type="slidenum">
              <a:rPr lang="pl-PL" smtClean="0">
                <a:solidFill>
                  <a:srgbClr val="000000"/>
                </a:solidFill>
              </a:rPr>
              <a:pPr fontAlgn="base">
                <a:spcBef>
                  <a:spcPct val="0"/>
                </a:spcBef>
                <a:spcAft>
                  <a:spcPct val="0"/>
                </a:spcAft>
                <a:defRPr/>
              </a:pPr>
              <a:t>24</a:t>
            </a:fld>
            <a:endParaRPr lang="pl-PL" smtClean="0">
              <a:solidFill>
                <a:srgbClr val="000000"/>
              </a:solidFill>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42CD59-761C-49BF-B0BD-49F0C556FF1A}" type="slidenum">
              <a:rPr lang="pl-PL" smtClean="0">
                <a:solidFill>
                  <a:srgbClr val="000000"/>
                </a:solidFill>
              </a:rPr>
              <a:pPr fontAlgn="base">
                <a:spcBef>
                  <a:spcPct val="0"/>
                </a:spcBef>
                <a:spcAft>
                  <a:spcPct val="0"/>
                </a:spcAft>
                <a:defRPr/>
              </a:pPr>
              <a:t>25</a:t>
            </a:fld>
            <a:endParaRPr lang="pl-PL" smtClean="0">
              <a:solidFill>
                <a:srgbClr val="000000"/>
              </a:solidFill>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a:p>
        </p:txBody>
      </p:sp>
      <p:sp>
        <p:nvSpPr>
          <p:cNvPr id="4" name="Slide Number Placeholder 3"/>
          <p:cNvSpPr>
            <a:spLocks noGrp="1"/>
          </p:cNvSpPr>
          <p:nvPr>
            <p:ph type="sldNum" sz="quarter" idx="10"/>
          </p:nvPr>
        </p:nvSpPr>
        <p:spPr/>
        <p:txBody>
          <a:bodyPr/>
          <a:lstStyle/>
          <a:p>
            <a:pPr>
              <a:defRPr/>
            </a:pPr>
            <a:fld id="{338FAE14-F45C-4C80-A8BA-3A1CBEBC7F92}" type="slidenum">
              <a:rPr lang="en-GB" smtClean="0"/>
              <a:pPr>
                <a:defRPr/>
              </a:pPr>
              <a:t>26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2/16/2010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Content Placeholder 4" descr="ccfea-logo2004.gif"/>
          <p:cNvPicPr>
            <a:picLocks noChangeAspect="1"/>
          </p:cNvPicPr>
          <p:nvPr userDrawn="1"/>
        </p:nvPicPr>
        <p:blipFill>
          <a:blip r:embed="rId2" cstate="print"/>
          <a:srcRect/>
          <a:stretch>
            <a:fillRect/>
          </a:stretch>
        </p:blipFill>
        <p:spPr>
          <a:xfrm>
            <a:off x="6477000" y="6324600"/>
            <a:ext cx="838200" cy="238125"/>
          </a:xfrm>
          <a:prstGeom prst="rect">
            <a:avLst/>
          </a:prstGeom>
        </p:spPr>
      </p:pic>
      <p:pic>
        <p:nvPicPr>
          <p:cNvPr id="9" name="Picture 3" descr="garland_logo.png"/>
          <p:cNvPicPr>
            <a:picLocks noChangeAspect="1"/>
          </p:cNvPicPr>
          <p:nvPr userDrawn="1"/>
        </p:nvPicPr>
        <p:blipFill>
          <a:blip r:embed="rId3" cstate="print"/>
          <a:srcRect/>
          <a:stretch>
            <a:fillRect/>
          </a:stretch>
        </p:blipFill>
        <p:spPr bwMode="auto">
          <a:xfrm>
            <a:off x="7315200" y="6324600"/>
            <a:ext cx="838200" cy="228600"/>
          </a:xfrm>
          <a:prstGeom prst="rect">
            <a:avLst/>
          </a:prstGeom>
          <a:solidFill>
            <a:srgbClr val="0070C0"/>
          </a:solidFill>
          <a:ln w="9525">
            <a:noFill/>
            <a:miter lim="800000"/>
            <a:headEnd/>
            <a:tailEnd/>
          </a:ln>
        </p:spPr>
      </p:pic>
      <p:pic>
        <p:nvPicPr>
          <p:cNvPr id="10" name="Picture 9" descr="header.gif"/>
          <p:cNvPicPr>
            <a:picLocks noChangeAspect="1"/>
          </p:cNvPicPr>
          <p:nvPr userDrawn="1"/>
        </p:nvPicPr>
        <p:blipFill>
          <a:blip r:embed="rId4" cstate="print"/>
          <a:srcRect/>
          <a:stretch>
            <a:fillRect/>
          </a:stretch>
        </p:blipFill>
        <p:spPr bwMode="auto">
          <a:xfrm>
            <a:off x="8153400" y="6324600"/>
            <a:ext cx="762000" cy="2301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2/16/2010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2/16/2010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2/16/2010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2/16/2010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2/16/2010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819400"/>
            <a:ext cx="6934200" cy="3200400"/>
          </a:xfrm>
        </p:spPr>
        <p:txBody>
          <a:bodyPr>
            <a:normAutofit fontScale="85000" lnSpcReduction="10000"/>
          </a:bodyPr>
          <a:lstStyle/>
          <a:p>
            <a:r>
              <a:rPr lang="en-GB" sz="2800" dirty="0" smtClean="0"/>
              <a:t>CCFEA Workshop 2010</a:t>
            </a:r>
            <a:endParaRPr lang="en-GB" sz="2800" dirty="0" smtClean="0"/>
          </a:p>
          <a:p>
            <a:r>
              <a:rPr lang="en-GB" sz="2800" dirty="0" smtClean="0"/>
              <a:t>University of </a:t>
            </a:r>
            <a:r>
              <a:rPr lang="en-GB" sz="2800" dirty="0" err="1" smtClean="0"/>
              <a:t>essex</a:t>
            </a:r>
            <a:endParaRPr lang="en-GB" sz="2800" dirty="0" smtClean="0"/>
          </a:p>
          <a:p>
            <a:r>
              <a:rPr lang="en-GB" sz="2800" dirty="0" smtClean="0"/>
              <a:t>16–17 February 2010</a:t>
            </a:r>
            <a:endParaRPr lang="en-GB" sz="2800" dirty="0" smtClean="0"/>
          </a:p>
          <a:p>
            <a:r>
              <a:rPr lang="en-GB" sz="2800" dirty="0" smtClean="0"/>
              <a:t>Talk by: Ali </a:t>
            </a:r>
            <a:r>
              <a:rPr lang="en-GB" sz="2800" dirty="0" err="1" smtClean="0"/>
              <a:t>Rais</a:t>
            </a:r>
            <a:r>
              <a:rPr lang="en-GB" sz="2800" dirty="0" smtClean="0"/>
              <a:t> </a:t>
            </a:r>
            <a:r>
              <a:rPr lang="en-GB" sz="2800" dirty="0" err="1" smtClean="0"/>
              <a:t>shaghaghi</a:t>
            </a:r>
            <a:r>
              <a:rPr lang="en-GB" sz="2800" dirty="0" smtClean="0"/>
              <a:t> and Mateusz Gatkowski</a:t>
            </a:r>
          </a:p>
          <a:p>
            <a:endParaRPr lang="en-GB" sz="2800" dirty="0" smtClean="0"/>
          </a:p>
          <a:p>
            <a:r>
              <a:rPr lang="en-GB" sz="1800" dirty="0" smtClean="0"/>
              <a:t>Project team members: Sheri Markose,</a:t>
            </a:r>
          </a:p>
          <a:p>
            <a:r>
              <a:rPr lang="en-GB" sz="1800" dirty="0" smtClean="0"/>
              <a:t> Simone Giansante, </a:t>
            </a:r>
            <a:r>
              <a:rPr lang="en-GB" sz="1800" dirty="0" err="1" smtClean="0"/>
              <a:t>Matuesz</a:t>
            </a:r>
            <a:r>
              <a:rPr lang="en-GB" sz="1800" dirty="0" smtClean="0"/>
              <a:t> </a:t>
            </a:r>
            <a:r>
              <a:rPr lang="en-GB" sz="1800" dirty="0" smtClean="0"/>
              <a:t>Gatkowski and </a:t>
            </a:r>
            <a:endParaRPr lang="en-GB" sz="1800" dirty="0" smtClean="0"/>
          </a:p>
          <a:p>
            <a:r>
              <a:rPr lang="en-GB" sz="1800" dirty="0" smtClean="0"/>
              <a:t>Ali </a:t>
            </a:r>
            <a:r>
              <a:rPr lang="en-GB" sz="1800" dirty="0" err="1" smtClean="0"/>
              <a:t>Rais</a:t>
            </a:r>
            <a:r>
              <a:rPr lang="en-GB" sz="1800" dirty="0" smtClean="0"/>
              <a:t> </a:t>
            </a:r>
            <a:r>
              <a:rPr lang="en-GB" sz="1800" dirty="0" err="1" smtClean="0"/>
              <a:t>Shaghaghi</a:t>
            </a:r>
            <a:endParaRPr lang="en-GB" sz="2400" dirty="0" smtClean="0"/>
          </a:p>
          <a:p>
            <a:endParaRPr lang="en-GB" sz="2400" dirty="0" smtClean="0"/>
          </a:p>
          <a:p>
            <a:endParaRPr lang="en-GB" dirty="0" smtClean="0"/>
          </a:p>
          <a:p>
            <a:endParaRPr lang="en-GB" dirty="0" smtClean="0"/>
          </a:p>
          <a:p>
            <a:endParaRPr lang="en-GB" dirty="0" smtClean="0"/>
          </a:p>
          <a:p>
            <a:endParaRPr lang="en-GB" dirty="0"/>
          </a:p>
        </p:txBody>
      </p:sp>
      <p:sp>
        <p:nvSpPr>
          <p:cNvPr id="2" name="Title 1"/>
          <p:cNvSpPr>
            <a:spLocks noGrp="1"/>
          </p:cNvSpPr>
          <p:nvPr>
            <p:ph type="ctrTitle"/>
          </p:nvPr>
        </p:nvSpPr>
        <p:spPr/>
        <p:txBody>
          <a:bodyPr>
            <a:normAutofit fontScale="90000"/>
          </a:bodyPr>
          <a:lstStyle/>
          <a:p>
            <a:r>
              <a:rPr lang="en-US" dirty="0" smtClean="0"/>
              <a:t>Financial </a:t>
            </a:r>
            <a:r>
              <a:rPr lang="en-US" dirty="0" smtClean="0"/>
              <a:t>Contagion &amp; </a:t>
            </a:r>
            <a:r>
              <a:rPr lang="en-US" dirty="0" smtClean="0"/>
              <a:t>Large-scale Agent-based Model of Financial Systems </a:t>
            </a:r>
            <a:endParaRPr lang="en-GB" dirty="0"/>
          </a:p>
        </p:txBody>
      </p:sp>
      <p:pic>
        <p:nvPicPr>
          <p:cNvPr id="4" name="Content Placeholder 4" descr="ccfea-logo2004.gif"/>
          <p:cNvPicPr>
            <a:picLocks noChangeAspect="1"/>
          </p:cNvPicPr>
          <p:nvPr/>
        </p:nvPicPr>
        <p:blipFill>
          <a:blip r:embed="rId2" cstate="print"/>
          <a:srcRect/>
          <a:stretch>
            <a:fillRect/>
          </a:stretch>
        </p:blipFill>
        <p:spPr>
          <a:xfrm>
            <a:off x="6477000" y="6324600"/>
            <a:ext cx="838200" cy="238125"/>
          </a:xfrm>
          <a:prstGeom prst="rect">
            <a:avLst/>
          </a:prstGeom>
        </p:spPr>
      </p:pic>
      <p:pic>
        <p:nvPicPr>
          <p:cNvPr id="5" name="Picture 3" descr="garland_logo.png"/>
          <p:cNvPicPr>
            <a:picLocks noChangeAspect="1"/>
          </p:cNvPicPr>
          <p:nvPr/>
        </p:nvPicPr>
        <p:blipFill>
          <a:blip r:embed="rId3" cstate="print"/>
          <a:srcRect/>
          <a:stretch>
            <a:fillRect/>
          </a:stretch>
        </p:blipFill>
        <p:spPr bwMode="auto">
          <a:xfrm>
            <a:off x="7315200" y="6324600"/>
            <a:ext cx="838200" cy="228600"/>
          </a:xfrm>
          <a:prstGeom prst="rect">
            <a:avLst/>
          </a:prstGeom>
          <a:solidFill>
            <a:srgbClr val="0070C0"/>
          </a:solidFill>
          <a:ln w="9525">
            <a:noFill/>
            <a:miter lim="800000"/>
            <a:headEnd/>
            <a:tailEnd/>
          </a:ln>
        </p:spPr>
      </p:pic>
      <p:pic>
        <p:nvPicPr>
          <p:cNvPr id="6" name="Picture 5" descr="header.gif"/>
          <p:cNvPicPr>
            <a:picLocks noChangeAspect="1"/>
          </p:cNvPicPr>
          <p:nvPr/>
        </p:nvPicPr>
        <p:blipFill>
          <a:blip r:embed="rId4" cstate="print"/>
          <a:srcRect/>
          <a:stretch>
            <a:fillRect/>
          </a:stretch>
        </p:blipFill>
        <p:spPr bwMode="auto">
          <a:xfrm>
            <a:off x="8153400" y="6324600"/>
            <a:ext cx="762000" cy="23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Goal</a:t>
            </a:r>
            <a:endParaRPr lang="en-GB" dirty="0"/>
          </a:p>
        </p:txBody>
      </p:sp>
      <p:sp>
        <p:nvSpPr>
          <p:cNvPr id="3" name="Content Placeholder 2"/>
          <p:cNvSpPr>
            <a:spLocks noGrp="1"/>
          </p:cNvSpPr>
          <p:nvPr>
            <p:ph sz="quarter" idx="1"/>
          </p:nvPr>
        </p:nvSpPr>
        <p:spPr/>
        <p:txBody>
          <a:bodyPr>
            <a:normAutofit/>
          </a:bodyPr>
          <a:lstStyle/>
          <a:p>
            <a:r>
              <a:rPr lang="en-GB" dirty="0" smtClean="0"/>
              <a:t>Methodological issues: Complex system </a:t>
            </a:r>
            <a:r>
              <a:rPr lang="en-GB" dirty="0" smtClean="0"/>
              <a:t>Agent-based Computational </a:t>
            </a:r>
            <a:r>
              <a:rPr lang="en-GB" dirty="0" smtClean="0"/>
              <a:t>Economics (ACE) for financial network </a:t>
            </a:r>
            <a:r>
              <a:rPr lang="en-GB" dirty="0" err="1" smtClean="0"/>
              <a:t>modeling</a:t>
            </a:r>
            <a:r>
              <a:rPr lang="en-GB" dirty="0" smtClean="0"/>
              <a:t> for systemic </a:t>
            </a:r>
            <a:r>
              <a:rPr lang="en-GB" dirty="0" smtClean="0"/>
              <a:t>risk proposed: ‘Wind </a:t>
            </a:r>
            <a:r>
              <a:rPr lang="en-GB" dirty="0" err="1" smtClean="0"/>
              <a:t>Tunneling</a:t>
            </a:r>
            <a:r>
              <a:rPr lang="en-GB" dirty="0" smtClean="0"/>
              <a:t> Tests’</a:t>
            </a:r>
          </a:p>
          <a:p>
            <a:r>
              <a:rPr lang="en-GB" dirty="0" smtClean="0"/>
              <a:t> </a:t>
            </a:r>
            <a:r>
              <a:rPr lang="en-GB" b="1" dirty="0" smtClean="0"/>
              <a:t>T</a:t>
            </a:r>
            <a:r>
              <a:rPr lang="en-GB" b="1" dirty="0" smtClean="0"/>
              <a:t>he final goal </a:t>
            </a:r>
            <a:r>
              <a:rPr lang="en-GB" b="1" dirty="0" smtClean="0"/>
              <a:t>is for full digital network </a:t>
            </a:r>
            <a:r>
              <a:rPr lang="en-GB" b="1" dirty="0" smtClean="0"/>
              <a:t> mapping </a:t>
            </a:r>
            <a:r>
              <a:rPr lang="en-GB" b="1" dirty="0" smtClean="0"/>
              <a:t>of many key financial </a:t>
            </a:r>
            <a:r>
              <a:rPr lang="en-GB" b="1" dirty="0" smtClean="0"/>
              <a:t>sectors with </a:t>
            </a:r>
            <a:r>
              <a:rPr lang="en-GB" b="1" dirty="0" smtClean="0"/>
              <a:t>live data feeds ; Combine with institutional micro-structure </a:t>
            </a:r>
            <a:r>
              <a:rPr lang="en-GB" b="1" dirty="0" smtClean="0"/>
              <a:t>and behavioural </a:t>
            </a:r>
            <a:r>
              <a:rPr lang="en-GB" b="1" dirty="0" smtClean="0"/>
              <a:t>rules for agents to create computational </a:t>
            </a:r>
            <a:r>
              <a:rPr lang="en-GB" b="1" dirty="0" smtClean="0"/>
              <a:t>agent-based </a:t>
            </a:r>
            <a:r>
              <a:rPr lang="en-GB" b="1" dirty="0" smtClean="0"/>
              <a:t>test beds</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a Large-Scale ACE model</a:t>
            </a:r>
            <a:endParaRPr lang="en-GB" dirty="0"/>
          </a:p>
        </p:txBody>
      </p:sp>
      <p:sp>
        <p:nvSpPr>
          <p:cNvPr id="3" name="Content Placeholder 2"/>
          <p:cNvSpPr>
            <a:spLocks noGrp="1"/>
          </p:cNvSpPr>
          <p:nvPr>
            <p:ph sz="quarter" idx="1"/>
          </p:nvPr>
        </p:nvSpPr>
        <p:spPr/>
        <p:txBody>
          <a:bodyPr/>
          <a:lstStyle/>
          <a:p>
            <a:r>
              <a:rPr lang="en-GB" dirty="0" smtClean="0"/>
              <a:t>The EURACE project</a:t>
            </a:r>
          </a:p>
          <a:p>
            <a:pPr lvl="1"/>
            <a:r>
              <a:rPr lang="en-GB" dirty="0" smtClean="0"/>
              <a:t>fully-fledged agent-based computational </a:t>
            </a:r>
            <a:r>
              <a:rPr lang="en-GB" dirty="0" smtClean="0"/>
              <a:t>model </a:t>
            </a:r>
            <a:r>
              <a:rPr lang="en-GB" dirty="0" smtClean="0"/>
              <a:t>for </a:t>
            </a:r>
            <a:r>
              <a:rPr lang="en-GB" dirty="0" smtClean="0"/>
              <a:t>macroeconomic </a:t>
            </a:r>
            <a:r>
              <a:rPr lang="en-GB" dirty="0" smtClean="0"/>
              <a:t>policy design and </a:t>
            </a:r>
            <a:r>
              <a:rPr lang="en-GB" dirty="0" smtClean="0"/>
              <a:t>analysis</a:t>
            </a:r>
            <a:endParaRPr lang="en-GB" dirty="0" smtClean="0"/>
          </a:p>
          <a:p>
            <a:r>
              <a:rPr lang="en-GB" dirty="0" smtClean="0"/>
              <a:t>FLAME(Flexible Large-scale Agent Modelling Environment) </a:t>
            </a:r>
            <a:r>
              <a:rPr lang="en-GB" dirty="0" smtClean="0"/>
              <a:t>compute </a:t>
            </a:r>
            <a:r>
              <a:rPr lang="en-GB" dirty="0" smtClean="0"/>
              <a:t>cluster</a:t>
            </a:r>
          </a:p>
          <a:p>
            <a:r>
              <a:rPr lang="en-GB" dirty="0" smtClean="0"/>
              <a:t>Large number of agents with few types</a:t>
            </a:r>
          </a:p>
          <a:p>
            <a:r>
              <a:rPr lang="en-GB" dirty="0" smtClean="0"/>
              <a:t>FLAME is designed for biological modelling</a:t>
            </a:r>
          </a:p>
          <a:p>
            <a:r>
              <a:rPr lang="en-GB" dirty="0" smtClean="0"/>
              <a:t>They main challenge the modellers face was the flat frame work of the simulator and large amount of communications within agents</a:t>
            </a:r>
          </a:p>
          <a:p>
            <a:pPr lvl="1"/>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Diversity of </a:t>
            </a:r>
            <a:r>
              <a:rPr lang="en-GB" dirty="0" err="1" smtClean="0"/>
              <a:t>Modeling</a:t>
            </a:r>
            <a:endParaRPr lang="en-GB" dirty="0"/>
          </a:p>
        </p:txBody>
      </p:sp>
      <p:sp>
        <p:nvSpPr>
          <p:cNvPr id="3" name="Content Placeholder 2"/>
          <p:cNvSpPr>
            <a:spLocks noGrp="1"/>
          </p:cNvSpPr>
          <p:nvPr>
            <p:ph sz="quarter" idx="1"/>
          </p:nvPr>
        </p:nvSpPr>
        <p:spPr/>
        <p:txBody>
          <a:bodyPr>
            <a:normAutofit fontScale="85000" lnSpcReduction="20000"/>
          </a:bodyPr>
          <a:lstStyle/>
          <a:p>
            <a:r>
              <a:rPr lang="en-GB" dirty="0" smtClean="0"/>
              <a:t>Levels and object types:</a:t>
            </a:r>
          </a:p>
          <a:p>
            <a:r>
              <a:rPr lang="en-GB" dirty="0" smtClean="0"/>
              <a:t>Attribute domains and topography:</a:t>
            </a:r>
          </a:p>
          <a:p>
            <a:r>
              <a:rPr lang="en-GB" dirty="0" smtClean="0"/>
              <a:t>Time and Synchronicity:</a:t>
            </a:r>
          </a:p>
          <a:p>
            <a:r>
              <a:rPr lang="en-GB" dirty="0" err="1" smtClean="0"/>
              <a:t>Stochasticity</a:t>
            </a:r>
            <a:r>
              <a:rPr lang="en-GB" dirty="0" smtClean="0"/>
              <a:t>:</a:t>
            </a:r>
          </a:p>
          <a:p>
            <a:r>
              <a:rPr lang="en-GB" dirty="0" smtClean="0"/>
              <a:t>Linearity</a:t>
            </a:r>
            <a:r>
              <a:rPr lang="en-GB" dirty="0" smtClean="0"/>
              <a:t>:</a:t>
            </a:r>
          </a:p>
          <a:p>
            <a:r>
              <a:rPr lang="en-GB" dirty="0" smtClean="0"/>
              <a:t>Roughly, by a </a:t>
            </a:r>
            <a:r>
              <a:rPr lang="en-GB" dirty="0" smtClean="0"/>
              <a:t>complex system </a:t>
            </a:r>
            <a:r>
              <a:rPr lang="en-GB" dirty="0" smtClean="0"/>
              <a:t>I mean one made up of a large </a:t>
            </a:r>
            <a:r>
              <a:rPr lang="en-GB" dirty="0" smtClean="0"/>
              <a:t>number of </a:t>
            </a:r>
            <a:r>
              <a:rPr lang="en-GB" dirty="0" smtClean="0"/>
              <a:t>parts that interact in a </a:t>
            </a:r>
            <a:r>
              <a:rPr lang="en-GB" dirty="0" smtClean="0"/>
              <a:t>non simple </a:t>
            </a:r>
            <a:r>
              <a:rPr lang="en-GB" dirty="0" smtClean="0"/>
              <a:t>way. In </a:t>
            </a:r>
            <a:r>
              <a:rPr lang="en-GB" dirty="0" smtClean="0"/>
              <a:t>such systems</a:t>
            </a:r>
            <a:r>
              <a:rPr lang="en-GB" dirty="0" smtClean="0"/>
              <a:t>, the whole is more than the sum of </a:t>
            </a:r>
            <a:r>
              <a:rPr lang="en-GB" dirty="0" smtClean="0"/>
              <a:t>the parts</a:t>
            </a:r>
            <a:r>
              <a:rPr lang="en-GB" dirty="0" smtClean="0"/>
              <a:t>, not in an ultimate, metaphysical sense, </a:t>
            </a:r>
            <a:r>
              <a:rPr lang="en-GB" dirty="0" smtClean="0"/>
              <a:t>but in </a:t>
            </a:r>
            <a:r>
              <a:rPr lang="en-GB" dirty="0" smtClean="0"/>
              <a:t>the important </a:t>
            </a:r>
            <a:r>
              <a:rPr lang="en-GB" dirty="0" smtClean="0"/>
              <a:t> pragmatic </a:t>
            </a:r>
            <a:r>
              <a:rPr lang="en-GB" dirty="0" smtClean="0"/>
              <a:t>sense that, given </a:t>
            </a:r>
            <a:r>
              <a:rPr lang="en-GB" dirty="0" smtClean="0"/>
              <a:t>the properties </a:t>
            </a:r>
            <a:r>
              <a:rPr lang="en-GB" dirty="0" smtClean="0"/>
              <a:t>of the parts and the laws of their interaction</a:t>
            </a:r>
            <a:r>
              <a:rPr lang="en-GB" dirty="0" smtClean="0"/>
              <a:t>, it </a:t>
            </a:r>
            <a:r>
              <a:rPr lang="en-GB" dirty="0" smtClean="0"/>
              <a:t>is not a trivial matter to infer the </a:t>
            </a:r>
            <a:r>
              <a:rPr lang="en-GB" dirty="0" smtClean="0"/>
              <a:t>properties of </a:t>
            </a:r>
            <a:r>
              <a:rPr lang="en-GB" dirty="0" smtClean="0"/>
              <a:t>the whole. In the face of complexity</a:t>
            </a:r>
            <a:r>
              <a:rPr lang="en-GB" dirty="0" smtClean="0"/>
              <a:t>, an </a:t>
            </a:r>
            <a:r>
              <a:rPr lang="en-GB" dirty="0" smtClean="0"/>
              <a:t>in-principle reductionist may be at the </a:t>
            </a:r>
            <a:r>
              <a:rPr lang="en-GB" dirty="0" smtClean="0"/>
              <a:t>same </a:t>
            </a:r>
            <a:r>
              <a:rPr lang="pt-BR" dirty="0" smtClean="0"/>
              <a:t>time </a:t>
            </a:r>
            <a:r>
              <a:rPr lang="pt-BR" dirty="0" smtClean="0"/>
              <a:t>a pragmatic </a:t>
            </a:r>
            <a:r>
              <a:rPr lang="pt-BR" dirty="0" smtClean="0"/>
              <a:t>holist  (</a:t>
            </a:r>
            <a:r>
              <a:rPr lang="en-GB" dirty="0" smtClean="0"/>
              <a:t>HERBERT A. </a:t>
            </a:r>
            <a:r>
              <a:rPr lang="en-GB" dirty="0" smtClean="0"/>
              <a:t>SIMON)</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Environments </a:t>
            </a:r>
            <a:endParaRPr lang="en-GB" dirty="0"/>
          </a:p>
        </p:txBody>
      </p:sp>
      <p:sp>
        <p:nvSpPr>
          <p:cNvPr id="3" name="Content Placeholder 2"/>
          <p:cNvSpPr>
            <a:spLocks noGrp="1"/>
          </p:cNvSpPr>
          <p:nvPr>
            <p:ph sz="quarter" idx="1"/>
          </p:nvPr>
        </p:nvSpPr>
        <p:spPr/>
        <p:txBody>
          <a:bodyPr/>
          <a:lstStyle/>
          <a:p>
            <a:r>
              <a:rPr lang="en-GB" dirty="0" smtClean="0"/>
              <a:t>Environment in multi-agent simulation plays a special role</a:t>
            </a:r>
          </a:p>
          <a:p>
            <a:r>
              <a:rPr lang="en-GB" dirty="0" smtClean="0"/>
              <a:t>In this environment agents exist and communicate</a:t>
            </a:r>
            <a:endParaRPr lang="en-GB" dirty="0" smtClean="0"/>
          </a:p>
          <a:p>
            <a:r>
              <a:rPr lang="en-GB" dirty="0" smtClean="0"/>
              <a:t>Common </a:t>
            </a:r>
            <a:r>
              <a:rPr lang="en-GB" dirty="0" smtClean="0"/>
              <a:t>vs. specific environment (</a:t>
            </a:r>
            <a:r>
              <a:rPr lang="en-GB" dirty="0" err="1" smtClean="0"/>
              <a:t>Troitzsch</a:t>
            </a:r>
            <a:r>
              <a:rPr lang="en-GB" dirty="0" smtClean="0"/>
              <a:t>)</a:t>
            </a:r>
          </a:p>
          <a:p>
            <a:r>
              <a:rPr lang="en-GB" dirty="0" smtClean="0"/>
              <a:t>Common environment</a:t>
            </a:r>
            <a:r>
              <a:rPr lang="en-GB" dirty="0" smtClean="0"/>
              <a:t> is were all the agent belong to</a:t>
            </a:r>
            <a:endParaRPr lang="en-GB" dirty="0" smtClean="0"/>
          </a:p>
          <a:p>
            <a:r>
              <a:rPr lang="en-GB" dirty="0" smtClean="0"/>
              <a:t>Specific(subsystem) :</a:t>
            </a:r>
          </a:p>
          <a:p>
            <a:pPr lvl="1"/>
            <a:r>
              <a:rPr lang="en-GB" dirty="0" smtClean="0"/>
              <a:t>An Agent Could be member of several specific environment</a:t>
            </a:r>
          </a:p>
          <a:p>
            <a:pPr lvl="1"/>
            <a:endParaRPr 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Different roles in different environments</a:t>
            </a:r>
            <a:endParaRPr lang="en-GB" dirty="0"/>
          </a:p>
        </p:txBody>
      </p:sp>
      <p:sp>
        <p:nvSpPr>
          <p:cNvPr id="3" name="Content Placeholder 2"/>
          <p:cNvSpPr>
            <a:spLocks noGrp="1"/>
          </p:cNvSpPr>
          <p:nvPr>
            <p:ph sz="quarter" idx="1"/>
          </p:nvPr>
        </p:nvSpPr>
        <p:spPr/>
        <p:txBody>
          <a:bodyPr/>
          <a:lstStyle/>
          <a:p>
            <a:r>
              <a:rPr lang="en-GB" dirty="0" smtClean="0"/>
              <a:t>Real world entities can be components of several different systems at the same time(another type of complexity)</a:t>
            </a:r>
          </a:p>
          <a:p>
            <a:r>
              <a:rPr lang="en-GB" dirty="0" smtClean="0"/>
              <a:t>Micro level is the same for all these kind of systems </a:t>
            </a:r>
          </a:p>
          <a:p>
            <a:r>
              <a:rPr lang="en-GB" dirty="0" smtClean="0"/>
              <a:t>The set of (bonding) relations or interactions is different </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Contagion</a:t>
            </a:r>
            <a:endParaRPr lang="en-GB" dirty="0"/>
          </a:p>
        </p:txBody>
      </p:sp>
      <p:sp>
        <p:nvSpPr>
          <p:cNvPr id="56" name="Rounded Rectangle 3"/>
          <p:cNvSpPr>
            <a:spLocks noChangeArrowheads="1"/>
          </p:cNvSpPr>
          <p:nvPr/>
        </p:nvSpPr>
        <p:spPr bwMode="auto">
          <a:xfrm>
            <a:off x="228600" y="1724031"/>
            <a:ext cx="2362200" cy="1317625"/>
          </a:xfrm>
          <a:prstGeom prst="roundRect">
            <a:avLst>
              <a:gd name="adj" fmla="val 3625"/>
            </a:avLst>
          </a:prstGeom>
          <a:solidFill>
            <a:srgbClr val="99CCFF"/>
          </a:solidFill>
          <a:ln w="25400" algn="ctr">
            <a:noFill/>
            <a:round/>
            <a:headEnd/>
            <a:tailEnd/>
          </a:ln>
        </p:spPr>
        <p:txBody>
          <a:bodyPr anchor="ctr"/>
          <a:lstStyle/>
          <a:p>
            <a:pPr marL="177800" indent="-177800">
              <a:buFontTx/>
              <a:buChar char="•"/>
            </a:pPr>
            <a:r>
              <a:rPr lang="en-US" b="1">
                <a:latin typeface="Calibri" pitchFamily="34" charset="0"/>
              </a:rPr>
              <a:t>Prime Market</a:t>
            </a:r>
            <a:r>
              <a:rPr lang="pl-PL" b="1"/>
              <a:t> </a:t>
            </a:r>
            <a:r>
              <a:rPr lang="en-US" b="1">
                <a:latin typeface="Calibri" pitchFamily="34" charset="0"/>
              </a:rPr>
              <a:t>Subprime Borrowers</a:t>
            </a:r>
          </a:p>
          <a:p>
            <a:pPr marL="177800" indent="-177800">
              <a:buFontTx/>
              <a:buChar char="•"/>
            </a:pPr>
            <a:r>
              <a:rPr lang="en-US" b="1">
                <a:latin typeface="Calibri" pitchFamily="34" charset="0"/>
              </a:rPr>
              <a:t>Real </a:t>
            </a:r>
            <a:r>
              <a:rPr lang="pl-PL" b="1">
                <a:latin typeface="Calibri" pitchFamily="34" charset="0"/>
              </a:rPr>
              <a:t>E</a:t>
            </a:r>
            <a:r>
              <a:rPr lang="en-US" b="1">
                <a:latin typeface="Calibri" pitchFamily="34" charset="0"/>
              </a:rPr>
              <a:t>state</a:t>
            </a:r>
            <a:r>
              <a:rPr lang="pl-PL" b="1"/>
              <a:t> </a:t>
            </a:r>
            <a:r>
              <a:rPr lang="en-US" b="1">
                <a:latin typeface="Calibri" pitchFamily="34" charset="0"/>
              </a:rPr>
              <a:t>Mortgage (RMBS)</a:t>
            </a:r>
          </a:p>
        </p:txBody>
      </p:sp>
      <p:sp>
        <p:nvSpPr>
          <p:cNvPr id="57" name="Rectangle 6"/>
          <p:cNvSpPr>
            <a:spLocks noChangeArrowheads="1"/>
          </p:cNvSpPr>
          <p:nvPr/>
        </p:nvSpPr>
        <p:spPr bwMode="auto">
          <a:xfrm>
            <a:off x="2992438" y="4749820"/>
            <a:ext cx="935037" cy="762000"/>
          </a:xfrm>
          <a:prstGeom prst="rect">
            <a:avLst/>
          </a:prstGeom>
          <a:solidFill>
            <a:srgbClr val="33CC33"/>
          </a:solidFill>
          <a:ln w="25400" algn="ctr">
            <a:noFill/>
            <a:miter lim="800000"/>
            <a:headEnd/>
            <a:tailEnd/>
          </a:ln>
        </p:spPr>
        <p:txBody>
          <a:bodyPr lIns="0" rIns="0" anchor="ctr"/>
          <a:lstStyle/>
          <a:p>
            <a:pPr marL="177800" indent="-177800" algn="ctr"/>
            <a:r>
              <a:rPr lang="en-US" b="1">
                <a:latin typeface="Calibri" pitchFamily="34" charset="0"/>
              </a:rPr>
              <a:t>SPV</a:t>
            </a:r>
          </a:p>
        </p:txBody>
      </p:sp>
      <p:sp>
        <p:nvSpPr>
          <p:cNvPr id="58" name="Rounded Rectangle 11"/>
          <p:cNvSpPr>
            <a:spLocks noChangeArrowheads="1"/>
          </p:cNvSpPr>
          <p:nvPr/>
        </p:nvSpPr>
        <p:spPr bwMode="auto">
          <a:xfrm>
            <a:off x="6808788" y="1795469"/>
            <a:ext cx="2057400" cy="838200"/>
          </a:xfrm>
          <a:prstGeom prst="roundRect">
            <a:avLst>
              <a:gd name="adj" fmla="val 16667"/>
            </a:avLst>
          </a:prstGeom>
          <a:solidFill>
            <a:schemeClr val="accent2"/>
          </a:solidFill>
          <a:ln w="25400" algn="ctr">
            <a:noFill/>
            <a:round/>
            <a:headEnd/>
            <a:tailEnd/>
          </a:ln>
        </p:spPr>
        <p:txBody>
          <a:bodyPr lIns="0" rIns="0" anchor="ctr"/>
          <a:lstStyle/>
          <a:p>
            <a:pPr marL="177800" indent="-177800">
              <a:buFontTx/>
              <a:buChar char="•"/>
            </a:pPr>
            <a:r>
              <a:rPr lang="en-US" b="1">
                <a:latin typeface="Calibri" pitchFamily="34" charset="0"/>
              </a:rPr>
              <a:t>Stock Market</a:t>
            </a:r>
          </a:p>
          <a:p>
            <a:pPr marL="177800" indent="-177800">
              <a:buFontTx/>
              <a:buChar char="•"/>
            </a:pPr>
            <a:r>
              <a:rPr lang="en-US" b="1">
                <a:latin typeface="Calibri" pitchFamily="34" charset="0"/>
              </a:rPr>
              <a:t>Equity Investment</a:t>
            </a:r>
          </a:p>
        </p:txBody>
      </p:sp>
      <p:sp>
        <p:nvSpPr>
          <p:cNvPr id="59" name="Rounded Rectangle 12"/>
          <p:cNvSpPr>
            <a:spLocks noChangeArrowheads="1"/>
          </p:cNvSpPr>
          <p:nvPr/>
        </p:nvSpPr>
        <p:spPr bwMode="auto">
          <a:xfrm>
            <a:off x="2933700" y="1812931"/>
            <a:ext cx="3571875" cy="1428750"/>
          </a:xfrm>
          <a:prstGeom prst="roundRect">
            <a:avLst>
              <a:gd name="adj" fmla="val 16667"/>
            </a:avLst>
          </a:prstGeom>
          <a:solidFill>
            <a:srgbClr val="6699FF"/>
          </a:solidFill>
          <a:ln w="25400" algn="ctr">
            <a:noFill/>
            <a:round/>
            <a:headEnd/>
            <a:tailEnd/>
          </a:ln>
        </p:spPr>
        <p:txBody>
          <a:bodyPr lIns="0" rIns="0" anchor="ctr"/>
          <a:lstStyle/>
          <a:p>
            <a:pPr marL="177800" indent="-177800">
              <a:buFontTx/>
              <a:buChar char="•"/>
            </a:pPr>
            <a:r>
              <a:rPr lang="pl-PL" b="1">
                <a:latin typeface="Calibri" pitchFamily="34" charset="0"/>
              </a:rPr>
              <a:t>Structured Investment Vehicle (SIV)</a:t>
            </a:r>
            <a:endParaRPr lang="en-US" b="1">
              <a:latin typeface="Calibri" pitchFamily="34" charset="0"/>
            </a:endParaRPr>
          </a:p>
          <a:p>
            <a:pPr marL="177800" indent="-177800">
              <a:buFontTx/>
              <a:buChar char="•"/>
            </a:pPr>
            <a:r>
              <a:rPr lang="pl-PL" b="1">
                <a:latin typeface="Calibri" pitchFamily="34" charset="0"/>
              </a:rPr>
              <a:t>Asset-Backed Commercial Paper (ABCP)</a:t>
            </a:r>
          </a:p>
          <a:p>
            <a:pPr marL="177800" indent="-177800">
              <a:buFontTx/>
              <a:buChar char="•"/>
            </a:pPr>
            <a:r>
              <a:rPr lang="pl-PL" b="1">
                <a:latin typeface="Calibri" pitchFamily="34" charset="0"/>
              </a:rPr>
              <a:t>Repurchase agreement  (REPO)</a:t>
            </a:r>
            <a:endParaRPr lang="en-US" b="1">
              <a:latin typeface="Calibri" pitchFamily="34" charset="0"/>
            </a:endParaRPr>
          </a:p>
        </p:txBody>
      </p:sp>
      <p:cxnSp>
        <p:nvCxnSpPr>
          <p:cNvPr id="60" name="Straight Arrow Connector 20"/>
          <p:cNvCxnSpPr>
            <a:cxnSpLocks noChangeShapeType="1"/>
          </p:cNvCxnSpPr>
          <p:nvPr/>
        </p:nvCxnSpPr>
        <p:spPr bwMode="auto">
          <a:xfrm rot="5400000" flipH="1" flipV="1">
            <a:off x="7647793" y="3715528"/>
            <a:ext cx="2144719" cy="28"/>
          </a:xfrm>
          <a:prstGeom prst="straightConnector1">
            <a:avLst/>
          </a:prstGeom>
          <a:noFill/>
          <a:ln w="28575" algn="ctr">
            <a:solidFill>
              <a:srgbClr val="CC3300"/>
            </a:solidFill>
            <a:round/>
            <a:headEnd/>
            <a:tailEnd type="triangle" w="med" len="med"/>
          </a:ln>
        </p:spPr>
      </p:cxnSp>
      <p:cxnSp>
        <p:nvCxnSpPr>
          <p:cNvPr id="61" name="Straight Arrow Connector 56"/>
          <p:cNvCxnSpPr>
            <a:cxnSpLocks noChangeShapeType="1"/>
            <a:endCxn id="66" idx="0"/>
          </p:cNvCxnSpPr>
          <p:nvPr/>
        </p:nvCxnSpPr>
        <p:spPr bwMode="auto">
          <a:xfrm rot="5400000">
            <a:off x="426620" y="3765176"/>
            <a:ext cx="1414482" cy="27757"/>
          </a:xfrm>
          <a:prstGeom prst="straightConnector1">
            <a:avLst/>
          </a:prstGeom>
          <a:noFill/>
          <a:ln w="25400" algn="ctr">
            <a:solidFill>
              <a:srgbClr val="4A7EBB"/>
            </a:solidFill>
            <a:round/>
            <a:headEnd/>
            <a:tailEnd type="arrow" w="med" len="med"/>
          </a:ln>
        </p:spPr>
      </p:cxnSp>
      <p:cxnSp>
        <p:nvCxnSpPr>
          <p:cNvPr id="62" name="Straight Arrow Connector 77"/>
          <p:cNvCxnSpPr>
            <a:cxnSpLocks noChangeShapeType="1"/>
          </p:cNvCxnSpPr>
          <p:nvPr/>
        </p:nvCxnSpPr>
        <p:spPr bwMode="auto">
          <a:xfrm rot="5400000" flipH="1" flipV="1">
            <a:off x="1826402" y="3464720"/>
            <a:ext cx="1071569" cy="1000133"/>
          </a:xfrm>
          <a:prstGeom prst="straightConnector1">
            <a:avLst/>
          </a:prstGeom>
          <a:noFill/>
          <a:ln w="25400" algn="ctr">
            <a:solidFill>
              <a:srgbClr val="4A7EBB"/>
            </a:solidFill>
            <a:round/>
            <a:headEnd/>
            <a:tailEnd type="arrow" w="med" len="med"/>
          </a:ln>
        </p:spPr>
      </p:cxnSp>
      <p:sp>
        <p:nvSpPr>
          <p:cNvPr id="63" name="Line 37"/>
          <p:cNvSpPr>
            <a:spLocks noChangeShapeType="1"/>
          </p:cNvSpPr>
          <p:nvPr/>
        </p:nvSpPr>
        <p:spPr bwMode="auto">
          <a:xfrm flipH="1">
            <a:off x="2004993" y="3857628"/>
            <a:ext cx="5143535" cy="785818"/>
          </a:xfrm>
          <a:prstGeom prst="line">
            <a:avLst/>
          </a:prstGeom>
          <a:noFill/>
          <a:ln w="28575">
            <a:solidFill>
              <a:srgbClr val="CC3300"/>
            </a:solidFill>
            <a:round/>
            <a:headEnd/>
            <a:tailEnd type="triangle" w="med" len="med"/>
          </a:ln>
        </p:spPr>
        <p:txBody>
          <a:bodyPr/>
          <a:lstStyle/>
          <a:p>
            <a:endParaRPr lang="pl-PL"/>
          </a:p>
        </p:txBody>
      </p:sp>
      <p:sp>
        <p:nvSpPr>
          <p:cNvPr id="64" name="AutoShape 38"/>
          <p:cNvSpPr>
            <a:spLocks noChangeArrowheads="1"/>
          </p:cNvSpPr>
          <p:nvPr/>
        </p:nvSpPr>
        <p:spPr bwMode="auto">
          <a:xfrm>
            <a:off x="363538" y="4679970"/>
            <a:ext cx="1512887" cy="900113"/>
          </a:xfrm>
          <a:prstGeom prst="flowChartPreparation">
            <a:avLst/>
          </a:prstGeom>
          <a:solidFill>
            <a:schemeClr val="folHlink"/>
          </a:solidFill>
          <a:ln w="25400" algn="ctr">
            <a:noFill/>
            <a:miter lim="800000"/>
            <a:headEnd/>
            <a:tailEnd/>
          </a:ln>
        </p:spPr>
        <p:txBody>
          <a:bodyPr lIns="0" rIns="0" anchor="ctr"/>
          <a:lstStyle/>
          <a:p>
            <a:pPr algn="ctr"/>
            <a:r>
              <a:rPr lang="en-US" b="1">
                <a:latin typeface="Calibri" pitchFamily="34" charset="0"/>
              </a:rPr>
              <a:t>Deposit</a:t>
            </a:r>
            <a:r>
              <a:rPr lang="pl-PL" b="1">
                <a:latin typeface="Calibri" pitchFamily="34" charset="0"/>
              </a:rPr>
              <a:t>s</a:t>
            </a:r>
            <a:r>
              <a:rPr lang="en-US" b="1">
                <a:latin typeface="Calibri" pitchFamily="34" charset="0"/>
              </a:rPr>
              <a:t>Banks</a:t>
            </a:r>
            <a:endParaRPr lang="pl-PL" b="1">
              <a:latin typeface="Calibri" pitchFamily="34" charset="0"/>
            </a:endParaRPr>
          </a:p>
        </p:txBody>
      </p:sp>
      <p:cxnSp>
        <p:nvCxnSpPr>
          <p:cNvPr id="65" name="Straight Arrow Connector 56"/>
          <p:cNvCxnSpPr>
            <a:cxnSpLocks noChangeShapeType="1"/>
          </p:cNvCxnSpPr>
          <p:nvPr/>
        </p:nvCxnSpPr>
        <p:spPr bwMode="auto">
          <a:xfrm rot="5400000">
            <a:off x="540515" y="3750471"/>
            <a:ext cx="1500201" cy="1"/>
          </a:xfrm>
          <a:prstGeom prst="straightConnector1">
            <a:avLst/>
          </a:prstGeom>
          <a:noFill/>
          <a:ln w="25400" algn="ctr">
            <a:solidFill>
              <a:srgbClr val="4A7EBB"/>
            </a:solidFill>
            <a:round/>
            <a:headEnd type="arrow" w="med" len="med"/>
            <a:tailEnd/>
          </a:ln>
        </p:spPr>
      </p:cxnSp>
      <p:sp>
        <p:nvSpPr>
          <p:cNvPr id="66" name="Rectangle 41"/>
          <p:cNvSpPr>
            <a:spLocks noChangeArrowheads="1"/>
          </p:cNvSpPr>
          <p:nvPr/>
        </p:nvSpPr>
        <p:spPr bwMode="auto">
          <a:xfrm>
            <a:off x="255588" y="4486295"/>
            <a:ext cx="1728787" cy="1584325"/>
          </a:xfrm>
          <a:prstGeom prst="rect">
            <a:avLst/>
          </a:prstGeom>
          <a:noFill/>
          <a:ln w="9525">
            <a:solidFill>
              <a:schemeClr val="tx1"/>
            </a:solidFill>
            <a:prstDash val="dash"/>
            <a:miter lim="800000"/>
            <a:headEnd/>
            <a:tailEnd/>
          </a:ln>
        </p:spPr>
        <p:txBody>
          <a:bodyPr wrap="none" anchor="b"/>
          <a:lstStyle/>
          <a:p>
            <a:pPr algn="ctr"/>
            <a:r>
              <a:rPr lang="pl-PL" sz="1400" b="1">
                <a:latin typeface="Calibri" pitchFamily="34" charset="0"/>
              </a:rPr>
              <a:t>Originate</a:t>
            </a:r>
          </a:p>
          <a:p>
            <a:pPr algn="ctr"/>
            <a:r>
              <a:rPr lang="pl-PL" sz="1400" b="1">
                <a:latin typeface="Calibri" pitchFamily="34" charset="0"/>
              </a:rPr>
              <a:t>Distribute</a:t>
            </a:r>
          </a:p>
        </p:txBody>
      </p:sp>
      <p:sp>
        <p:nvSpPr>
          <p:cNvPr id="67" name="Rectangle 42"/>
          <p:cNvSpPr>
            <a:spLocks noChangeArrowheads="1"/>
          </p:cNvSpPr>
          <p:nvPr/>
        </p:nvSpPr>
        <p:spPr bwMode="auto">
          <a:xfrm>
            <a:off x="2862263" y="1724031"/>
            <a:ext cx="3714750" cy="1803400"/>
          </a:xfrm>
          <a:prstGeom prst="rect">
            <a:avLst/>
          </a:prstGeom>
          <a:noFill/>
          <a:ln w="9525">
            <a:solidFill>
              <a:schemeClr val="tx1"/>
            </a:solidFill>
            <a:prstDash val="dash"/>
            <a:miter lim="800000"/>
            <a:headEnd/>
            <a:tailEnd/>
          </a:ln>
        </p:spPr>
        <p:txBody>
          <a:bodyPr wrap="none" anchor="b"/>
          <a:lstStyle/>
          <a:p>
            <a:pPr algn="ctr"/>
            <a:r>
              <a:rPr lang="pl-PL" sz="1400" b="1">
                <a:latin typeface="Calibri" pitchFamily="34" charset="0"/>
              </a:rPr>
              <a:t>Short-term money market</a:t>
            </a:r>
          </a:p>
        </p:txBody>
      </p:sp>
      <p:cxnSp>
        <p:nvCxnSpPr>
          <p:cNvPr id="68" name="Straight Arrow Connector 77"/>
          <p:cNvCxnSpPr>
            <a:cxnSpLocks noChangeShapeType="1"/>
          </p:cNvCxnSpPr>
          <p:nvPr/>
        </p:nvCxnSpPr>
        <p:spPr bwMode="auto">
          <a:xfrm flipV="1">
            <a:off x="2004994" y="3571877"/>
            <a:ext cx="1000132" cy="1000131"/>
          </a:xfrm>
          <a:prstGeom prst="straightConnector1">
            <a:avLst/>
          </a:prstGeom>
          <a:noFill/>
          <a:ln w="25400" algn="ctr">
            <a:solidFill>
              <a:srgbClr val="4A7EBB"/>
            </a:solidFill>
            <a:round/>
            <a:headEnd type="arrow" w="med" len="med"/>
            <a:tailEnd/>
          </a:ln>
        </p:spPr>
      </p:cxnSp>
      <p:grpSp>
        <p:nvGrpSpPr>
          <p:cNvPr id="69" name="Group 46"/>
          <p:cNvGrpSpPr>
            <a:grpSpLocks/>
          </p:cNvGrpSpPr>
          <p:nvPr/>
        </p:nvGrpSpPr>
        <p:grpSpPr bwMode="auto">
          <a:xfrm>
            <a:off x="1984375" y="4741883"/>
            <a:ext cx="792163" cy="777875"/>
            <a:chOff x="1247" y="3113"/>
            <a:chExt cx="544" cy="490"/>
          </a:xfrm>
        </p:grpSpPr>
        <p:sp>
          <p:nvSpPr>
            <p:cNvPr id="70" name="TextBox 63"/>
            <p:cNvSpPr txBox="1">
              <a:spLocks noChangeArrowheads="1"/>
            </p:cNvSpPr>
            <p:nvPr/>
          </p:nvSpPr>
          <p:spPr bwMode="auto">
            <a:xfrm>
              <a:off x="1383" y="3113"/>
              <a:ext cx="328" cy="173"/>
            </a:xfrm>
            <a:prstGeom prst="rect">
              <a:avLst/>
            </a:prstGeom>
            <a:noFill/>
            <a:ln w="9525">
              <a:noFill/>
              <a:miter lim="800000"/>
              <a:headEnd/>
              <a:tailEnd/>
            </a:ln>
          </p:spPr>
          <p:txBody>
            <a:bodyPr wrap="none">
              <a:spAutoFit/>
            </a:bodyPr>
            <a:lstStyle/>
            <a:p>
              <a:r>
                <a:rPr lang="en-US" sz="1200">
                  <a:latin typeface="Calibri" pitchFamily="34" charset="0"/>
                </a:rPr>
                <a:t>Cash</a:t>
              </a:r>
            </a:p>
          </p:txBody>
        </p:sp>
        <p:sp>
          <p:nvSpPr>
            <p:cNvPr id="71" name="TextBox 64"/>
            <p:cNvSpPr txBox="1">
              <a:spLocks noChangeArrowheads="1"/>
            </p:cNvSpPr>
            <p:nvPr/>
          </p:nvSpPr>
          <p:spPr bwMode="auto">
            <a:xfrm>
              <a:off x="1383" y="3430"/>
              <a:ext cx="358" cy="173"/>
            </a:xfrm>
            <a:prstGeom prst="rect">
              <a:avLst/>
            </a:prstGeom>
            <a:noFill/>
            <a:ln w="9525">
              <a:noFill/>
              <a:miter lim="800000"/>
              <a:headEnd/>
              <a:tailEnd/>
            </a:ln>
          </p:spPr>
          <p:txBody>
            <a:bodyPr wrap="none">
              <a:spAutoFit/>
            </a:bodyPr>
            <a:lstStyle/>
            <a:p>
              <a:r>
                <a:rPr lang="en-US" sz="1200">
                  <a:latin typeface="Calibri" pitchFamily="34" charset="0"/>
                </a:rPr>
                <a:t>Asset</a:t>
              </a:r>
            </a:p>
          </p:txBody>
        </p:sp>
        <p:cxnSp>
          <p:nvCxnSpPr>
            <p:cNvPr id="72" name="Straight Arrow Connector 77"/>
            <p:cNvCxnSpPr>
              <a:cxnSpLocks noChangeShapeType="1"/>
            </p:cNvCxnSpPr>
            <p:nvPr/>
          </p:nvCxnSpPr>
          <p:spPr bwMode="auto">
            <a:xfrm>
              <a:off x="1247" y="3294"/>
              <a:ext cx="544" cy="0"/>
            </a:xfrm>
            <a:prstGeom prst="straightConnector1">
              <a:avLst/>
            </a:prstGeom>
            <a:noFill/>
            <a:ln w="25400" algn="ctr">
              <a:solidFill>
                <a:srgbClr val="4A7EBB"/>
              </a:solidFill>
              <a:round/>
              <a:headEnd type="arrow" w="med" len="med"/>
              <a:tailEnd/>
            </a:ln>
          </p:spPr>
        </p:cxnSp>
        <p:cxnSp>
          <p:nvCxnSpPr>
            <p:cNvPr id="73" name="Straight Arrow Connector 77"/>
            <p:cNvCxnSpPr>
              <a:cxnSpLocks noChangeShapeType="1"/>
            </p:cNvCxnSpPr>
            <p:nvPr/>
          </p:nvCxnSpPr>
          <p:spPr bwMode="auto">
            <a:xfrm>
              <a:off x="1247" y="3430"/>
              <a:ext cx="544" cy="0"/>
            </a:xfrm>
            <a:prstGeom prst="straightConnector1">
              <a:avLst/>
            </a:prstGeom>
            <a:noFill/>
            <a:ln w="25400" algn="ctr">
              <a:solidFill>
                <a:srgbClr val="4A7EBB"/>
              </a:solidFill>
              <a:round/>
              <a:headEnd/>
              <a:tailEnd type="arrow" w="med" len="med"/>
            </a:ln>
          </p:spPr>
        </p:cxnSp>
      </p:grpSp>
      <p:sp>
        <p:nvSpPr>
          <p:cNvPr id="74" name="Rectangle 47"/>
          <p:cNvSpPr>
            <a:spLocks noChangeArrowheads="1"/>
          </p:cNvSpPr>
          <p:nvPr/>
        </p:nvSpPr>
        <p:spPr bwMode="auto">
          <a:xfrm>
            <a:off x="2776538" y="4519633"/>
            <a:ext cx="1295400" cy="1223962"/>
          </a:xfrm>
          <a:prstGeom prst="rect">
            <a:avLst/>
          </a:prstGeom>
          <a:noFill/>
          <a:ln w="9525">
            <a:solidFill>
              <a:schemeClr val="tx1"/>
            </a:solidFill>
            <a:prstDash val="dash"/>
            <a:miter lim="800000"/>
            <a:headEnd/>
            <a:tailEnd/>
          </a:ln>
        </p:spPr>
        <p:txBody>
          <a:bodyPr wrap="none" anchor="b"/>
          <a:lstStyle/>
          <a:p>
            <a:pPr algn="ctr"/>
            <a:r>
              <a:rPr lang="pl-PL" sz="1400" b="1">
                <a:latin typeface="Calibri" pitchFamily="34" charset="0"/>
              </a:rPr>
              <a:t>Securitization</a:t>
            </a:r>
          </a:p>
        </p:txBody>
      </p:sp>
      <p:grpSp>
        <p:nvGrpSpPr>
          <p:cNvPr id="75" name="Group 48"/>
          <p:cNvGrpSpPr>
            <a:grpSpLocks/>
          </p:cNvGrpSpPr>
          <p:nvPr/>
        </p:nvGrpSpPr>
        <p:grpSpPr bwMode="auto">
          <a:xfrm>
            <a:off x="4071938" y="4702195"/>
            <a:ext cx="576262" cy="777875"/>
            <a:chOff x="1247" y="3113"/>
            <a:chExt cx="544" cy="490"/>
          </a:xfrm>
        </p:grpSpPr>
        <p:sp>
          <p:nvSpPr>
            <p:cNvPr id="76" name="TextBox 63"/>
            <p:cNvSpPr txBox="1">
              <a:spLocks noChangeArrowheads="1"/>
            </p:cNvSpPr>
            <p:nvPr/>
          </p:nvSpPr>
          <p:spPr bwMode="auto">
            <a:xfrm>
              <a:off x="1383" y="3113"/>
              <a:ext cx="174" cy="173"/>
            </a:xfrm>
            <a:prstGeom prst="rect">
              <a:avLst/>
            </a:prstGeom>
            <a:noFill/>
            <a:ln w="9525">
              <a:noFill/>
              <a:miter lim="800000"/>
              <a:headEnd/>
              <a:tailEnd/>
            </a:ln>
          </p:spPr>
          <p:txBody>
            <a:bodyPr wrap="none">
              <a:spAutoFit/>
            </a:bodyPr>
            <a:lstStyle/>
            <a:p>
              <a:endParaRPr lang="en-US" sz="1200">
                <a:latin typeface="Calibri" pitchFamily="34" charset="0"/>
              </a:endParaRPr>
            </a:p>
          </p:txBody>
        </p:sp>
        <p:sp>
          <p:nvSpPr>
            <p:cNvPr id="77" name="TextBox 64"/>
            <p:cNvSpPr txBox="1">
              <a:spLocks noChangeArrowheads="1"/>
            </p:cNvSpPr>
            <p:nvPr/>
          </p:nvSpPr>
          <p:spPr bwMode="auto">
            <a:xfrm>
              <a:off x="1383" y="3430"/>
              <a:ext cx="174" cy="173"/>
            </a:xfrm>
            <a:prstGeom prst="rect">
              <a:avLst/>
            </a:prstGeom>
            <a:noFill/>
            <a:ln w="9525">
              <a:noFill/>
              <a:miter lim="800000"/>
              <a:headEnd/>
              <a:tailEnd/>
            </a:ln>
          </p:spPr>
          <p:txBody>
            <a:bodyPr wrap="none">
              <a:spAutoFit/>
            </a:bodyPr>
            <a:lstStyle/>
            <a:p>
              <a:endParaRPr lang="en-US" sz="1200">
                <a:latin typeface="Calibri" pitchFamily="34" charset="0"/>
              </a:endParaRPr>
            </a:p>
          </p:txBody>
        </p:sp>
        <p:cxnSp>
          <p:nvCxnSpPr>
            <p:cNvPr id="78" name="Straight Arrow Connector 77"/>
            <p:cNvCxnSpPr>
              <a:cxnSpLocks noChangeShapeType="1"/>
            </p:cNvCxnSpPr>
            <p:nvPr/>
          </p:nvCxnSpPr>
          <p:spPr bwMode="auto">
            <a:xfrm>
              <a:off x="1247" y="3294"/>
              <a:ext cx="544" cy="0"/>
            </a:xfrm>
            <a:prstGeom prst="straightConnector1">
              <a:avLst/>
            </a:prstGeom>
            <a:noFill/>
            <a:ln w="25400" algn="ctr">
              <a:solidFill>
                <a:srgbClr val="4A7EBB"/>
              </a:solidFill>
              <a:round/>
              <a:headEnd type="arrow" w="med" len="med"/>
              <a:tailEnd/>
            </a:ln>
          </p:spPr>
        </p:cxnSp>
        <p:cxnSp>
          <p:nvCxnSpPr>
            <p:cNvPr id="79" name="Straight Arrow Connector 77"/>
            <p:cNvCxnSpPr>
              <a:cxnSpLocks noChangeShapeType="1"/>
            </p:cNvCxnSpPr>
            <p:nvPr/>
          </p:nvCxnSpPr>
          <p:spPr bwMode="auto">
            <a:xfrm>
              <a:off x="1247" y="3430"/>
              <a:ext cx="544" cy="0"/>
            </a:xfrm>
            <a:prstGeom prst="straightConnector1">
              <a:avLst/>
            </a:prstGeom>
            <a:noFill/>
            <a:ln w="25400" algn="ctr">
              <a:solidFill>
                <a:srgbClr val="4A7EBB"/>
              </a:solidFill>
              <a:round/>
              <a:headEnd/>
              <a:tailEnd type="arrow" w="med" len="med"/>
            </a:ln>
          </p:spPr>
        </p:cxnSp>
      </p:grpSp>
      <p:sp>
        <p:nvSpPr>
          <p:cNvPr id="80" name="Rounded Rectangle 8"/>
          <p:cNvSpPr>
            <a:spLocks noChangeArrowheads="1"/>
          </p:cNvSpPr>
          <p:nvPr/>
        </p:nvSpPr>
        <p:spPr bwMode="auto">
          <a:xfrm>
            <a:off x="4791075" y="4630758"/>
            <a:ext cx="1441450" cy="1009650"/>
          </a:xfrm>
          <a:prstGeom prst="flowChartProcess">
            <a:avLst/>
          </a:prstGeom>
          <a:solidFill>
            <a:srgbClr val="00CC00"/>
          </a:solidFill>
          <a:ln w="25400" algn="ctr">
            <a:noFill/>
            <a:miter lim="800000"/>
            <a:headEnd/>
            <a:tailEnd/>
          </a:ln>
        </p:spPr>
        <p:txBody>
          <a:bodyPr lIns="0" rIns="0" anchor="ctr"/>
          <a:lstStyle/>
          <a:p>
            <a:pPr algn="ctr"/>
            <a:r>
              <a:rPr lang="pl-PL" b="1">
                <a:latin typeface="Calibri" pitchFamily="34" charset="0"/>
              </a:rPr>
              <a:t>MBS (CDO) tranches,</a:t>
            </a:r>
          </a:p>
          <a:p>
            <a:pPr algn="ctr"/>
            <a:r>
              <a:rPr lang="pl-PL" b="1">
                <a:latin typeface="Calibri" pitchFamily="34" charset="0"/>
              </a:rPr>
              <a:t>CDS</a:t>
            </a:r>
            <a:endParaRPr lang="en-US" b="1">
              <a:latin typeface="Calibri" pitchFamily="34" charset="0"/>
            </a:endParaRPr>
          </a:p>
        </p:txBody>
      </p:sp>
      <p:sp>
        <p:nvSpPr>
          <p:cNvPr id="81" name="Rectangle 53"/>
          <p:cNvSpPr>
            <a:spLocks noChangeArrowheads="1"/>
          </p:cNvSpPr>
          <p:nvPr/>
        </p:nvSpPr>
        <p:spPr bwMode="auto">
          <a:xfrm>
            <a:off x="4648200" y="4486295"/>
            <a:ext cx="1655763" cy="1871663"/>
          </a:xfrm>
          <a:prstGeom prst="rect">
            <a:avLst/>
          </a:prstGeom>
          <a:noFill/>
          <a:ln w="9525">
            <a:solidFill>
              <a:schemeClr val="tx1"/>
            </a:solidFill>
            <a:prstDash val="dash"/>
            <a:miter lim="800000"/>
            <a:headEnd/>
            <a:tailEnd/>
          </a:ln>
        </p:spPr>
        <p:txBody>
          <a:bodyPr wrap="none" anchor="b"/>
          <a:lstStyle/>
          <a:p>
            <a:pPr algn="ctr"/>
            <a:r>
              <a:rPr lang="pl-PL" sz="1400" b="1">
                <a:latin typeface="Calibri" pitchFamily="34" charset="0"/>
              </a:rPr>
              <a:t>Structuring:</a:t>
            </a:r>
          </a:p>
          <a:p>
            <a:pPr algn="ctr"/>
            <a:r>
              <a:rPr lang="en-US" sz="1400" b="1">
                <a:latin typeface="Calibri" pitchFamily="34" charset="0"/>
              </a:rPr>
              <a:t>Investment</a:t>
            </a:r>
            <a:r>
              <a:rPr lang="pl-PL" sz="1400" b="1">
                <a:latin typeface="Calibri" pitchFamily="34" charset="0"/>
              </a:rPr>
              <a:t> </a:t>
            </a:r>
            <a:r>
              <a:rPr lang="en-US" sz="1400" b="1">
                <a:latin typeface="Calibri" pitchFamily="34" charset="0"/>
              </a:rPr>
              <a:t>Banks</a:t>
            </a:r>
            <a:endParaRPr lang="pl-PL" sz="1400" b="1">
              <a:latin typeface="Calibri" pitchFamily="34" charset="0"/>
            </a:endParaRPr>
          </a:p>
          <a:p>
            <a:pPr algn="ctr"/>
            <a:r>
              <a:rPr lang="en-US" sz="1400" b="1">
                <a:latin typeface="Calibri" pitchFamily="34" charset="0"/>
              </a:rPr>
              <a:t>Ratings Agencies</a:t>
            </a:r>
            <a:endParaRPr lang="pl-PL" sz="1400" b="1">
              <a:latin typeface="Calibri" pitchFamily="34" charset="0"/>
            </a:endParaRPr>
          </a:p>
        </p:txBody>
      </p:sp>
      <p:sp>
        <p:nvSpPr>
          <p:cNvPr id="82" name="TextBox 63"/>
          <p:cNvSpPr txBox="1">
            <a:spLocks noChangeArrowheads="1"/>
          </p:cNvSpPr>
          <p:nvPr/>
        </p:nvSpPr>
        <p:spPr bwMode="auto">
          <a:xfrm>
            <a:off x="6378575" y="4702195"/>
            <a:ext cx="933450" cy="274638"/>
          </a:xfrm>
          <a:prstGeom prst="rect">
            <a:avLst/>
          </a:prstGeom>
          <a:noFill/>
          <a:ln w="9525">
            <a:noFill/>
            <a:miter lim="800000"/>
            <a:headEnd/>
            <a:tailEnd/>
          </a:ln>
        </p:spPr>
        <p:txBody>
          <a:bodyPr>
            <a:spAutoFit/>
          </a:bodyPr>
          <a:lstStyle/>
          <a:p>
            <a:r>
              <a:rPr lang="pl-PL" sz="1200">
                <a:latin typeface="Calibri" pitchFamily="34" charset="0"/>
              </a:rPr>
              <a:t>Securities</a:t>
            </a:r>
            <a:endParaRPr lang="en-US" sz="1200">
              <a:latin typeface="Calibri" pitchFamily="34" charset="0"/>
            </a:endParaRPr>
          </a:p>
        </p:txBody>
      </p:sp>
      <p:sp>
        <p:nvSpPr>
          <p:cNvPr id="83" name="TextBox 64"/>
          <p:cNvSpPr txBox="1">
            <a:spLocks noChangeArrowheads="1"/>
          </p:cNvSpPr>
          <p:nvPr/>
        </p:nvSpPr>
        <p:spPr bwMode="auto">
          <a:xfrm>
            <a:off x="6303963" y="5205433"/>
            <a:ext cx="1030287" cy="274637"/>
          </a:xfrm>
          <a:prstGeom prst="rect">
            <a:avLst/>
          </a:prstGeom>
          <a:noFill/>
          <a:ln w="9525">
            <a:noFill/>
            <a:miter lim="800000"/>
            <a:headEnd/>
            <a:tailEnd/>
          </a:ln>
        </p:spPr>
        <p:txBody>
          <a:bodyPr>
            <a:spAutoFit/>
          </a:bodyPr>
          <a:lstStyle/>
          <a:p>
            <a:r>
              <a:rPr lang="pl-PL" sz="1200">
                <a:latin typeface="Calibri" pitchFamily="34" charset="0"/>
              </a:rPr>
              <a:t>Investment</a:t>
            </a:r>
            <a:endParaRPr lang="en-US" sz="1200">
              <a:latin typeface="Calibri" pitchFamily="34" charset="0"/>
            </a:endParaRPr>
          </a:p>
        </p:txBody>
      </p:sp>
      <p:cxnSp>
        <p:nvCxnSpPr>
          <p:cNvPr id="84" name="Straight Arrow Connector 77"/>
          <p:cNvCxnSpPr>
            <a:cxnSpLocks noChangeShapeType="1"/>
          </p:cNvCxnSpPr>
          <p:nvPr/>
        </p:nvCxnSpPr>
        <p:spPr bwMode="auto">
          <a:xfrm>
            <a:off x="6315075" y="4989533"/>
            <a:ext cx="922338" cy="0"/>
          </a:xfrm>
          <a:prstGeom prst="straightConnector1">
            <a:avLst/>
          </a:prstGeom>
          <a:noFill/>
          <a:ln w="25400" algn="ctr">
            <a:solidFill>
              <a:srgbClr val="4A7EBB"/>
            </a:solidFill>
            <a:round/>
            <a:headEnd type="arrow" w="med" len="med"/>
            <a:tailEnd/>
          </a:ln>
        </p:spPr>
      </p:cxnSp>
      <p:cxnSp>
        <p:nvCxnSpPr>
          <p:cNvPr id="85" name="Straight Arrow Connector 77"/>
          <p:cNvCxnSpPr>
            <a:cxnSpLocks noChangeShapeType="1"/>
          </p:cNvCxnSpPr>
          <p:nvPr/>
        </p:nvCxnSpPr>
        <p:spPr bwMode="auto">
          <a:xfrm>
            <a:off x="6315075" y="5205433"/>
            <a:ext cx="922338" cy="0"/>
          </a:xfrm>
          <a:prstGeom prst="straightConnector1">
            <a:avLst/>
          </a:prstGeom>
          <a:noFill/>
          <a:ln w="25400" algn="ctr">
            <a:solidFill>
              <a:srgbClr val="4A7EBB"/>
            </a:solidFill>
            <a:round/>
            <a:headEnd/>
            <a:tailEnd type="arrow" w="med" len="med"/>
          </a:ln>
        </p:spPr>
      </p:cxnSp>
      <p:sp>
        <p:nvSpPr>
          <p:cNvPr id="86" name="Rounded Rectangle 8"/>
          <p:cNvSpPr>
            <a:spLocks noChangeArrowheads="1"/>
          </p:cNvSpPr>
          <p:nvPr/>
        </p:nvSpPr>
        <p:spPr bwMode="auto">
          <a:xfrm>
            <a:off x="7383463" y="4630758"/>
            <a:ext cx="1441450" cy="1009650"/>
          </a:xfrm>
          <a:prstGeom prst="flowChartProcess">
            <a:avLst/>
          </a:prstGeom>
          <a:solidFill>
            <a:srgbClr val="008000"/>
          </a:solidFill>
          <a:ln w="25400" algn="ctr">
            <a:noFill/>
            <a:miter lim="800000"/>
            <a:headEnd/>
            <a:tailEnd/>
          </a:ln>
        </p:spPr>
        <p:txBody>
          <a:bodyPr lIns="0" rIns="0" anchor="ctr"/>
          <a:lstStyle/>
          <a:p>
            <a:pPr algn="ctr"/>
            <a:r>
              <a:rPr lang="en-US">
                <a:solidFill>
                  <a:srgbClr val="FFFFFF"/>
                </a:solidFill>
              </a:rPr>
              <a:t>LAPF</a:t>
            </a:r>
          </a:p>
          <a:p>
            <a:pPr algn="ctr"/>
            <a:r>
              <a:rPr lang="en-US">
                <a:solidFill>
                  <a:srgbClr val="FFFFFF"/>
                </a:solidFill>
              </a:rPr>
              <a:t>Hedge Fund</a:t>
            </a:r>
          </a:p>
        </p:txBody>
      </p:sp>
      <p:sp>
        <p:nvSpPr>
          <p:cNvPr id="87" name="Rectangle 63"/>
          <p:cNvSpPr>
            <a:spLocks noChangeArrowheads="1"/>
          </p:cNvSpPr>
          <p:nvPr/>
        </p:nvSpPr>
        <p:spPr bwMode="auto">
          <a:xfrm>
            <a:off x="7240588" y="4486295"/>
            <a:ext cx="1693862" cy="1631950"/>
          </a:xfrm>
          <a:prstGeom prst="rect">
            <a:avLst/>
          </a:prstGeom>
          <a:noFill/>
          <a:ln w="9525">
            <a:solidFill>
              <a:schemeClr val="tx1"/>
            </a:solidFill>
            <a:prstDash val="dash"/>
            <a:miter lim="800000"/>
            <a:headEnd/>
            <a:tailEnd/>
          </a:ln>
        </p:spPr>
        <p:txBody>
          <a:bodyPr wrap="none" anchor="b"/>
          <a:lstStyle/>
          <a:p>
            <a:pPr algn="ctr"/>
            <a:r>
              <a:rPr lang="en-US" sz="1400" b="1">
                <a:latin typeface="Calibri" pitchFamily="34" charset="0"/>
              </a:rPr>
              <a:t>Investment</a:t>
            </a:r>
            <a:r>
              <a:rPr lang="pl-PL" sz="1400" b="1">
                <a:latin typeface="Calibri" pitchFamily="34" charset="0"/>
              </a:rPr>
              <a:t> </a:t>
            </a:r>
            <a:r>
              <a:rPr lang="en-US" sz="1400" b="1">
                <a:latin typeface="Calibri" pitchFamily="34" charset="0"/>
              </a:rPr>
              <a:t>Banks</a:t>
            </a:r>
            <a:endParaRPr lang="pl-PL" sz="1400" b="1">
              <a:latin typeface="Calibri" pitchFamily="34" charset="0"/>
            </a:endParaRPr>
          </a:p>
          <a:p>
            <a:pPr algn="ctr"/>
            <a:r>
              <a:rPr lang="pl-PL" sz="1400" b="1">
                <a:latin typeface="Calibri" pitchFamily="34" charset="0"/>
              </a:rPr>
              <a:t>Monolines</a:t>
            </a:r>
          </a:p>
        </p:txBody>
      </p:sp>
      <p:cxnSp>
        <p:nvCxnSpPr>
          <p:cNvPr id="88" name="Straight Arrow Connector 77"/>
          <p:cNvCxnSpPr>
            <a:cxnSpLocks noChangeShapeType="1"/>
          </p:cNvCxnSpPr>
          <p:nvPr/>
        </p:nvCxnSpPr>
        <p:spPr bwMode="auto">
          <a:xfrm rot="16200000" flipV="1">
            <a:off x="6184118" y="3750471"/>
            <a:ext cx="1357323" cy="857257"/>
          </a:xfrm>
          <a:prstGeom prst="straightConnector1">
            <a:avLst/>
          </a:prstGeom>
          <a:noFill/>
          <a:ln w="25400" algn="ctr">
            <a:solidFill>
              <a:srgbClr val="4A7EBB"/>
            </a:solidFill>
            <a:round/>
            <a:headEnd type="arrow" w="med" len="med"/>
            <a:tailEnd/>
          </a:ln>
        </p:spPr>
      </p:cxnSp>
      <p:cxnSp>
        <p:nvCxnSpPr>
          <p:cNvPr id="89" name="Straight Arrow Connector 77"/>
          <p:cNvCxnSpPr>
            <a:cxnSpLocks noChangeShapeType="1"/>
          </p:cNvCxnSpPr>
          <p:nvPr/>
        </p:nvCxnSpPr>
        <p:spPr bwMode="auto">
          <a:xfrm rot="16200000" flipV="1">
            <a:off x="6362712" y="3500438"/>
            <a:ext cx="1214446" cy="785818"/>
          </a:xfrm>
          <a:prstGeom prst="straightConnector1">
            <a:avLst/>
          </a:prstGeom>
          <a:noFill/>
          <a:ln w="25400" algn="ctr">
            <a:solidFill>
              <a:srgbClr val="4A7EBB"/>
            </a:solidFill>
            <a:round/>
            <a:headEnd/>
            <a:tailEnd type="arrow" w="med" len="med"/>
          </a:ln>
        </p:spPr>
      </p:cxnSp>
      <p:sp>
        <p:nvSpPr>
          <p:cNvPr id="90" name="Oval 10"/>
          <p:cNvSpPr>
            <a:spLocks noChangeArrowheads="1"/>
          </p:cNvSpPr>
          <p:nvPr/>
        </p:nvSpPr>
        <p:spPr bwMode="auto">
          <a:xfrm>
            <a:off x="7096125" y="3524256"/>
            <a:ext cx="1552575" cy="762000"/>
          </a:xfrm>
          <a:prstGeom prst="ellipse">
            <a:avLst/>
          </a:prstGeom>
          <a:solidFill>
            <a:srgbClr val="CC3300"/>
          </a:solidFill>
          <a:ln w="25400" algn="ctr">
            <a:noFill/>
            <a:round/>
            <a:headEnd/>
            <a:tailEnd/>
          </a:ln>
        </p:spPr>
        <p:txBody>
          <a:bodyPr anchor="ctr"/>
          <a:lstStyle/>
          <a:p>
            <a:pPr algn="ctr"/>
            <a:r>
              <a:rPr lang="en-US" b="1">
                <a:latin typeface="Calibri" pitchFamily="34" charset="0"/>
              </a:rPr>
              <a:t>Equity Valuation</a:t>
            </a:r>
            <a:r>
              <a:rPr lang="en-US">
                <a:latin typeface="Calibri" pitchFamily="34" charset="0"/>
              </a:rPr>
              <a:t> </a:t>
            </a:r>
          </a:p>
        </p:txBody>
      </p:sp>
      <p:cxnSp>
        <p:nvCxnSpPr>
          <p:cNvPr id="91" name="Straight Arrow Connector 20"/>
          <p:cNvCxnSpPr>
            <a:cxnSpLocks noChangeShapeType="1"/>
          </p:cNvCxnSpPr>
          <p:nvPr/>
        </p:nvCxnSpPr>
        <p:spPr bwMode="auto">
          <a:xfrm rot="16200000" flipV="1">
            <a:off x="7898618" y="4107647"/>
            <a:ext cx="785819" cy="27"/>
          </a:xfrm>
          <a:prstGeom prst="straightConnector1">
            <a:avLst/>
          </a:prstGeom>
          <a:noFill/>
          <a:ln w="28575" algn="ctr">
            <a:solidFill>
              <a:srgbClr val="CC3300"/>
            </a:solidFill>
            <a:round/>
            <a:headEnd type="triangle" w="med" len="med"/>
            <a:tailEnd/>
          </a:ln>
        </p:spPr>
      </p:cxnSp>
      <p:cxnSp>
        <p:nvCxnSpPr>
          <p:cNvPr id="92" name="Straight Arrow Connector 20"/>
          <p:cNvCxnSpPr>
            <a:cxnSpLocks noChangeShapeType="1"/>
          </p:cNvCxnSpPr>
          <p:nvPr/>
        </p:nvCxnSpPr>
        <p:spPr bwMode="auto">
          <a:xfrm rot="5400000" flipH="1" flipV="1">
            <a:off x="7827963" y="3133731"/>
            <a:ext cx="928688" cy="1587"/>
          </a:xfrm>
          <a:prstGeom prst="straightConnector1">
            <a:avLst/>
          </a:prstGeom>
          <a:noFill/>
          <a:ln w="28575" algn="ctr">
            <a:solidFill>
              <a:srgbClr val="CC3300"/>
            </a:solidFill>
            <a:round/>
            <a:headEnd type="triangle" w="med" len="med"/>
            <a:tailEn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smtClean="0"/>
              <a:t>Two separate models has been created partially</a:t>
            </a:r>
          </a:p>
          <a:p>
            <a:endParaRPr lang="en-GB" dirty="0"/>
          </a:p>
        </p:txBody>
      </p:sp>
      <p:pic>
        <p:nvPicPr>
          <p:cNvPr id="25602" name="Picture 2"/>
          <p:cNvPicPr>
            <a:picLocks noChangeAspect="1" noChangeArrowheads="1"/>
          </p:cNvPicPr>
          <p:nvPr/>
        </p:nvPicPr>
        <p:blipFill>
          <a:blip r:embed="rId2" cstate="print"/>
          <a:srcRect/>
          <a:stretch>
            <a:fillRect/>
          </a:stretch>
        </p:blipFill>
        <p:spPr bwMode="auto">
          <a:xfrm>
            <a:off x="4876800" y="2514600"/>
            <a:ext cx="4064000" cy="3048000"/>
          </a:xfrm>
          <a:prstGeom prst="rect">
            <a:avLst/>
          </a:prstGeom>
          <a:noFill/>
          <a:ln w="9525">
            <a:noFill/>
            <a:miter lim="800000"/>
            <a:headEnd/>
            <a:tailEnd/>
          </a:ln>
        </p:spPr>
      </p:pic>
      <p:sp>
        <p:nvSpPr>
          <p:cNvPr id="80" name="Title 1"/>
          <p:cNvSpPr txBox="1">
            <a:spLocks/>
          </p:cNvSpPr>
          <p:nvPr/>
        </p:nvSpPr>
        <p:spPr>
          <a:xfrm>
            <a:off x="152400" y="2209800"/>
            <a:ext cx="4080656" cy="41653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800" b="0" i="0" u="none" strike="noStrike" kern="1200" cap="none" spc="0" normalizeH="0" baseline="0" noProof="0" smtClean="0">
                <a:ln>
                  <a:noFill/>
                </a:ln>
                <a:solidFill>
                  <a:srgbClr val="7B9899"/>
                </a:solidFill>
                <a:effectLst/>
                <a:uLnTx/>
                <a:uFillTx/>
                <a:latin typeface="+mj-lt"/>
                <a:ea typeface="+mj-ea"/>
                <a:cs typeface="+mj-cs"/>
              </a:rPr>
              <a:t>Model</a:t>
            </a:r>
          </a:p>
        </p:txBody>
      </p:sp>
      <p:grpSp>
        <p:nvGrpSpPr>
          <p:cNvPr id="81" name="Group 3"/>
          <p:cNvGrpSpPr>
            <a:grpSpLocks/>
          </p:cNvGrpSpPr>
          <p:nvPr/>
        </p:nvGrpSpPr>
        <p:grpSpPr bwMode="auto">
          <a:xfrm>
            <a:off x="703288" y="2054225"/>
            <a:ext cx="3889375" cy="3660775"/>
            <a:chOff x="523" y="46"/>
            <a:chExt cx="5124" cy="4201"/>
          </a:xfrm>
        </p:grpSpPr>
        <p:sp>
          <p:nvSpPr>
            <p:cNvPr id="82" name="Rectangle 4"/>
            <p:cNvSpPr>
              <a:spLocks noChangeArrowheads="1"/>
            </p:cNvSpPr>
            <p:nvPr/>
          </p:nvSpPr>
          <p:spPr bwMode="auto">
            <a:xfrm>
              <a:off x="4059" y="46"/>
              <a:ext cx="1588" cy="4201"/>
            </a:xfrm>
            <a:prstGeom prst="rect">
              <a:avLst/>
            </a:prstGeom>
            <a:solidFill>
              <a:schemeClr val="bg2"/>
            </a:solidFill>
            <a:ln w="9525" algn="ctr">
              <a:noFill/>
              <a:miter lim="800000"/>
              <a:headEnd/>
              <a:tailEnd/>
            </a:ln>
          </p:spPr>
          <p:txBody>
            <a:bodyPr wrap="none" anchor="ctr"/>
            <a:lstStyle/>
            <a:p>
              <a:pPr algn="ctr"/>
              <a:endParaRPr kumimoji="1" lang="pl-PL" sz="800">
                <a:solidFill>
                  <a:srgbClr val="000000"/>
                </a:solidFill>
                <a:ea typeface="ＭＳ Ｐゴシック" pitchFamily="34" charset="-128"/>
              </a:endParaRPr>
            </a:p>
          </p:txBody>
        </p:sp>
        <p:sp>
          <p:nvSpPr>
            <p:cNvPr id="83" name="Rounded Rectangle 82"/>
            <p:cNvSpPr/>
            <p:nvPr/>
          </p:nvSpPr>
          <p:spPr>
            <a:xfrm>
              <a:off x="2744" y="1253"/>
              <a:ext cx="1215" cy="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pl-PL" sz="800">
                  <a:solidFill>
                    <a:srgbClr val="FFFFFF"/>
                  </a:solidFill>
                  <a:latin typeface="Arial" charset="0"/>
                  <a:ea typeface="ＭＳ Ｐゴシック" pitchFamily="34" charset="-128"/>
                </a:rPr>
                <a:t>ABX</a:t>
              </a:r>
              <a:r>
                <a:rPr kumimoji="1" lang="en-US" sz="800">
                  <a:solidFill>
                    <a:srgbClr val="FFFFFF"/>
                  </a:solidFill>
                  <a:ea typeface="ＭＳ Ｐゴシック" pitchFamily="34" charset="-128"/>
                </a:rPr>
                <a:t> Tranches</a:t>
              </a:r>
              <a:endParaRPr kumimoji="1" lang="en-GB" sz="800">
                <a:solidFill>
                  <a:srgbClr val="FFFFFF"/>
                </a:solidFill>
                <a:ea typeface="ＭＳ Ｐゴシック" pitchFamily="34" charset="-128"/>
              </a:endParaRPr>
            </a:p>
          </p:txBody>
        </p:sp>
        <p:sp>
          <p:nvSpPr>
            <p:cNvPr id="84" name="Rounded Rectangle 83"/>
            <p:cNvSpPr/>
            <p:nvPr/>
          </p:nvSpPr>
          <p:spPr>
            <a:xfrm>
              <a:off x="1800" y="1485"/>
              <a:ext cx="675" cy="1575"/>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1" lang="en-GB" sz="800" dirty="0">
                  <a:solidFill>
                    <a:prstClr val="black"/>
                  </a:solidFill>
                </a:rPr>
                <a:t>Banks</a:t>
              </a:r>
            </a:p>
          </p:txBody>
        </p:sp>
        <p:sp>
          <p:nvSpPr>
            <p:cNvPr id="85" name="Hexagon 84"/>
            <p:cNvSpPr>
              <a:spLocks noChangeArrowheads="1"/>
            </p:cNvSpPr>
            <p:nvPr/>
          </p:nvSpPr>
          <p:spPr bwMode="auto">
            <a:xfrm flipV="1">
              <a:off x="567" y="1071"/>
              <a:ext cx="360" cy="270"/>
            </a:xfrm>
            <a:prstGeom prst="hexagon">
              <a:avLst>
                <a:gd name="adj" fmla="val 25000"/>
                <a:gd name="vf" fmla="val 115470"/>
              </a:avLst>
            </a:pr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rot="10800000" anchor="ctr"/>
            <a:lstStyle/>
            <a:p>
              <a:pPr algn="ctr" fontAlgn="auto">
                <a:spcBef>
                  <a:spcPts val="0"/>
                </a:spcBef>
                <a:spcAft>
                  <a:spcPts val="0"/>
                </a:spcAft>
                <a:defRPr/>
              </a:pPr>
              <a:endParaRPr kumimoji="1" lang="en-GB" sz="800">
                <a:solidFill>
                  <a:prstClr val="black"/>
                </a:solidFill>
                <a:latin typeface="+mn-lt"/>
                <a:cs typeface="+mn-cs"/>
              </a:endParaRPr>
            </a:p>
          </p:txBody>
        </p:sp>
        <p:sp>
          <p:nvSpPr>
            <p:cNvPr id="86" name="Hexagon 85"/>
            <p:cNvSpPr>
              <a:spLocks noChangeArrowheads="1"/>
            </p:cNvSpPr>
            <p:nvPr/>
          </p:nvSpPr>
          <p:spPr bwMode="auto">
            <a:xfrm flipV="1">
              <a:off x="567" y="1570"/>
              <a:ext cx="360" cy="270"/>
            </a:xfrm>
            <a:prstGeom prst="hexagon">
              <a:avLst>
                <a:gd name="adj" fmla="val 25000"/>
                <a:gd name="vf" fmla="val 115470"/>
              </a:avLst>
            </a:pr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rot="10800000" anchor="ctr"/>
            <a:lstStyle/>
            <a:p>
              <a:pPr algn="ctr" fontAlgn="auto">
                <a:spcBef>
                  <a:spcPts val="0"/>
                </a:spcBef>
                <a:spcAft>
                  <a:spcPts val="0"/>
                </a:spcAft>
                <a:defRPr/>
              </a:pPr>
              <a:endParaRPr kumimoji="1" lang="en-GB" sz="800">
                <a:solidFill>
                  <a:prstClr val="black"/>
                </a:solidFill>
                <a:latin typeface="+mn-lt"/>
                <a:cs typeface="+mn-cs"/>
              </a:endParaRPr>
            </a:p>
          </p:txBody>
        </p:sp>
        <p:sp>
          <p:nvSpPr>
            <p:cNvPr id="87" name="Hexagon 86"/>
            <p:cNvSpPr>
              <a:spLocks noChangeArrowheads="1"/>
            </p:cNvSpPr>
            <p:nvPr/>
          </p:nvSpPr>
          <p:spPr bwMode="auto">
            <a:xfrm flipV="1">
              <a:off x="567" y="2434"/>
              <a:ext cx="360" cy="270"/>
            </a:xfrm>
            <a:prstGeom prst="hexagon">
              <a:avLst>
                <a:gd name="adj" fmla="val 25000"/>
                <a:gd name="vf" fmla="val 115470"/>
              </a:avLst>
            </a:pr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rot="10800000" anchor="ctr"/>
            <a:lstStyle/>
            <a:p>
              <a:pPr algn="ctr" fontAlgn="auto">
                <a:spcBef>
                  <a:spcPts val="0"/>
                </a:spcBef>
                <a:spcAft>
                  <a:spcPts val="0"/>
                </a:spcAft>
                <a:defRPr/>
              </a:pPr>
              <a:endParaRPr kumimoji="1" lang="en-GB" sz="800">
                <a:solidFill>
                  <a:prstClr val="black"/>
                </a:solidFill>
                <a:latin typeface="+mn-lt"/>
                <a:cs typeface="+mn-cs"/>
              </a:endParaRPr>
            </a:p>
          </p:txBody>
        </p:sp>
        <p:sp>
          <p:nvSpPr>
            <p:cNvPr id="88" name="Hexagon 87"/>
            <p:cNvSpPr>
              <a:spLocks noChangeArrowheads="1"/>
            </p:cNvSpPr>
            <p:nvPr/>
          </p:nvSpPr>
          <p:spPr bwMode="auto">
            <a:xfrm flipV="1">
              <a:off x="567" y="2843"/>
              <a:ext cx="360" cy="270"/>
            </a:xfrm>
            <a:prstGeom prst="hexagon">
              <a:avLst>
                <a:gd name="adj" fmla="val 25000"/>
                <a:gd name="vf" fmla="val 115470"/>
              </a:avLst>
            </a:prstGeom>
            <a:gradFill rotWithShape="1">
              <a:gsLst>
                <a:gs pos="0">
                  <a:srgbClr val="9EEAFF"/>
                </a:gs>
                <a:gs pos="35001">
                  <a:srgbClr val="BBEFFF"/>
                </a:gs>
                <a:gs pos="100000">
                  <a:srgbClr val="E4F9FF"/>
                </a:gs>
              </a:gsLst>
              <a:lin ang="16200000" scaled="1"/>
            </a:gradFill>
            <a:ln w="9525" algn="ctr">
              <a:solidFill>
                <a:srgbClr val="46AAC5"/>
              </a:solidFill>
              <a:miter lim="800000"/>
              <a:headEnd/>
              <a:tailEnd/>
            </a:ln>
            <a:effectLst>
              <a:outerShdw dist="20000" dir="5400000" rotWithShape="0">
                <a:srgbClr val="000000">
                  <a:alpha val="37999"/>
                </a:srgbClr>
              </a:outerShdw>
            </a:effectLst>
          </p:spPr>
          <p:txBody>
            <a:bodyPr rot="10800000" anchor="ctr"/>
            <a:lstStyle/>
            <a:p>
              <a:pPr algn="ctr" fontAlgn="auto">
                <a:spcBef>
                  <a:spcPts val="0"/>
                </a:spcBef>
                <a:spcAft>
                  <a:spcPts val="0"/>
                </a:spcAft>
                <a:defRPr/>
              </a:pPr>
              <a:endParaRPr kumimoji="1" lang="en-GB" sz="800">
                <a:solidFill>
                  <a:prstClr val="black"/>
                </a:solidFill>
                <a:latin typeface="+mn-lt"/>
                <a:cs typeface="+mn-cs"/>
              </a:endParaRPr>
            </a:p>
          </p:txBody>
        </p:sp>
        <p:cxnSp>
          <p:nvCxnSpPr>
            <p:cNvPr id="89" name="Curved Connector 67"/>
            <p:cNvCxnSpPr>
              <a:stCxn id="85" idx="2"/>
              <a:endCxn id="84" idx="1"/>
            </p:cNvCxnSpPr>
            <p:nvPr/>
          </p:nvCxnSpPr>
          <p:spPr>
            <a:xfrm>
              <a:off x="927" y="1206"/>
              <a:ext cx="865" cy="106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Curved Connector 70"/>
            <p:cNvCxnSpPr>
              <a:stCxn id="86" idx="2"/>
              <a:endCxn id="84" idx="1"/>
            </p:cNvCxnSpPr>
            <p:nvPr/>
          </p:nvCxnSpPr>
          <p:spPr>
            <a:xfrm>
              <a:off x="927" y="1705"/>
              <a:ext cx="865" cy="5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Curved Connector 73"/>
            <p:cNvCxnSpPr>
              <a:cxnSpLocks noChangeShapeType="1"/>
              <a:stCxn id="87" idx="2"/>
              <a:endCxn id="84" idx="1"/>
            </p:cNvCxnSpPr>
            <p:nvPr/>
          </p:nvCxnSpPr>
          <p:spPr bwMode="auto">
            <a:xfrm flipV="1">
              <a:off x="927" y="2273"/>
              <a:ext cx="865" cy="296"/>
            </a:xfrm>
            <a:prstGeom prst="straightConnector1">
              <a:avLst/>
            </a:prstGeom>
            <a:noFill/>
            <a:ln w="9525" algn="ctr">
              <a:solidFill>
                <a:srgbClr val="4A7EBB"/>
              </a:solidFill>
              <a:round/>
              <a:headEnd type="arrow" w="med" len="med"/>
              <a:tailEnd type="arrow" w="med" len="med"/>
            </a:ln>
          </p:spPr>
        </p:cxnSp>
        <p:cxnSp>
          <p:nvCxnSpPr>
            <p:cNvPr id="92" name="Curved Connector 76"/>
            <p:cNvCxnSpPr>
              <a:stCxn id="88" idx="2"/>
              <a:endCxn id="84" idx="1"/>
            </p:cNvCxnSpPr>
            <p:nvPr/>
          </p:nvCxnSpPr>
          <p:spPr>
            <a:xfrm flipV="1">
              <a:off x="927" y="2273"/>
              <a:ext cx="865" cy="70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4" idx="3"/>
              <a:endCxn id="83" idx="1"/>
            </p:cNvCxnSpPr>
            <p:nvPr/>
          </p:nvCxnSpPr>
          <p:spPr>
            <a:xfrm flipV="1">
              <a:off x="2483" y="2266"/>
              <a:ext cx="253" cy="7"/>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94" name="Rectangle 35"/>
            <p:cNvSpPr>
              <a:spLocks noChangeArrowheads="1"/>
            </p:cNvSpPr>
            <p:nvPr/>
          </p:nvSpPr>
          <p:spPr bwMode="auto">
            <a:xfrm>
              <a:off x="523" y="3158"/>
              <a:ext cx="450" cy="136"/>
            </a:xfrm>
            <a:prstGeom prst="rect">
              <a:avLst/>
            </a:prstGeom>
            <a:noFill/>
            <a:ln w="9525">
              <a:noFill/>
              <a:miter lim="800000"/>
              <a:headEnd/>
              <a:tailEnd/>
            </a:ln>
          </p:spPr>
          <p:txBody>
            <a:bodyPr wrap="none">
              <a:spAutoFit/>
            </a:bodyPr>
            <a:lstStyle/>
            <a:p>
              <a:pPr algn="ctr"/>
              <a:r>
                <a:rPr kumimoji="1" lang="en-US" sz="800" dirty="0">
                  <a:solidFill>
                    <a:srgbClr val="000000"/>
                  </a:solidFill>
                  <a:latin typeface="Georgia" pitchFamily="18" charset="0"/>
                  <a:ea typeface="ＭＳ Ｐゴシック" pitchFamily="34" charset="-128"/>
                </a:rPr>
                <a:t>Mortgagees</a:t>
              </a:r>
              <a:endParaRPr kumimoji="1" lang="en-GB" sz="800" dirty="0">
                <a:solidFill>
                  <a:srgbClr val="000000"/>
                </a:solidFill>
                <a:latin typeface="Georgia" pitchFamily="18" charset="0"/>
                <a:ea typeface="ＭＳ Ｐゴシック" pitchFamily="34" charset="-128"/>
              </a:endParaRPr>
            </a:p>
          </p:txBody>
        </p:sp>
        <p:sp>
          <p:nvSpPr>
            <p:cNvPr id="95" name="Oval 100"/>
            <p:cNvSpPr>
              <a:spLocks noChangeArrowheads="1"/>
            </p:cNvSpPr>
            <p:nvPr/>
          </p:nvSpPr>
          <p:spPr bwMode="auto">
            <a:xfrm>
              <a:off x="4635" y="1712"/>
              <a:ext cx="900" cy="810"/>
            </a:xfrm>
            <a:prstGeom prst="ellipse">
              <a:avLst/>
            </a:prstGeom>
            <a:solidFill>
              <a:schemeClr val="accent1">
                <a:alpha val="21176"/>
              </a:schemeClr>
            </a:solidFill>
            <a:ln w="25400" algn="ctr">
              <a:solidFill>
                <a:srgbClr val="385D8A"/>
              </a:solidFill>
              <a:round/>
              <a:headEnd/>
              <a:tailEnd/>
            </a:ln>
          </p:spPr>
          <p:txBody>
            <a:bodyPr anchor="ctr"/>
            <a:lstStyle/>
            <a:p>
              <a:pPr algn="ctr"/>
              <a:r>
                <a:rPr kumimoji="1" lang="en-GB" sz="800" dirty="0">
                  <a:solidFill>
                    <a:srgbClr val="000000"/>
                  </a:solidFill>
                  <a:latin typeface="Georgia" pitchFamily="18" charset="0"/>
                  <a:ea typeface="ＭＳ Ｐゴシック" pitchFamily="34" charset="-128"/>
                </a:rPr>
                <a:t>Pension Funds</a:t>
              </a:r>
            </a:p>
          </p:txBody>
        </p:sp>
        <p:cxnSp>
          <p:nvCxnSpPr>
            <p:cNvPr id="96" name="Curved Connector 42"/>
            <p:cNvCxnSpPr>
              <a:cxnSpLocks noChangeShapeType="1"/>
              <a:stCxn id="95" idx="2"/>
              <a:endCxn id="83" idx="3"/>
            </p:cNvCxnSpPr>
            <p:nvPr/>
          </p:nvCxnSpPr>
          <p:spPr bwMode="auto">
            <a:xfrm flipH="1">
              <a:off x="3967" y="2117"/>
              <a:ext cx="660" cy="149"/>
            </a:xfrm>
            <a:prstGeom prst="straightConnector1">
              <a:avLst/>
            </a:prstGeom>
            <a:noFill/>
            <a:ln w="9525" algn="ctr">
              <a:solidFill>
                <a:srgbClr val="4A7EBB"/>
              </a:solidFill>
              <a:round/>
              <a:headEnd type="arrow" w="med" len="med"/>
              <a:tailEnd type="arrow" w="med" len="med"/>
            </a:ln>
          </p:spPr>
        </p:cxnSp>
        <p:sp>
          <p:nvSpPr>
            <p:cNvPr id="97" name="Oval 115"/>
            <p:cNvSpPr>
              <a:spLocks noChangeArrowheads="1"/>
            </p:cNvSpPr>
            <p:nvPr/>
          </p:nvSpPr>
          <p:spPr bwMode="auto">
            <a:xfrm>
              <a:off x="4649" y="2568"/>
              <a:ext cx="900" cy="810"/>
            </a:xfrm>
            <a:prstGeom prst="ellipse">
              <a:avLst/>
            </a:prstGeom>
            <a:solidFill>
              <a:schemeClr val="accent1">
                <a:alpha val="21176"/>
              </a:schemeClr>
            </a:solidFill>
            <a:ln w="25400" algn="ctr">
              <a:solidFill>
                <a:srgbClr val="385D8A"/>
              </a:solidFill>
              <a:round/>
              <a:headEnd/>
              <a:tailEnd/>
            </a:ln>
          </p:spPr>
          <p:txBody>
            <a:bodyPr anchor="ctr"/>
            <a:lstStyle/>
            <a:p>
              <a:pPr algn="ctr"/>
              <a:r>
                <a:rPr kumimoji="1" lang="en-GB" sz="800">
                  <a:solidFill>
                    <a:srgbClr val="000000"/>
                  </a:solidFill>
                  <a:latin typeface="Georgia" pitchFamily="18" charset="0"/>
                  <a:ea typeface="ＭＳ Ｐゴシック" pitchFamily="34" charset="-128"/>
                </a:rPr>
                <a:t>Hedge Funds</a:t>
              </a:r>
            </a:p>
          </p:txBody>
        </p:sp>
        <p:sp>
          <p:nvSpPr>
            <p:cNvPr id="98" name="Oval 116"/>
            <p:cNvSpPr>
              <a:spLocks noChangeArrowheads="1"/>
            </p:cNvSpPr>
            <p:nvPr/>
          </p:nvSpPr>
          <p:spPr bwMode="auto">
            <a:xfrm>
              <a:off x="4416" y="768"/>
              <a:ext cx="1109" cy="893"/>
            </a:xfrm>
            <a:prstGeom prst="ellipse">
              <a:avLst/>
            </a:prstGeom>
            <a:solidFill>
              <a:schemeClr val="accent1">
                <a:alpha val="21176"/>
              </a:schemeClr>
            </a:solidFill>
            <a:ln w="25400" algn="ctr">
              <a:solidFill>
                <a:srgbClr val="385D8A"/>
              </a:solidFill>
              <a:round/>
              <a:headEnd/>
              <a:tailEnd/>
            </a:ln>
          </p:spPr>
          <p:txBody>
            <a:bodyPr anchor="ctr"/>
            <a:lstStyle/>
            <a:p>
              <a:pPr algn="ctr"/>
              <a:r>
                <a:rPr kumimoji="1" lang="en-GB" sz="800">
                  <a:solidFill>
                    <a:srgbClr val="000000"/>
                  </a:solidFill>
                  <a:latin typeface="Georgia" pitchFamily="18" charset="0"/>
                  <a:ea typeface="ＭＳ Ｐゴシック" pitchFamily="34" charset="-128"/>
                </a:rPr>
                <a:t>Insurance</a:t>
              </a:r>
            </a:p>
          </p:txBody>
        </p:sp>
        <p:cxnSp>
          <p:nvCxnSpPr>
            <p:cNvPr id="99" name="Curved Connector 42"/>
            <p:cNvCxnSpPr>
              <a:cxnSpLocks noChangeShapeType="1"/>
              <a:stCxn id="97" idx="2"/>
              <a:endCxn id="83" idx="3"/>
            </p:cNvCxnSpPr>
            <p:nvPr/>
          </p:nvCxnSpPr>
          <p:spPr bwMode="auto">
            <a:xfrm flipH="1" flipV="1">
              <a:off x="3967" y="2266"/>
              <a:ext cx="674" cy="707"/>
            </a:xfrm>
            <a:prstGeom prst="straightConnector1">
              <a:avLst/>
            </a:prstGeom>
            <a:noFill/>
            <a:ln w="9525" algn="ctr">
              <a:solidFill>
                <a:srgbClr val="4A7EBB"/>
              </a:solidFill>
              <a:round/>
              <a:headEnd type="arrow" w="med" len="med"/>
              <a:tailEnd type="arrow" w="med" len="med"/>
            </a:ln>
          </p:spPr>
        </p:cxnSp>
        <p:cxnSp>
          <p:nvCxnSpPr>
            <p:cNvPr id="100" name="Curved Connector 42"/>
            <p:cNvCxnSpPr>
              <a:cxnSpLocks noChangeShapeType="1"/>
              <a:stCxn id="98" idx="3"/>
              <a:endCxn id="83" idx="3"/>
            </p:cNvCxnSpPr>
            <p:nvPr/>
          </p:nvCxnSpPr>
          <p:spPr bwMode="auto">
            <a:xfrm rot="5400000">
              <a:off x="3901" y="1588"/>
              <a:ext cx="735" cy="619"/>
            </a:xfrm>
            <a:prstGeom prst="straightConnector1">
              <a:avLst/>
            </a:prstGeom>
            <a:noFill/>
            <a:ln w="9525" algn="ctr">
              <a:solidFill>
                <a:srgbClr val="4A7EBB"/>
              </a:solidFill>
              <a:round/>
              <a:headEnd type="arrow" w="med" len="med"/>
              <a:tailEnd type="arrow" w="med" len="med"/>
            </a:ln>
          </p:spPr>
        </p:cxnSp>
        <p:sp>
          <p:nvSpPr>
            <p:cNvPr id="101" name="Text Box 22"/>
            <p:cNvSpPr txBox="1">
              <a:spLocks noChangeArrowheads="1"/>
            </p:cNvSpPr>
            <p:nvPr/>
          </p:nvSpPr>
          <p:spPr bwMode="auto">
            <a:xfrm>
              <a:off x="645" y="1855"/>
              <a:ext cx="135" cy="291"/>
            </a:xfrm>
            <a:prstGeom prst="rect">
              <a:avLst/>
            </a:prstGeom>
            <a:noFill/>
            <a:ln w="9525" algn="ctr">
              <a:noFill/>
              <a:miter lim="800000"/>
              <a:headEnd/>
              <a:tailEnd/>
            </a:ln>
          </p:spPr>
          <p:txBody>
            <a:bodyPr wrap="none">
              <a:spAutoFit/>
            </a:bodyPr>
            <a:lstStyle/>
            <a:p>
              <a:r>
                <a:rPr kumimoji="1" lang="pl-PL" sz="800">
                  <a:solidFill>
                    <a:srgbClr val="000000"/>
                  </a:solidFill>
                  <a:ea typeface="ＭＳ Ｐゴシック" pitchFamily="34" charset="-128"/>
                </a:rPr>
                <a:t>.</a:t>
              </a:r>
            </a:p>
            <a:p>
              <a:r>
                <a:rPr kumimoji="1" lang="pl-PL" sz="800">
                  <a:solidFill>
                    <a:srgbClr val="000000"/>
                  </a:solidFill>
                  <a:ea typeface="ＭＳ Ｐゴシック" pitchFamily="34" charset="-128"/>
                </a:rPr>
                <a:t>.</a:t>
              </a:r>
            </a:p>
            <a:p>
              <a:r>
                <a:rPr kumimoji="1" lang="pl-PL" sz="800">
                  <a:solidFill>
                    <a:srgbClr val="000000"/>
                  </a:solidFill>
                  <a:ea typeface="ＭＳ Ｐゴシック" pitchFamily="34" charset="-128"/>
                </a:rPr>
                <a:t>.</a:t>
              </a:r>
            </a:p>
          </p:txBody>
        </p:sp>
        <p:sp>
          <p:nvSpPr>
            <p:cNvPr id="102" name="Rectangle 35"/>
            <p:cNvSpPr>
              <a:spLocks noChangeArrowheads="1"/>
            </p:cNvSpPr>
            <p:nvPr/>
          </p:nvSpPr>
          <p:spPr bwMode="auto">
            <a:xfrm>
              <a:off x="1840" y="3203"/>
              <a:ext cx="586" cy="136"/>
            </a:xfrm>
            <a:prstGeom prst="rect">
              <a:avLst/>
            </a:prstGeom>
            <a:noFill/>
            <a:ln w="9525">
              <a:noFill/>
              <a:miter lim="800000"/>
              <a:headEnd/>
              <a:tailEnd/>
            </a:ln>
          </p:spPr>
          <p:txBody>
            <a:bodyPr wrap="none">
              <a:spAutoFit/>
            </a:bodyPr>
            <a:lstStyle/>
            <a:p>
              <a:pPr algn="ctr"/>
              <a:r>
                <a:rPr kumimoji="1" lang="pl-PL" sz="800">
                  <a:solidFill>
                    <a:srgbClr val="000000"/>
                  </a:solidFill>
                  <a:latin typeface="Georgia" pitchFamily="18" charset="0"/>
                  <a:ea typeface="ＭＳ Ｐゴシック" pitchFamily="34" charset="-128"/>
                </a:rPr>
                <a:t>CDO originators</a:t>
              </a:r>
              <a:endParaRPr kumimoji="1" lang="en-GB" sz="800">
                <a:solidFill>
                  <a:srgbClr val="000000"/>
                </a:solidFill>
                <a:latin typeface="Georgia" pitchFamily="18" charset="0"/>
                <a:ea typeface="ＭＳ Ｐゴシック" pitchFamily="34" charset="-128"/>
              </a:endParaRPr>
            </a:p>
          </p:txBody>
        </p:sp>
        <p:sp>
          <p:nvSpPr>
            <p:cNvPr id="103" name="Oval 23"/>
            <p:cNvSpPr>
              <a:spLocks noChangeArrowheads="1"/>
            </p:cNvSpPr>
            <p:nvPr/>
          </p:nvSpPr>
          <p:spPr bwMode="auto">
            <a:xfrm>
              <a:off x="4377" y="3430"/>
              <a:ext cx="847" cy="719"/>
            </a:xfrm>
            <a:prstGeom prst="ellipse">
              <a:avLst/>
            </a:prstGeom>
            <a:solidFill>
              <a:schemeClr val="accent1">
                <a:alpha val="21176"/>
              </a:schemeClr>
            </a:solidFill>
            <a:ln w="25400" algn="ctr">
              <a:solidFill>
                <a:srgbClr val="385D8A"/>
              </a:solidFill>
              <a:round/>
              <a:headEnd/>
              <a:tailEnd/>
            </a:ln>
          </p:spPr>
          <p:txBody>
            <a:bodyPr anchor="ctr"/>
            <a:lstStyle/>
            <a:p>
              <a:pPr algn="ctr"/>
              <a:r>
                <a:rPr kumimoji="1" lang="en-GB" sz="800">
                  <a:solidFill>
                    <a:srgbClr val="000000"/>
                  </a:solidFill>
                  <a:latin typeface="Georgia" pitchFamily="18" charset="0"/>
                  <a:ea typeface="ＭＳ Ｐゴシック" pitchFamily="34" charset="-128"/>
                </a:rPr>
                <a:t>Banks</a:t>
              </a:r>
            </a:p>
          </p:txBody>
        </p:sp>
        <p:cxnSp>
          <p:nvCxnSpPr>
            <p:cNvPr id="104" name="Curved Connector 42"/>
            <p:cNvCxnSpPr>
              <a:cxnSpLocks noChangeShapeType="1"/>
              <a:stCxn id="103" idx="1"/>
              <a:endCxn id="83" idx="3"/>
            </p:cNvCxnSpPr>
            <p:nvPr/>
          </p:nvCxnSpPr>
          <p:spPr bwMode="auto">
            <a:xfrm flipH="1" flipV="1">
              <a:off x="3967" y="2266"/>
              <a:ext cx="534" cy="1261"/>
            </a:xfrm>
            <a:prstGeom prst="straightConnector1">
              <a:avLst/>
            </a:prstGeom>
            <a:noFill/>
            <a:ln w="9525" algn="ctr">
              <a:solidFill>
                <a:srgbClr val="4A7EBB"/>
              </a:solidFill>
              <a:round/>
              <a:headEnd type="arrow" w="med" len="med"/>
              <a:tailEnd type="arrow" w="med" len="med"/>
            </a:ln>
          </p:spPr>
        </p:cxnSp>
        <p:sp>
          <p:nvSpPr>
            <p:cNvPr id="105" name="Text Box 27"/>
            <p:cNvSpPr txBox="1">
              <a:spLocks noChangeArrowheads="1"/>
            </p:cNvSpPr>
            <p:nvPr/>
          </p:nvSpPr>
          <p:spPr bwMode="auto">
            <a:xfrm>
              <a:off x="4648" y="255"/>
              <a:ext cx="621" cy="213"/>
            </a:xfrm>
            <a:prstGeom prst="rect">
              <a:avLst/>
            </a:prstGeom>
            <a:noFill/>
            <a:ln w="9525" algn="ctr">
              <a:noFill/>
              <a:miter lim="800000"/>
              <a:headEnd/>
              <a:tailEnd/>
            </a:ln>
          </p:spPr>
          <p:txBody>
            <a:bodyPr wrap="none">
              <a:spAutoFit/>
            </a:bodyPr>
            <a:lstStyle/>
            <a:p>
              <a:pPr algn="ctr"/>
              <a:r>
                <a:rPr kumimoji="1" lang="pl-PL" sz="800" dirty="0">
                  <a:solidFill>
                    <a:srgbClr val="000000"/>
                  </a:solidFill>
                  <a:ea typeface="ＭＳ Ｐゴシック" pitchFamily="34" charset="-128"/>
                </a:rPr>
                <a:t>CDOs Secondary</a:t>
              </a:r>
            </a:p>
            <a:p>
              <a:pPr algn="ctr"/>
              <a:r>
                <a:rPr kumimoji="1" lang="pl-PL" sz="800" dirty="0">
                  <a:solidFill>
                    <a:srgbClr val="000000"/>
                  </a:solidFill>
                  <a:ea typeface="ＭＳ Ｐゴシック" pitchFamily="34" charset="-128"/>
                </a:rPr>
                <a:t> Market</a:t>
              </a:r>
            </a:p>
          </p:txBody>
        </p:sp>
      </p:grpSp>
      <p:pic>
        <p:nvPicPr>
          <p:cNvPr id="106" name="Content Placeholder 4" descr="ccfea-logo2004.gif"/>
          <p:cNvPicPr>
            <a:picLocks noChangeAspect="1"/>
          </p:cNvPicPr>
          <p:nvPr/>
        </p:nvPicPr>
        <p:blipFill>
          <a:blip r:embed="rId3" cstate="print"/>
          <a:srcRect/>
          <a:stretch>
            <a:fillRect/>
          </a:stretch>
        </p:blipFill>
        <p:spPr>
          <a:xfrm>
            <a:off x="423599" y="8305800"/>
            <a:ext cx="466481" cy="132523"/>
          </a:xfrm>
          <a:prstGeom prst="rect">
            <a:avLst/>
          </a:prstGeom>
        </p:spPr>
      </p:pic>
      <p:pic>
        <p:nvPicPr>
          <p:cNvPr id="107" name="Picture 3" descr="garland_logo.png"/>
          <p:cNvPicPr>
            <a:picLocks noChangeAspect="1"/>
          </p:cNvPicPr>
          <p:nvPr/>
        </p:nvPicPr>
        <p:blipFill>
          <a:blip r:embed="rId4" cstate="print"/>
          <a:srcRect/>
          <a:stretch>
            <a:fillRect/>
          </a:stretch>
        </p:blipFill>
        <p:spPr bwMode="auto">
          <a:xfrm>
            <a:off x="1261799" y="8305800"/>
            <a:ext cx="466482" cy="127222"/>
          </a:xfrm>
          <a:prstGeom prst="rect">
            <a:avLst/>
          </a:prstGeom>
          <a:solidFill>
            <a:srgbClr val="0070C0"/>
          </a:solidFill>
          <a:ln w="9525">
            <a:noFill/>
            <a:miter lim="800000"/>
            <a:headEnd/>
            <a:tailEnd/>
          </a:ln>
        </p:spPr>
      </p:pic>
      <p:pic>
        <p:nvPicPr>
          <p:cNvPr id="108" name="Picture 5" descr="header.gif"/>
          <p:cNvPicPr>
            <a:picLocks noChangeAspect="1"/>
          </p:cNvPicPr>
          <p:nvPr/>
        </p:nvPicPr>
        <p:blipFill>
          <a:blip r:embed="rId5" cstate="print"/>
          <a:srcRect/>
          <a:stretch>
            <a:fillRect/>
          </a:stretch>
        </p:blipFill>
        <p:spPr bwMode="auto">
          <a:xfrm>
            <a:off x="2104933" y="8305800"/>
            <a:ext cx="424074" cy="128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Agent Roles</a:t>
            </a:r>
            <a:endParaRPr lang="en-GB" dirty="0"/>
          </a:p>
        </p:txBody>
      </p:sp>
      <p:sp>
        <p:nvSpPr>
          <p:cNvPr id="3" name="Content Placeholder 2"/>
          <p:cNvSpPr>
            <a:spLocks noGrp="1"/>
          </p:cNvSpPr>
          <p:nvPr>
            <p:ph sz="quarter" idx="1"/>
          </p:nvPr>
        </p:nvSpPr>
        <p:spPr/>
        <p:txBody>
          <a:bodyPr/>
          <a:lstStyle/>
          <a:p>
            <a:r>
              <a:rPr lang="en-GB" dirty="0" smtClean="0"/>
              <a:t>For example a(bank) buying CDS from protection seller b, within the financial CDS market</a:t>
            </a:r>
          </a:p>
          <a:p>
            <a:pPr>
              <a:buNone/>
            </a:pPr>
            <a:endParaRPr lang="en-GB" dirty="0" smtClean="0"/>
          </a:p>
          <a:p>
            <a:r>
              <a:rPr lang="en-GB" dirty="0" smtClean="0"/>
              <a:t> A method is been proposed by </a:t>
            </a:r>
            <a:r>
              <a:rPr lang="en-GB" dirty="0" err="1" smtClean="0"/>
              <a:t>Antunes</a:t>
            </a:r>
            <a:r>
              <a:rPr lang="en-GB" dirty="0" smtClean="0"/>
              <a:t> et al, that agents move in different environments(“an agent can belong to social relations, but possibly not simultaneously”) which differs from real world perspective</a:t>
            </a:r>
          </a:p>
          <a:p>
            <a:endParaRPr lang="en-GB" dirty="0" smtClean="0"/>
          </a:p>
          <a:p>
            <a:endParaRPr lang="en-GB" dirty="0" smtClean="0"/>
          </a:p>
          <a:p>
            <a:endParaRPr lang="en-GB" dirty="0"/>
          </a:p>
        </p:txBody>
      </p:sp>
      <p:graphicFrame>
        <p:nvGraphicFramePr>
          <p:cNvPr id="4098" name="Object 2"/>
          <p:cNvGraphicFramePr>
            <a:graphicFrameLocks noChangeAspect="1"/>
          </p:cNvGraphicFramePr>
          <p:nvPr/>
        </p:nvGraphicFramePr>
        <p:xfrm>
          <a:off x="2743200" y="2438400"/>
          <a:ext cx="2540000" cy="457200"/>
        </p:xfrm>
        <a:graphic>
          <a:graphicData uri="http://schemas.openxmlformats.org/presentationml/2006/ole">
            <p:oleObj spid="_x0000_s4098" name="Equation" r:id="rId3" imgW="1269720" imgH="2286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Sub-agent Architecture</a:t>
            </a:r>
            <a:endParaRPr lang="en-GB" dirty="0"/>
          </a:p>
        </p:txBody>
      </p:sp>
      <p:sp>
        <p:nvSpPr>
          <p:cNvPr id="3" name="Content Placeholder 2"/>
          <p:cNvSpPr>
            <a:spLocks noGrp="1"/>
          </p:cNvSpPr>
          <p:nvPr>
            <p:ph sz="quarter" idx="1"/>
          </p:nvPr>
        </p:nvSpPr>
        <p:spPr>
          <a:xfrm>
            <a:off x="301752" y="1527048"/>
            <a:ext cx="3660648" cy="4572000"/>
          </a:xfrm>
        </p:spPr>
        <p:txBody>
          <a:bodyPr>
            <a:normAutofit fontScale="92500" lnSpcReduction="20000"/>
          </a:bodyPr>
          <a:lstStyle/>
          <a:p>
            <a:r>
              <a:rPr lang="en-GB" dirty="0" smtClean="0"/>
              <a:t>Within this framework each subagent will operate in different environment </a:t>
            </a:r>
          </a:p>
          <a:p>
            <a:r>
              <a:rPr lang="en-GB" dirty="0" smtClean="0"/>
              <a:t>Sub-agents </a:t>
            </a:r>
            <a:r>
              <a:rPr lang="en-GB" dirty="0" smtClean="0"/>
              <a:t>will communicate accordingly </a:t>
            </a:r>
            <a:r>
              <a:rPr lang="en-GB" dirty="0" smtClean="0"/>
              <a:t> to the top level agent to </a:t>
            </a:r>
            <a:r>
              <a:rPr lang="en-GB" dirty="0" smtClean="0"/>
              <a:t>form the higher level behaviour</a:t>
            </a:r>
          </a:p>
          <a:p>
            <a:r>
              <a:rPr lang="en-GB" dirty="0" smtClean="0"/>
              <a:t>This approach will enable the modeller to add further functionality to agents </a:t>
            </a:r>
            <a:endParaRPr lang="en-GB" dirty="0"/>
          </a:p>
        </p:txBody>
      </p:sp>
      <p:grpSp>
        <p:nvGrpSpPr>
          <p:cNvPr id="19" name="Group 18"/>
          <p:cNvGrpSpPr/>
          <p:nvPr/>
        </p:nvGrpSpPr>
        <p:grpSpPr>
          <a:xfrm>
            <a:off x="4038600" y="1600200"/>
            <a:ext cx="4800600" cy="4267200"/>
            <a:chOff x="1219200" y="1981200"/>
            <a:chExt cx="6096000" cy="4038600"/>
          </a:xfrm>
        </p:grpSpPr>
        <p:sp>
          <p:nvSpPr>
            <p:cNvPr id="20" name="Rounded Rectangle 19"/>
            <p:cNvSpPr/>
            <p:nvPr/>
          </p:nvSpPr>
          <p:spPr>
            <a:xfrm>
              <a:off x="1219200" y="1981200"/>
              <a:ext cx="6096000" cy="403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1" name="Rectangle 20"/>
            <p:cNvSpPr/>
            <p:nvPr/>
          </p:nvSpPr>
          <p:spPr>
            <a:xfrm>
              <a:off x="1849821" y="2209800"/>
              <a:ext cx="2188779"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Specific Environment</a:t>
              </a:r>
              <a:endParaRPr lang="en-GB" dirty="0"/>
            </a:p>
          </p:txBody>
        </p:sp>
        <p:sp>
          <p:nvSpPr>
            <p:cNvPr id="22" name="Rectangle 21"/>
            <p:cNvSpPr/>
            <p:nvPr/>
          </p:nvSpPr>
          <p:spPr>
            <a:xfrm>
              <a:off x="4191000" y="3962400"/>
              <a:ext cx="2133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Specific Environment</a:t>
              </a:r>
              <a:endParaRPr lang="en-GB" dirty="0"/>
            </a:p>
          </p:txBody>
        </p:sp>
        <p:sp>
          <p:nvSpPr>
            <p:cNvPr id="25" name="TextBox 24"/>
            <p:cNvSpPr txBox="1"/>
            <p:nvPr/>
          </p:nvSpPr>
          <p:spPr>
            <a:xfrm>
              <a:off x="1524000" y="5029200"/>
              <a:ext cx="2114248" cy="611706"/>
            </a:xfrm>
            <a:prstGeom prst="rect">
              <a:avLst/>
            </a:prstGeom>
            <a:noFill/>
          </p:spPr>
          <p:txBody>
            <a:bodyPr wrap="square" rtlCol="0">
              <a:spAutoFit/>
            </a:bodyPr>
            <a:lstStyle/>
            <a:p>
              <a:r>
                <a:rPr lang="en-GB" dirty="0" smtClean="0"/>
                <a:t>Common Environment</a:t>
              </a:r>
              <a:endParaRPr lang="en-GB" dirty="0"/>
            </a:p>
          </p:txBody>
        </p:sp>
        <p:sp>
          <p:nvSpPr>
            <p:cNvPr id="26" name="Oval 25"/>
            <p:cNvSpPr/>
            <p:nvPr/>
          </p:nvSpPr>
          <p:spPr>
            <a:xfrm>
              <a:off x="3154438" y="2990850"/>
              <a:ext cx="2057401" cy="1521278"/>
            </a:xfrm>
            <a:prstGeom prst="ellipse">
              <a:avLst/>
            </a:prstGeom>
            <a:noFill/>
            <a:ln w="28575">
              <a:solidFill>
                <a:schemeClr val="tx1">
                  <a:lumMod val="95000"/>
                  <a:lumOff val="5000"/>
                </a:schemeClr>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cxnSp>
          <p:nvCxnSpPr>
            <p:cNvPr id="28" name="Straight Arrow Connector 27"/>
            <p:cNvCxnSpPr>
              <a:endCxn id="34" idx="2"/>
            </p:cNvCxnSpPr>
            <p:nvPr/>
          </p:nvCxnSpPr>
          <p:spPr>
            <a:xfrm flipV="1">
              <a:off x="3928533" y="3351439"/>
              <a:ext cx="677333" cy="2163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endCxn id="34" idx="4"/>
            </p:cNvCxnSpPr>
            <p:nvPr/>
          </p:nvCxnSpPr>
          <p:spPr>
            <a:xfrm rot="5400000" flipH="1" flipV="1">
              <a:off x="4534655" y="3639007"/>
              <a:ext cx="432710" cy="2902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30" name="Smiley Face 29"/>
          <p:cNvSpPr/>
          <p:nvPr/>
        </p:nvSpPr>
        <p:spPr>
          <a:xfrm>
            <a:off x="6477000" y="3733800"/>
            <a:ext cx="381000" cy="381000"/>
          </a:xfrm>
          <a:prstGeom prst="smileyFac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31" name="Smiley Face 30"/>
          <p:cNvSpPr/>
          <p:nvPr/>
        </p:nvSpPr>
        <p:spPr>
          <a:xfrm>
            <a:off x="5791200" y="3124200"/>
            <a:ext cx="381000" cy="381000"/>
          </a:xfrm>
          <a:prstGeom prst="smileyFac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34" name="Smiley Face 33"/>
          <p:cNvSpPr/>
          <p:nvPr/>
        </p:nvSpPr>
        <p:spPr>
          <a:xfrm>
            <a:off x="6705600" y="2819400"/>
            <a:ext cx="457200" cy="457200"/>
          </a:xfrm>
          <a:prstGeom prst="smileyFace">
            <a:avLst/>
          </a:prstGeom>
        </p:spPr>
        <p:style>
          <a:lnRef idx="3">
            <a:schemeClr val="lt1"/>
          </a:lnRef>
          <a:fillRef idx="1001">
            <a:schemeClr val="dk2"/>
          </a:fillRef>
          <a:effectRef idx="1">
            <a:schemeClr val="accent2"/>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Sub-agent Architecture</a:t>
            </a:r>
            <a:endParaRPr lang="en-GB" dirty="0"/>
          </a:p>
        </p:txBody>
      </p:sp>
      <p:sp>
        <p:nvSpPr>
          <p:cNvPr id="3" name="Content Placeholder 2"/>
          <p:cNvSpPr>
            <a:spLocks noGrp="1"/>
          </p:cNvSpPr>
          <p:nvPr>
            <p:ph sz="quarter" idx="1"/>
          </p:nvPr>
        </p:nvSpPr>
        <p:spPr/>
        <p:txBody>
          <a:bodyPr/>
          <a:lstStyle/>
          <a:p>
            <a:pPr>
              <a:buNone/>
            </a:pPr>
            <a:endParaRPr lang="en-GB" dirty="0" smtClean="0"/>
          </a:p>
          <a:p>
            <a:r>
              <a:rPr lang="en-GB" dirty="0" smtClean="0"/>
              <a:t>The proposed method would enable the modeller to separately model each individual environment</a:t>
            </a:r>
          </a:p>
          <a:p>
            <a:r>
              <a:rPr lang="en-GB" dirty="0" smtClean="0"/>
              <a:t>The agent within the specific environments will be incorporated to the common model by transforming the agents to sub agents of the new environment</a:t>
            </a:r>
          </a:p>
          <a:p>
            <a:r>
              <a:rPr lang="en-GB" dirty="0" smtClean="0"/>
              <a:t>The agent will be responsible to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pPr eaLnBrk="1" hangingPunct="1"/>
            <a:r>
              <a:rPr lang="en-US" altLang="ja-JP" sz="4000" smtClean="0">
                <a:solidFill>
                  <a:srgbClr val="7B9899"/>
                </a:solidFill>
                <a:cs typeface="Times New Roman" pitchFamily="18" charset="0"/>
              </a:rPr>
              <a:t>Crisis</a:t>
            </a:r>
            <a:r>
              <a:rPr lang="en-US" altLang="ja-JP" smtClean="0">
                <a:solidFill>
                  <a:srgbClr val="7B9899"/>
                </a:solidFill>
                <a:cs typeface="Times New Roman" pitchFamily="18" charset="0"/>
              </a:rPr>
              <a:t>!</a:t>
            </a:r>
            <a:endParaRPr lang="ja-JP" altLang="en-US" smtClean="0">
              <a:solidFill>
                <a:srgbClr val="7B9899"/>
              </a:solidFill>
              <a:cs typeface="Times New Roman" pitchFamily="18" charset="0"/>
            </a:endParaRPr>
          </a:p>
        </p:txBody>
      </p:sp>
      <p:sp>
        <p:nvSpPr>
          <p:cNvPr id="20483" name="コンテンツ プレースホルダ 2"/>
          <p:cNvSpPr>
            <a:spLocks noGrp="1"/>
          </p:cNvSpPr>
          <p:nvPr>
            <p:ph sz="quarter" idx="1"/>
          </p:nvPr>
        </p:nvSpPr>
        <p:spPr>
          <a:xfrm>
            <a:off x="301625" y="1527175"/>
            <a:ext cx="8504238" cy="4572000"/>
          </a:xfrm>
        </p:spPr>
        <p:txBody>
          <a:bodyPr/>
          <a:lstStyle/>
          <a:p>
            <a:pPr eaLnBrk="1" hangingPunct="1"/>
            <a:r>
              <a:rPr lang="en-US" altLang="ja-JP" sz="2800" smtClean="0">
                <a:ea typeface="ＭＳ Ｐゴシック" charset="-128"/>
                <a:cs typeface="Times New Roman" pitchFamily="18" charset="0"/>
              </a:rPr>
              <a:t>World economy is suffering from the greatest economic crisis since the Great Depression in 1930s.</a:t>
            </a:r>
          </a:p>
          <a:p>
            <a:pPr eaLnBrk="1" hangingPunct="1"/>
            <a:r>
              <a:rPr lang="en-US" altLang="ja-JP" sz="2800" smtClean="0">
                <a:ea typeface="ＭＳ Ｐゴシック" charset="-128"/>
                <a:cs typeface="Times New Roman" pitchFamily="18" charset="0"/>
              </a:rPr>
              <a:t>Alan Greenspan said this is “a century credit tsunami”.</a:t>
            </a:r>
          </a:p>
          <a:p>
            <a:pPr eaLnBrk="1" hangingPunct="1"/>
            <a:r>
              <a:rPr lang="en-US" altLang="ja-JP" sz="2800" smtClean="0">
                <a:ea typeface="ＭＳ Ｐゴシック" charset="-128"/>
                <a:cs typeface="Times New Roman" pitchFamily="18" charset="0"/>
              </a:rPr>
              <a:t>Many central banks take “nonstandard policy” </a:t>
            </a:r>
          </a:p>
          <a:p>
            <a:pPr eaLnBrk="1" hangingPunct="1"/>
            <a:endParaRPr lang="en-US" altLang="ja-JP" sz="2800" smtClean="0">
              <a:ea typeface="ＭＳ Ｐゴシック" charset="-128"/>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Times New Roman"/>
              </a:rPr>
              <a:t>Andrew Haldane, Bank of England</a:t>
            </a:r>
            <a:endParaRPr lang="pl-PL" dirty="0"/>
          </a:p>
        </p:txBody>
      </p:sp>
      <p:sp>
        <p:nvSpPr>
          <p:cNvPr id="3" name="Content Placeholder 2"/>
          <p:cNvSpPr>
            <a:spLocks noGrp="1"/>
          </p:cNvSpPr>
          <p:nvPr>
            <p:ph sz="quarter" idx="1"/>
          </p:nvPr>
        </p:nvSpPr>
        <p:spPr/>
        <p:txBody>
          <a:bodyPr/>
          <a:lstStyle/>
          <a:p>
            <a:pPr marL="0" indent="0" algn="just">
              <a:buNone/>
            </a:pPr>
            <a:r>
              <a:rPr lang="pl-PL" sz="2400" dirty="0" smtClean="0">
                <a:latin typeface="Times New Roman"/>
              </a:rPr>
              <a:t>C</a:t>
            </a:r>
            <a:r>
              <a:rPr lang="pl-PL" sz="2400" baseline="0" dirty="0" smtClean="0">
                <a:latin typeface="Times New Roman"/>
              </a:rPr>
              <a:t>omparing</a:t>
            </a:r>
            <a:r>
              <a:rPr lang="pl-PL" sz="2400" dirty="0" smtClean="0">
                <a:latin typeface="Times New Roman"/>
              </a:rPr>
              <a:t> Lehman’s collapse and epidemic of bird-flu:</a:t>
            </a:r>
            <a:endParaRPr lang="pl-PL" sz="2400" baseline="0" dirty="0" smtClean="0">
              <a:latin typeface="Times New Roman"/>
            </a:endParaRPr>
          </a:p>
          <a:p>
            <a:pPr marL="0" indent="0" algn="just">
              <a:buNone/>
            </a:pPr>
            <a:r>
              <a:rPr lang="pl-PL" sz="2400" baseline="0" dirty="0" smtClean="0">
                <a:latin typeface="Times New Roman"/>
              </a:rPr>
              <a:t>„</a:t>
            </a:r>
            <a:r>
              <a:rPr lang="en-GB" sz="2400" i="1" baseline="0" dirty="0" smtClean="0">
                <a:latin typeface="Times New Roman"/>
              </a:rPr>
              <a:t>These similarities are no coincidence. Both events were manifestations of the behaviour under stress of a complex, adaptive network. Complex because these networks were a cat’s-cradle of interconnections, financial and non-financial. Adaptive because behaviour in these networks was driven by interactions between optimising, but confused, agents. Seizures in the electricity grid, degradation of ecosystems, the spread of epidemics and the disintegration of the financial system – each is essentially a different branch of the same network family tree.</a:t>
            </a:r>
            <a:r>
              <a:rPr lang="en-GB" sz="2400" baseline="0" dirty="0" smtClean="0">
                <a:latin typeface="Times New Roman"/>
              </a:rPr>
              <a:t>”</a:t>
            </a:r>
            <a:endParaRPr lang="pl-PL" sz="2400" baseline="0" dirty="0" smtClean="0">
              <a:latin typeface="Times New Roman"/>
            </a:endParaRPr>
          </a:p>
          <a:p>
            <a:pPr marL="0" indent="0" algn="just">
              <a:buNone/>
            </a:pPr>
            <a:endParaRPr lang="en-GB" sz="1600" baseline="0" dirty="0" smtClean="0">
              <a:latin typeface="Times New Roman"/>
            </a:endParaRPr>
          </a:p>
          <a:p>
            <a:pPr marL="0" indent="0">
              <a:buNone/>
            </a:pPr>
            <a:r>
              <a:rPr lang="en-GB" sz="1600" dirty="0" smtClean="0">
                <a:latin typeface="Times New Roman"/>
              </a:rPr>
              <a:t>Andrew Haldane, Executive Director, Financial Stability </a:t>
            </a:r>
            <a:r>
              <a:rPr lang="pl-PL" sz="1600" dirty="0" smtClean="0">
                <a:latin typeface="Times New Roman"/>
              </a:rPr>
              <a:t>Department</a:t>
            </a:r>
            <a:r>
              <a:rPr lang="en-GB" sz="1600" dirty="0" smtClean="0">
                <a:latin typeface="Times New Roman"/>
              </a:rPr>
              <a:t>, Bank of England</a:t>
            </a:r>
            <a:endParaRPr lang="en-GB" sz="1600" baseline="0" dirty="0" smtClean="0">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Proactive regulation</a:t>
            </a:r>
            <a:endParaRPr lang="pl-PL" dirty="0"/>
          </a:p>
        </p:txBody>
      </p:sp>
      <p:sp>
        <p:nvSpPr>
          <p:cNvPr id="3" name="Content Placeholder 2"/>
          <p:cNvSpPr>
            <a:spLocks noGrp="1"/>
          </p:cNvSpPr>
          <p:nvPr>
            <p:ph sz="quarter" idx="1"/>
          </p:nvPr>
        </p:nvSpPr>
        <p:spPr>
          <a:xfrm>
            <a:off x="214282" y="1527048"/>
            <a:ext cx="5072098" cy="4830910"/>
          </a:xfrm>
        </p:spPr>
        <p:txBody>
          <a:bodyPr/>
          <a:lstStyle/>
          <a:p>
            <a:r>
              <a:rPr lang="pl-PL" dirty="0" smtClean="0"/>
              <a:t>Idea of </a:t>
            </a:r>
            <a:r>
              <a:rPr lang="en-GB" dirty="0" smtClean="0"/>
              <a:t>self-</a:t>
            </a:r>
            <a:r>
              <a:rPr lang="en-GB" dirty="0" err="1" smtClean="0"/>
              <a:t>organis</a:t>
            </a:r>
            <a:r>
              <a:rPr lang="pl-PL" dirty="0" smtClean="0"/>
              <a:t>ing </a:t>
            </a:r>
            <a:r>
              <a:rPr lang="en-GB" dirty="0" smtClean="0"/>
              <a:t>markets was supported by Hayek</a:t>
            </a:r>
            <a:endParaRPr lang="pl-PL" dirty="0" smtClean="0"/>
          </a:p>
          <a:p>
            <a:r>
              <a:rPr lang="pl-PL" dirty="0" smtClean="0"/>
              <a:t>W</a:t>
            </a:r>
            <a:r>
              <a:rPr lang="en-GB" dirty="0" smtClean="0"/>
              <a:t>e cannot simply design from scratch a "new regulatory framework" and let things run</a:t>
            </a:r>
          </a:p>
          <a:p>
            <a:r>
              <a:rPr lang="pl-PL" dirty="0" smtClean="0"/>
              <a:t>I</a:t>
            </a:r>
            <a:r>
              <a:rPr lang="en-GB" dirty="0" smtClean="0"/>
              <a:t>f we put in place a set of constraints and rules today they will have to be continually adapted as markets adapt</a:t>
            </a:r>
          </a:p>
        </p:txBody>
      </p:sp>
      <p:pic>
        <p:nvPicPr>
          <p:cNvPr id="33794" name="Picture 2"/>
          <p:cNvPicPr>
            <a:picLocks noChangeAspect="1" noChangeArrowheads="1"/>
          </p:cNvPicPr>
          <p:nvPr/>
        </p:nvPicPr>
        <p:blipFill>
          <a:blip r:embed="rId3" cstate="print"/>
          <a:srcRect l="11201" r="12257"/>
          <a:stretch>
            <a:fillRect/>
          </a:stretch>
        </p:blipFill>
        <p:spPr bwMode="auto">
          <a:xfrm>
            <a:off x="5500694" y="1500174"/>
            <a:ext cx="3286148" cy="480091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746" y="1785926"/>
            <a:ext cx="1905000" cy="1828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defRPr/>
            </a:pPr>
            <a:r>
              <a:rPr lang="en-US" dirty="0">
                <a:solidFill>
                  <a:prstClr val="black"/>
                </a:solidFill>
              </a:rPr>
              <a:t>B</a:t>
            </a:r>
            <a:endParaRPr lang="pl-PL" dirty="0" smtClean="0">
              <a:solidFill>
                <a:prstClr val="black"/>
              </a:solidFill>
            </a:endParaRPr>
          </a:p>
          <a:p>
            <a:pPr algn="ctr">
              <a:defRPr/>
            </a:pPr>
            <a:r>
              <a:rPr lang="en-US" dirty="0" smtClean="0">
                <a:solidFill>
                  <a:prstClr val="black"/>
                </a:solidFill>
              </a:rPr>
              <a:t>Default </a:t>
            </a:r>
            <a:r>
              <a:rPr lang="en-US" dirty="0">
                <a:solidFill>
                  <a:prstClr val="black"/>
                </a:solidFill>
              </a:rPr>
              <a:t>Protection from CDS </a:t>
            </a:r>
            <a:r>
              <a:rPr lang="en-US" dirty="0" smtClean="0">
                <a:solidFill>
                  <a:prstClr val="black"/>
                </a:solidFill>
              </a:rPr>
              <a:t>Buyer</a:t>
            </a:r>
            <a:endParaRPr lang="en-US" dirty="0">
              <a:solidFill>
                <a:prstClr val="black"/>
              </a:solidFill>
            </a:endParaRPr>
          </a:p>
        </p:txBody>
      </p:sp>
      <p:sp>
        <p:nvSpPr>
          <p:cNvPr id="5" name="Rectangle 4"/>
          <p:cNvSpPr/>
          <p:nvPr/>
        </p:nvSpPr>
        <p:spPr>
          <a:xfrm>
            <a:off x="6072198" y="1714488"/>
            <a:ext cx="1905000" cy="1828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defRPr/>
            </a:pPr>
            <a:r>
              <a:rPr lang="en-US" dirty="0">
                <a:solidFill>
                  <a:prstClr val="black"/>
                </a:solidFill>
              </a:rPr>
              <a:t>C</a:t>
            </a:r>
            <a:endParaRPr lang="pl-PL" b="1" dirty="0" smtClean="0">
              <a:solidFill>
                <a:prstClr val="black"/>
              </a:solidFill>
            </a:endParaRPr>
          </a:p>
          <a:p>
            <a:pPr algn="ctr">
              <a:defRPr/>
            </a:pPr>
            <a:r>
              <a:rPr lang="en-US" b="1" dirty="0" smtClean="0">
                <a:solidFill>
                  <a:prstClr val="black"/>
                </a:solidFill>
              </a:rPr>
              <a:t>Default </a:t>
            </a:r>
            <a:r>
              <a:rPr lang="en-US" b="1" dirty="0">
                <a:solidFill>
                  <a:prstClr val="black"/>
                </a:solidFill>
              </a:rPr>
              <a:t>Protection </a:t>
            </a:r>
            <a:r>
              <a:rPr lang="en-US" b="1" dirty="0" smtClean="0">
                <a:solidFill>
                  <a:prstClr val="black"/>
                </a:solidFill>
              </a:rPr>
              <a:t>Seller</a:t>
            </a:r>
            <a:endParaRPr lang="en-US" b="1" dirty="0">
              <a:solidFill>
                <a:prstClr val="black"/>
              </a:solidFill>
            </a:endParaRPr>
          </a:p>
          <a:p>
            <a:pPr algn="ctr">
              <a:defRPr/>
            </a:pPr>
            <a:r>
              <a:rPr lang="en-US" b="1" dirty="0">
                <a:solidFill>
                  <a:prstClr val="black"/>
                </a:solidFill>
              </a:rPr>
              <a:t>“INSURER”</a:t>
            </a:r>
          </a:p>
          <a:p>
            <a:pPr algn="ctr">
              <a:defRPr/>
            </a:pPr>
            <a:r>
              <a:rPr lang="en-US" b="1" dirty="0">
                <a:solidFill>
                  <a:prstClr val="black"/>
                </a:solidFill>
              </a:rPr>
              <a:t>(AIG)</a:t>
            </a:r>
          </a:p>
        </p:txBody>
      </p:sp>
      <p:cxnSp>
        <p:nvCxnSpPr>
          <p:cNvPr id="7" name="Straight Arrow Connector 6"/>
          <p:cNvCxnSpPr/>
          <p:nvPr/>
        </p:nvCxnSpPr>
        <p:spPr>
          <a:xfrm>
            <a:off x="2700334" y="2071678"/>
            <a:ext cx="337186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2695572" y="2857494"/>
            <a:ext cx="3300426" cy="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85720" y="4572008"/>
            <a:ext cx="2071702" cy="114300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smtClean="0">
                <a:solidFill>
                  <a:prstClr val="black"/>
                </a:solidFill>
              </a:rPr>
              <a:t>A</a:t>
            </a:r>
          </a:p>
          <a:p>
            <a:pPr algn="ctr">
              <a:defRPr/>
            </a:pPr>
            <a:r>
              <a:rPr lang="en-US" sz="1400" b="1" dirty="0" smtClean="0">
                <a:solidFill>
                  <a:prstClr val="black"/>
                </a:solidFill>
              </a:rPr>
              <a:t>Reference </a:t>
            </a:r>
            <a:r>
              <a:rPr lang="en-US" sz="1400" b="1" dirty="0">
                <a:solidFill>
                  <a:prstClr val="black"/>
                </a:solidFill>
              </a:rPr>
              <a:t>Entity </a:t>
            </a:r>
            <a:r>
              <a:rPr lang="pl-PL" sz="1400" b="1" dirty="0" smtClean="0">
                <a:solidFill>
                  <a:prstClr val="black"/>
                </a:solidFill>
              </a:rPr>
              <a:t> </a:t>
            </a:r>
            <a:r>
              <a:rPr lang="en-US" sz="1400" b="1" dirty="0" smtClean="0">
                <a:solidFill>
                  <a:prstClr val="black"/>
                </a:solidFill>
              </a:rPr>
              <a:t>(</a:t>
            </a:r>
            <a:r>
              <a:rPr lang="en-US" sz="1400" b="1" dirty="0">
                <a:solidFill>
                  <a:prstClr val="black"/>
                </a:solidFill>
              </a:rPr>
              <a:t>Bond Issuer) or CDOs</a:t>
            </a:r>
          </a:p>
        </p:txBody>
      </p:sp>
      <p:sp>
        <p:nvSpPr>
          <p:cNvPr id="32779" name="TextBox 13"/>
          <p:cNvSpPr txBox="1">
            <a:spLocks noChangeArrowheads="1"/>
          </p:cNvSpPr>
          <p:nvPr/>
        </p:nvSpPr>
        <p:spPr bwMode="auto">
          <a:xfrm>
            <a:off x="2973398" y="2928934"/>
            <a:ext cx="3055645" cy="523220"/>
          </a:xfrm>
          <a:prstGeom prst="rect">
            <a:avLst/>
          </a:prstGeom>
          <a:noFill/>
          <a:ln w="9525">
            <a:noFill/>
            <a:miter lim="800000"/>
            <a:headEnd/>
            <a:tailEnd/>
          </a:ln>
        </p:spPr>
        <p:txBody>
          <a:bodyPr wrap="none">
            <a:spAutoFit/>
          </a:bodyPr>
          <a:lstStyle/>
          <a:p>
            <a:r>
              <a:rPr lang="en-US" sz="1400" b="1" dirty="0">
                <a:solidFill>
                  <a:srgbClr val="000000"/>
                </a:solidFill>
                <a:latin typeface="+mn-lt"/>
              </a:rPr>
              <a:t>Payment in case of Default of X</a:t>
            </a:r>
          </a:p>
          <a:p>
            <a:r>
              <a:rPr lang="en-US" sz="1400" b="1" dirty="0">
                <a:solidFill>
                  <a:srgbClr val="000000"/>
                </a:solidFill>
                <a:latin typeface="+mn-lt"/>
              </a:rPr>
              <a:t>	= 100 (1-R)</a:t>
            </a:r>
          </a:p>
        </p:txBody>
      </p:sp>
      <p:cxnSp>
        <p:nvCxnSpPr>
          <p:cNvPr id="32780" name="Straight Arrow Connector 15"/>
          <p:cNvCxnSpPr>
            <a:cxnSpLocks noChangeShapeType="1"/>
            <a:stCxn id="13" idx="0"/>
            <a:endCxn id="4" idx="2"/>
          </p:cNvCxnSpPr>
          <p:nvPr/>
        </p:nvCxnSpPr>
        <p:spPr bwMode="auto">
          <a:xfrm rot="5400000" flipH="1" flipV="1">
            <a:off x="1041767" y="3894530"/>
            <a:ext cx="957282" cy="397675"/>
          </a:xfrm>
          <a:prstGeom prst="straightConnector1">
            <a:avLst/>
          </a:prstGeom>
          <a:noFill/>
          <a:ln w="34925" algn="ctr">
            <a:solidFill>
              <a:srgbClr val="4A7EBB"/>
            </a:solidFill>
            <a:prstDash val="sysDash"/>
            <a:round/>
            <a:headEnd type="stealth" w="lg" len="lg"/>
            <a:tailEnd/>
          </a:ln>
        </p:spPr>
      </p:cxnSp>
      <p:sp>
        <p:nvSpPr>
          <p:cNvPr id="32782" name="TextBox 22"/>
          <p:cNvSpPr txBox="1">
            <a:spLocks noChangeArrowheads="1"/>
          </p:cNvSpPr>
          <p:nvPr/>
        </p:nvSpPr>
        <p:spPr bwMode="auto">
          <a:xfrm>
            <a:off x="3529023" y="2209792"/>
            <a:ext cx="1661032" cy="307777"/>
          </a:xfrm>
          <a:prstGeom prst="rect">
            <a:avLst/>
          </a:prstGeom>
          <a:noFill/>
          <a:ln w="9525">
            <a:noFill/>
            <a:miter lim="800000"/>
            <a:headEnd/>
            <a:tailEnd/>
          </a:ln>
        </p:spPr>
        <p:txBody>
          <a:bodyPr wrap="none">
            <a:spAutoFit/>
          </a:bodyPr>
          <a:lstStyle/>
          <a:p>
            <a:r>
              <a:rPr lang="en-US" sz="1400" b="1">
                <a:solidFill>
                  <a:srgbClr val="000000"/>
                </a:solidFill>
                <a:latin typeface="+mn-lt"/>
              </a:rPr>
              <a:t>Premium in bps</a:t>
            </a:r>
          </a:p>
        </p:txBody>
      </p:sp>
      <p:cxnSp>
        <p:nvCxnSpPr>
          <p:cNvPr id="32783" name="Straight Arrow Connector 6"/>
          <p:cNvCxnSpPr>
            <a:cxnSpLocks noChangeShapeType="1"/>
          </p:cNvCxnSpPr>
          <p:nvPr/>
        </p:nvCxnSpPr>
        <p:spPr bwMode="auto">
          <a:xfrm>
            <a:off x="2214546" y="3643314"/>
            <a:ext cx="3357586" cy="857256"/>
          </a:xfrm>
          <a:prstGeom prst="straightConnector1">
            <a:avLst/>
          </a:prstGeom>
          <a:noFill/>
          <a:ln w="25400" algn="ctr">
            <a:solidFill>
              <a:schemeClr val="accent2"/>
            </a:solidFill>
            <a:round/>
            <a:headEnd/>
            <a:tailEnd type="arrow" w="med" len="med"/>
          </a:ln>
        </p:spPr>
      </p:cxnSp>
      <p:sp>
        <p:nvSpPr>
          <p:cNvPr id="32786" name="Text Box 20"/>
          <p:cNvSpPr txBox="1">
            <a:spLocks noChangeArrowheads="1"/>
          </p:cNvSpPr>
          <p:nvPr/>
        </p:nvSpPr>
        <p:spPr bwMode="auto">
          <a:xfrm>
            <a:off x="2857488" y="4357694"/>
            <a:ext cx="1785950" cy="307777"/>
          </a:xfrm>
          <a:prstGeom prst="rect">
            <a:avLst/>
          </a:prstGeom>
          <a:noFill/>
          <a:ln w="9525">
            <a:noFill/>
            <a:miter lim="800000"/>
            <a:headEnd/>
            <a:tailEnd/>
          </a:ln>
        </p:spPr>
        <p:txBody>
          <a:bodyPr wrap="square">
            <a:spAutoFit/>
          </a:bodyPr>
          <a:lstStyle/>
          <a:p>
            <a:pPr>
              <a:spcBef>
                <a:spcPct val="50000"/>
              </a:spcBef>
            </a:pPr>
            <a:r>
              <a:rPr lang="en-GB" sz="1400" dirty="0">
                <a:solidFill>
                  <a:srgbClr val="000000"/>
                </a:solidFill>
                <a:latin typeface="+mn-lt"/>
              </a:rPr>
              <a:t>B sells CDS to D</a:t>
            </a:r>
          </a:p>
        </p:txBody>
      </p:sp>
      <p:sp>
        <p:nvSpPr>
          <p:cNvPr id="32787" name="Text Box 21"/>
          <p:cNvSpPr txBox="1">
            <a:spLocks noChangeArrowheads="1"/>
          </p:cNvSpPr>
          <p:nvPr/>
        </p:nvSpPr>
        <p:spPr bwMode="auto">
          <a:xfrm>
            <a:off x="6400800" y="5562600"/>
            <a:ext cx="1752600" cy="307777"/>
          </a:xfrm>
          <a:prstGeom prst="rect">
            <a:avLst/>
          </a:prstGeom>
          <a:noFill/>
          <a:ln w="9525">
            <a:noFill/>
            <a:miter lim="800000"/>
            <a:headEnd/>
            <a:tailEnd/>
          </a:ln>
        </p:spPr>
        <p:txBody>
          <a:bodyPr>
            <a:spAutoFit/>
          </a:bodyPr>
          <a:lstStyle/>
          <a:p>
            <a:endParaRPr lang="pl-PL" sz="1400">
              <a:solidFill>
                <a:srgbClr val="000000"/>
              </a:solidFill>
              <a:latin typeface="+mn-lt"/>
            </a:endParaRPr>
          </a:p>
        </p:txBody>
      </p:sp>
      <p:sp>
        <p:nvSpPr>
          <p:cNvPr id="32788" name="Text Box 22"/>
          <p:cNvSpPr txBox="1">
            <a:spLocks noChangeArrowheads="1"/>
          </p:cNvSpPr>
          <p:nvPr/>
        </p:nvSpPr>
        <p:spPr bwMode="auto">
          <a:xfrm>
            <a:off x="6248400" y="5029200"/>
            <a:ext cx="2133600" cy="307777"/>
          </a:xfrm>
          <a:prstGeom prst="rect">
            <a:avLst/>
          </a:prstGeom>
          <a:noFill/>
          <a:ln w="9525">
            <a:noFill/>
            <a:miter lim="800000"/>
            <a:headEnd/>
            <a:tailEnd/>
          </a:ln>
        </p:spPr>
        <p:txBody>
          <a:bodyPr>
            <a:spAutoFit/>
          </a:bodyPr>
          <a:lstStyle/>
          <a:p>
            <a:endParaRPr lang="pl-PL" sz="1400">
              <a:solidFill>
                <a:srgbClr val="000000"/>
              </a:solidFill>
              <a:latin typeface="+mn-lt"/>
            </a:endParaRPr>
          </a:p>
        </p:txBody>
      </p:sp>
      <p:sp>
        <p:nvSpPr>
          <p:cNvPr id="3" name="Rectangle 4"/>
          <p:cNvSpPr/>
          <p:nvPr/>
        </p:nvSpPr>
        <p:spPr>
          <a:xfrm>
            <a:off x="5643570" y="4214818"/>
            <a:ext cx="3071834" cy="2000264"/>
          </a:xfrm>
          <a:prstGeom prst="rect">
            <a:avLst/>
          </a:prstGeom>
          <a:gradFill flip="none" rotWithShape="1">
            <a:gsLst>
              <a:gs pos="24000">
                <a:schemeClr val="accent2">
                  <a:lumMod val="60000"/>
                  <a:lumOff val="40000"/>
                </a:schemeClr>
              </a:gs>
              <a:gs pos="100000">
                <a:srgbClr val="D1C39F"/>
              </a:gs>
            </a:gsLst>
            <a:lin ang="5400000" scaled="0"/>
            <a:tileRect/>
          </a:gradFill>
          <a:ln/>
        </p:spPr>
        <p:style>
          <a:lnRef idx="1">
            <a:schemeClr val="accent2"/>
          </a:lnRef>
          <a:fillRef idx="3">
            <a:schemeClr val="accent2"/>
          </a:fillRef>
          <a:effectRef idx="2">
            <a:schemeClr val="accent2"/>
          </a:effectRef>
          <a:fontRef idx="minor">
            <a:schemeClr val="lt1"/>
          </a:fontRef>
        </p:style>
        <p:txBody>
          <a:bodyPr anchor="ctr" anchorCtr="0"/>
          <a:lstStyle/>
          <a:p>
            <a:pPr algn="ctr">
              <a:defRPr/>
            </a:pPr>
            <a:r>
              <a:rPr lang="en-US" sz="1600" dirty="0">
                <a:solidFill>
                  <a:prstClr val="black"/>
                </a:solidFill>
              </a:rPr>
              <a:t>Now 3rd party D receives </a:t>
            </a:r>
            <a:br>
              <a:rPr lang="en-US" sz="1600" dirty="0">
                <a:solidFill>
                  <a:prstClr val="black"/>
                </a:solidFill>
              </a:rPr>
            </a:br>
            <a:r>
              <a:rPr lang="en-US" sz="1600" dirty="0">
                <a:solidFill>
                  <a:prstClr val="black"/>
                </a:solidFill>
              </a:rPr>
              <a:t>insurance when </a:t>
            </a:r>
            <a:r>
              <a:rPr lang="en-US" sz="1600" dirty="0" smtClean="0">
                <a:solidFill>
                  <a:prstClr val="black"/>
                </a:solidFill>
              </a:rPr>
              <a:t>A </a:t>
            </a:r>
            <a:r>
              <a:rPr lang="en-US" sz="1600" dirty="0">
                <a:solidFill>
                  <a:prstClr val="black"/>
                </a:solidFill>
              </a:rPr>
              <a:t>defaults; B still owns A’s Bonds </a:t>
            </a:r>
            <a:r>
              <a:rPr lang="en-US" sz="1600" dirty="0" smtClean="0">
                <a:solidFill>
                  <a:prstClr val="black"/>
                </a:solidFill>
              </a:rPr>
              <a:t>!</a:t>
            </a:r>
            <a:endParaRPr lang="pl-PL" sz="1600" dirty="0" smtClean="0">
              <a:solidFill>
                <a:prstClr val="black"/>
              </a:solidFill>
            </a:endParaRPr>
          </a:p>
          <a:p>
            <a:pPr algn="ctr">
              <a:defRPr/>
            </a:pPr>
            <a:endParaRPr lang="en-US" sz="1600" dirty="0">
              <a:solidFill>
                <a:prstClr val="black"/>
              </a:solidFill>
            </a:endParaRPr>
          </a:p>
          <a:p>
            <a:pPr algn="ctr">
              <a:defRPr/>
            </a:pPr>
            <a:r>
              <a:rPr lang="en-US" sz="1600" dirty="0">
                <a:solidFill>
                  <a:srgbClr val="FF0000"/>
                </a:solidFill>
              </a:rPr>
              <a:t>Party D has incentive to short A’s stocks to trigger failure :Bear Raid </a:t>
            </a:r>
          </a:p>
        </p:txBody>
      </p:sp>
      <p:sp>
        <p:nvSpPr>
          <p:cNvPr id="32792" name="Title 19"/>
          <p:cNvSpPr>
            <a:spLocks noGrp="1"/>
          </p:cNvSpPr>
          <p:nvPr>
            <p:ph type="title"/>
          </p:nvPr>
        </p:nvSpPr>
        <p:spPr/>
        <p:txBody>
          <a:bodyPr/>
          <a:lstStyle/>
          <a:p>
            <a:pPr eaLnBrk="1" hangingPunct="1"/>
            <a:r>
              <a:rPr lang="en-US" sz="4000" smtClean="0">
                <a:solidFill>
                  <a:srgbClr val="7B9899"/>
                </a:solidFill>
              </a:rPr>
              <a:t>Credit Default Swap </a:t>
            </a:r>
            <a:r>
              <a:rPr lang="pl-PL" sz="4000" smtClean="0">
                <a:solidFill>
                  <a:srgbClr val="7B9899"/>
                </a:solidFill>
              </a:rPr>
              <a:t>(</a:t>
            </a:r>
            <a:r>
              <a:rPr lang="en-US" sz="4000" smtClean="0">
                <a:solidFill>
                  <a:srgbClr val="7B9899"/>
                </a:solidFill>
              </a:rPr>
              <a:t>CDS) </a:t>
            </a:r>
            <a:r>
              <a:rPr lang="pl-PL" sz="4000" smtClean="0">
                <a:solidFill>
                  <a:srgbClr val="7B9899"/>
                </a:solidFill>
              </a:rPr>
              <a:t>Structure</a:t>
            </a:r>
            <a:endParaRPr lang="en-GB" sz="4000" smtClean="0">
              <a:solidFill>
                <a:srgbClr val="7B9899"/>
              </a:solidFill>
            </a:endParaRPr>
          </a:p>
        </p:txBody>
      </p:sp>
      <p:cxnSp>
        <p:nvCxnSpPr>
          <p:cNvPr id="20" name="Straight Arrow Connector 19"/>
          <p:cNvCxnSpPr/>
          <p:nvPr/>
        </p:nvCxnSpPr>
        <p:spPr>
          <a:xfrm rot="5400000">
            <a:off x="6608777" y="389255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894529" y="3892552"/>
            <a:ext cx="500066" cy="1588"/>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CDO of CDO – complexity explosion </a:t>
            </a:r>
            <a:endParaRPr lang="pl-PL" dirty="0"/>
          </a:p>
        </p:txBody>
      </p:sp>
      <p:pic>
        <p:nvPicPr>
          <p:cNvPr id="34819" name="Picture 3"/>
          <p:cNvPicPr>
            <a:picLocks noChangeAspect="1" noChangeArrowheads="1"/>
          </p:cNvPicPr>
          <p:nvPr/>
        </p:nvPicPr>
        <p:blipFill>
          <a:blip r:embed="rId3" cstate="print"/>
          <a:srcRect/>
          <a:stretch>
            <a:fillRect/>
          </a:stretch>
        </p:blipFill>
        <p:spPr bwMode="auto">
          <a:xfrm>
            <a:off x="1571604" y="1500174"/>
            <a:ext cx="6167456" cy="4808949"/>
          </a:xfrm>
          <a:prstGeom prst="rect">
            <a:avLst/>
          </a:prstGeom>
          <a:noFill/>
          <a:ln w="9525">
            <a:noFill/>
            <a:miter lim="800000"/>
            <a:headEnd/>
            <a:tailEnd/>
          </a:ln>
          <a:effectLst/>
        </p:spPr>
      </p:pic>
      <p:sp>
        <p:nvSpPr>
          <p:cNvPr id="7" name="Rectangle 202"/>
          <p:cNvSpPr>
            <a:spLocks noChangeArrowheads="1"/>
          </p:cNvSpPr>
          <p:nvPr/>
        </p:nvSpPr>
        <p:spPr bwMode="auto">
          <a:xfrm>
            <a:off x="273077" y="6453188"/>
            <a:ext cx="8156575" cy="215900"/>
          </a:xfrm>
          <a:prstGeom prst="rect">
            <a:avLst/>
          </a:prstGeom>
          <a:noFill/>
          <a:ln w="9525" algn="ctr">
            <a:noFill/>
            <a:miter lim="800000"/>
            <a:headEnd/>
            <a:tailEnd/>
          </a:ln>
        </p:spPr>
        <p:txBody>
          <a:bodyPr lIns="0" tIns="0" rIns="0" bIns="0"/>
          <a:lstStyle/>
          <a:p>
            <a:pPr marL="342900" indent="-342900">
              <a:spcBef>
                <a:spcPct val="20000"/>
              </a:spcBef>
            </a:pPr>
            <a:r>
              <a:rPr lang="pl-PL" altLang="zh-CN" sz="800" dirty="0" smtClean="0">
                <a:solidFill>
                  <a:srgbClr val="000000"/>
                </a:solidFill>
                <a:cs typeface="方正舒体"/>
              </a:rPr>
              <a:t>Source: Andrew Haldane: „</a:t>
            </a:r>
            <a:r>
              <a:rPr lang="pl-PL" sz="800" dirty="0" smtClean="0"/>
              <a:t>Rethinking The Financial Network”, Speech, Amsterdam, April 2009</a:t>
            </a:r>
            <a:endParaRPr lang="pl-PL" altLang="zh-CN" sz="800" dirty="0">
              <a:solidFill>
                <a:srgbClr val="000000"/>
              </a:solidFill>
              <a:cs typeface="方正舒体"/>
            </a:endParaRPr>
          </a:p>
          <a:p>
            <a:pPr marL="342900" indent="-342900">
              <a:spcBef>
                <a:spcPct val="20000"/>
              </a:spcBef>
            </a:pPr>
            <a:r>
              <a:rPr lang="pl-PL" altLang="zh-CN" sz="800" dirty="0">
                <a:solidFill>
                  <a:srgbClr val="000000"/>
                </a:solidFill>
                <a:cs typeface="方正舒体"/>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3" name="Group 205"/>
          <p:cNvGraphicFramePr>
            <a:graphicFrameLocks noGrp="1"/>
          </p:cNvGraphicFramePr>
          <p:nvPr/>
        </p:nvGraphicFramePr>
        <p:xfrm>
          <a:off x="1371600" y="1371600"/>
          <a:ext cx="6551612" cy="5070078"/>
        </p:xfrm>
        <a:graphic>
          <a:graphicData uri="http://schemas.openxmlformats.org/drawingml/2006/table">
            <a:tbl>
              <a:tblPr/>
              <a:tblGrid>
                <a:gridCol w="1512887"/>
                <a:gridCol w="792163"/>
                <a:gridCol w="719137"/>
                <a:gridCol w="936625"/>
                <a:gridCol w="863600"/>
                <a:gridCol w="863600"/>
                <a:gridCol w="863600"/>
              </a:tblGrid>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200" b="1" i="0" u="none" strike="noStrike" cap="none" normalizeH="0" baseline="0" dirty="0" smtClean="0">
                          <a:ln>
                            <a:noFill/>
                          </a:ln>
                          <a:solidFill>
                            <a:srgbClr val="FFFFFF"/>
                          </a:solidFill>
                          <a:effectLst/>
                          <a:latin typeface="Calibri" pitchFamily="34" charset="0"/>
                          <a:ea typeface="Batang" pitchFamily="18" charset="-127"/>
                          <a:cs typeface="Tahoma" pitchFamily="34" charset="0"/>
                        </a:rPr>
                        <a:t>Name</a:t>
                      </a:r>
                      <a:endParaRPr kumimoji="0" lang="pl-PL" altLang="zh-CN" sz="1200" b="0" i="0" u="none" strike="noStrike" cap="none" normalizeH="0" baseline="0" dirty="0" smtClean="0">
                        <a:ln>
                          <a:noFill/>
                        </a:ln>
                        <a:solidFill>
                          <a:schemeClr val="tx1"/>
                        </a:solidFill>
                        <a:effectLst/>
                        <a:latin typeface="Calibri" pitchFamily="34" charset="0"/>
                        <a:ea typeface="Batang" pitchFamily="18" charset="-127"/>
                        <a:cs typeface="Tahoma"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200" b="1" i="0" u="none" strike="noStrike" cap="none" normalizeH="0" baseline="0" smtClean="0">
                          <a:ln>
                            <a:noFill/>
                          </a:ln>
                          <a:solidFill>
                            <a:srgbClr val="FFFFFF"/>
                          </a:solidFill>
                          <a:effectLst/>
                          <a:latin typeface="Calibri" pitchFamily="34" charset="0"/>
                          <a:ea typeface="Batang" pitchFamily="18" charset="-127"/>
                          <a:cs typeface="Tahoma" pitchFamily="34" charset="0"/>
                        </a:rPr>
                        <a:t>CDS Buy</a:t>
                      </a:r>
                      <a:endParaRPr kumimoji="0" lang="pl-PL" altLang="zh-CN" sz="12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200" b="1" i="0" u="none" strike="noStrike" cap="none" normalizeH="0" baseline="0" smtClean="0">
                          <a:ln>
                            <a:noFill/>
                          </a:ln>
                          <a:solidFill>
                            <a:srgbClr val="FFFFFF"/>
                          </a:solidFill>
                          <a:effectLst/>
                          <a:latin typeface="Calibri" pitchFamily="34" charset="0"/>
                          <a:ea typeface="Batang" pitchFamily="18" charset="-127"/>
                          <a:cs typeface="Tahoma" pitchFamily="34" charset="0"/>
                        </a:rPr>
                        <a:t>CDS Sell</a:t>
                      </a:r>
                      <a:endParaRPr kumimoji="0" lang="pl-PL" altLang="zh-CN" sz="12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200" b="1" i="0" u="none" strike="noStrike" cap="none" normalizeH="0" baseline="0" smtClean="0">
                          <a:ln>
                            <a:noFill/>
                          </a:ln>
                          <a:solidFill>
                            <a:srgbClr val="FFFFFF"/>
                          </a:solidFill>
                          <a:effectLst/>
                          <a:latin typeface="Calibri" pitchFamily="34" charset="0"/>
                          <a:ea typeface="Batang" pitchFamily="18" charset="-127"/>
                          <a:cs typeface="Tahoma" pitchFamily="34" charset="0"/>
                        </a:rPr>
                        <a:t>Core Capital</a:t>
                      </a:r>
                      <a:endParaRPr kumimoji="0" lang="pl-PL" altLang="zh-CN" sz="12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200" b="1" i="0" u="none" strike="noStrike" cap="none" normalizeH="0" baseline="0" smtClean="0">
                          <a:ln>
                            <a:noFill/>
                          </a:ln>
                          <a:solidFill>
                            <a:srgbClr val="FFFFFF"/>
                          </a:solidFill>
                          <a:effectLst/>
                          <a:latin typeface="Calibri" pitchFamily="34" charset="0"/>
                          <a:ea typeface="Batang" pitchFamily="18" charset="-127"/>
                          <a:cs typeface="Tahoma" pitchFamily="34" charset="0"/>
                        </a:rPr>
                        <a:t>Mortgage Backed Securities</a:t>
                      </a:r>
                      <a:endParaRPr kumimoji="0" lang="pl-PL" altLang="zh-CN" sz="12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200" b="1" i="0" u="none" strike="noStrike" cap="none" normalizeH="0" baseline="0" smtClean="0">
                          <a:ln>
                            <a:noFill/>
                          </a:ln>
                          <a:solidFill>
                            <a:srgbClr val="FFFFFF"/>
                          </a:solidFill>
                          <a:effectLst/>
                          <a:latin typeface="Calibri" pitchFamily="34" charset="0"/>
                          <a:ea typeface="Batang" pitchFamily="18" charset="-127"/>
                          <a:cs typeface="Tahoma" pitchFamily="34" charset="0"/>
                        </a:rPr>
                        <a:t>Loans &amp; Leases</a:t>
                      </a:r>
                      <a:endParaRPr kumimoji="0" lang="pl-PL" altLang="zh-CN" sz="12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200" b="1" i="0" u="none" strike="noStrike" cap="none" normalizeH="0" baseline="0" smtClean="0">
                          <a:ln>
                            <a:noFill/>
                          </a:ln>
                          <a:solidFill>
                            <a:srgbClr val="FFFFFF"/>
                          </a:solidFill>
                          <a:effectLst/>
                          <a:latin typeface="Calibri" pitchFamily="34" charset="0"/>
                          <a:ea typeface="Batang" pitchFamily="18" charset="-127"/>
                          <a:cs typeface="Tahoma" pitchFamily="34" charset="0"/>
                        </a:rPr>
                        <a:t>Charge Offs</a:t>
                      </a:r>
                      <a:endParaRPr kumimoji="0" lang="pl-PL" altLang="zh-CN" sz="12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JPMorgan Chase Bank</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4,166.76</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4,199.10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100.61</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130.33</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663.90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12.75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Citibank</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1,397.55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1,290.31</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70.98</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54.47</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563.24</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10.81</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Bank of America</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1,028.65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1,004.74</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88.50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212.68</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712.32</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13.68</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Goldman Sachs Bank USA</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651.35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614.40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13.19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4.04</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0.08</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HSBC Bank USA</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457.09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473.63</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10.81</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20.92</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83.25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1.60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87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Wachovia Bank</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150.75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141.96</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32.71</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32.83</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384.99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7.39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Morgan Stanley Bank</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22.06</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5.80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14.85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0.29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Merrill Lynch Bank USA</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8.90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4.09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3.00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24.59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0.47</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Keybank</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3.88</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3.31</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8.00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8.09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77.39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1.49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PNC Bank</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2.00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1.05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8.34</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24.98</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75.91</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1.46</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National City Bank</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1.29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0.94</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12.05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11.95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102.40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1.97</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The Bank of New York Mellon</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1.18</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11.15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29.29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2.85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Wells Fargo Bank</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1.04</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0.49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33.07</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60.15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348.35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6.69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SunTrust Bank</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0.59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0.20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12.56</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14.85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131.06</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2.52</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The Northern Trust Company</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0.24</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4.39</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1.37</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18.98</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0.36</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State Street Bank and Trust Company</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0.15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13.42</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23.03</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9.13</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0.18</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Deutsche Bank Trust Company Americas</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0.10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7.87</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12.86</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0.25</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Regions Bank</a:t>
                      </a:r>
                      <a:endParaRPr kumimoji="0" lang="pl-PL"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0.08</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0.41</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9.64</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14.30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98.73</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1.90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dirty="0" smtClean="0">
                          <a:ln>
                            <a:noFill/>
                          </a:ln>
                          <a:solidFill>
                            <a:srgbClr val="000000"/>
                          </a:solidFill>
                          <a:effectLst/>
                          <a:latin typeface="Calibri" pitchFamily="34" charset="0"/>
                          <a:ea typeface="Batang" pitchFamily="18" charset="-127"/>
                          <a:cs typeface="Tahoma" pitchFamily="34" charset="0"/>
                        </a:rPr>
                        <a:t>U.S. Bank</a:t>
                      </a:r>
                      <a:endParaRPr kumimoji="0" lang="pl-PL" altLang="zh-CN" sz="1000" b="0" i="0" u="none" strike="noStrike" cap="none" normalizeH="0" baseline="0" dirty="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0.06</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0.00</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14.56</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29.34</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183.76</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Calibri" pitchFamily="34" charset="0"/>
                          <a:ea typeface="Batang" pitchFamily="18" charset="-127"/>
                          <a:cs typeface="Tahoma" pitchFamily="34" charset="0"/>
                        </a:rPr>
                        <a:t>3.53</a:t>
                      </a:r>
                      <a:endParaRPr kumimoji="0" lang="en-GB" altLang="zh-CN" sz="1000" b="0" i="0" u="none" strike="noStrike" cap="none" normalizeH="0" baseline="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zh-CN" sz="1000" b="0" i="0" u="none" strike="noStrike" cap="none" normalizeH="0" baseline="0" dirty="0" smtClean="0">
                          <a:ln>
                            <a:noFill/>
                          </a:ln>
                          <a:solidFill>
                            <a:srgbClr val="000000"/>
                          </a:solidFill>
                          <a:effectLst/>
                          <a:latin typeface="Calibri" pitchFamily="34" charset="0"/>
                          <a:ea typeface="Batang" pitchFamily="18" charset="-127"/>
                          <a:cs typeface="Tahoma" pitchFamily="34" charset="0"/>
                        </a:rPr>
                        <a:t>RBS Citizens</a:t>
                      </a:r>
                      <a:endParaRPr kumimoji="0" lang="pl-PL" altLang="zh-CN" sz="1000" b="0" i="0" u="none" strike="noStrike" cap="none" normalizeH="0" baseline="0" dirty="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rgbClr val="000000"/>
                          </a:solidFill>
                          <a:effectLst/>
                          <a:latin typeface="Calibri" pitchFamily="34" charset="0"/>
                          <a:ea typeface="Batang" pitchFamily="18" charset="-127"/>
                          <a:cs typeface="Tahoma" pitchFamily="34" charset="0"/>
                        </a:rPr>
                        <a:t>0.00</a:t>
                      </a:r>
                      <a:endParaRPr kumimoji="0" lang="en-GB" altLang="zh-CN" sz="1000" b="0" i="0" u="none" strike="noStrike" cap="none" normalizeH="0" baseline="0" dirty="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rgbClr val="000000"/>
                          </a:solidFill>
                          <a:effectLst/>
                          <a:latin typeface="Calibri" pitchFamily="34" charset="0"/>
                          <a:ea typeface="Batang" pitchFamily="18" charset="-127"/>
                          <a:cs typeface="Tahoma" pitchFamily="34" charset="0"/>
                        </a:rPr>
                        <a:t>0.06</a:t>
                      </a:r>
                      <a:endParaRPr kumimoji="0" lang="en-GB" altLang="zh-CN" sz="1000" b="0" i="0" u="none" strike="noStrike" cap="none" normalizeH="0" baseline="0" dirty="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rgbClr val="000000"/>
                          </a:solidFill>
                          <a:effectLst/>
                          <a:latin typeface="Calibri" pitchFamily="34" charset="0"/>
                          <a:ea typeface="Batang" pitchFamily="18" charset="-127"/>
                          <a:cs typeface="Tahoma" pitchFamily="34" charset="0"/>
                        </a:rPr>
                        <a:t>8.47</a:t>
                      </a:r>
                      <a:endParaRPr kumimoji="0" lang="en-GB" altLang="zh-CN" sz="1000" b="0" i="0" u="none" strike="noStrike" cap="none" normalizeH="0" baseline="0" dirty="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rgbClr val="000000"/>
                          </a:solidFill>
                          <a:effectLst/>
                          <a:latin typeface="Calibri" pitchFamily="34" charset="0"/>
                          <a:ea typeface="Batang" pitchFamily="18" charset="-127"/>
                          <a:cs typeface="Tahoma" pitchFamily="34" charset="0"/>
                        </a:rPr>
                        <a:t>19.75</a:t>
                      </a:r>
                      <a:endParaRPr kumimoji="0" lang="en-GB" altLang="zh-CN" sz="1000" b="0" i="0" u="none" strike="noStrike" cap="none" normalizeH="0" baseline="0" dirty="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rgbClr val="000000"/>
                          </a:solidFill>
                          <a:effectLst/>
                          <a:latin typeface="Calibri" pitchFamily="34" charset="0"/>
                          <a:ea typeface="Batang" pitchFamily="18" charset="-127"/>
                          <a:cs typeface="Tahoma" pitchFamily="34" charset="0"/>
                        </a:rPr>
                        <a:t>92.24</a:t>
                      </a:r>
                      <a:endParaRPr kumimoji="0" lang="en-GB" altLang="zh-CN" sz="1000" b="0" i="0" u="none" strike="noStrike" cap="none" normalizeH="0" baseline="0" dirty="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rgbClr val="000000"/>
                          </a:solidFill>
                          <a:effectLst/>
                          <a:latin typeface="Calibri" pitchFamily="34" charset="0"/>
                          <a:ea typeface="Batang" pitchFamily="18" charset="-127"/>
                          <a:cs typeface="Tahoma" pitchFamily="34" charset="0"/>
                        </a:rPr>
                        <a:t>1.77</a:t>
                      </a:r>
                      <a:endParaRPr kumimoji="0" lang="en-GB" altLang="zh-CN" sz="1000" b="0" i="0" u="none" strike="noStrike" cap="none" normalizeH="0" baseline="0" dirty="0" smtClean="0">
                        <a:ln>
                          <a:noFill/>
                        </a:ln>
                        <a:solidFill>
                          <a:schemeClr val="tx1"/>
                        </a:solidFill>
                        <a:effectLst/>
                        <a:latin typeface="Calibri" pitchFamily="34" charset="0"/>
                        <a:ea typeface="Batang" pitchFamily="18" charset="-127"/>
                        <a:cs typeface="Tahoma"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33972" name="Rectangle 202"/>
          <p:cNvSpPr>
            <a:spLocks noChangeArrowheads="1"/>
          </p:cNvSpPr>
          <p:nvPr/>
        </p:nvSpPr>
        <p:spPr bwMode="auto">
          <a:xfrm>
            <a:off x="250825" y="6453188"/>
            <a:ext cx="8156575" cy="215900"/>
          </a:xfrm>
          <a:prstGeom prst="rect">
            <a:avLst/>
          </a:prstGeom>
          <a:noFill/>
          <a:ln w="9525" algn="ctr">
            <a:noFill/>
            <a:miter lim="800000"/>
            <a:headEnd/>
            <a:tailEnd/>
          </a:ln>
        </p:spPr>
        <p:txBody>
          <a:bodyPr lIns="0" tIns="0" rIns="0" bIns="0"/>
          <a:lstStyle/>
          <a:p>
            <a:pPr marL="342900" indent="-342900">
              <a:spcBef>
                <a:spcPct val="20000"/>
              </a:spcBef>
            </a:pPr>
            <a:r>
              <a:rPr lang="pl-PL" altLang="zh-CN" sz="800">
                <a:solidFill>
                  <a:srgbClr val="000000"/>
                </a:solidFill>
                <a:cs typeface="方正舒体"/>
              </a:rPr>
              <a:t>Note: FDIC Data; All figures in $bn</a:t>
            </a:r>
          </a:p>
          <a:p>
            <a:pPr marL="342900" indent="-342900">
              <a:spcBef>
                <a:spcPct val="20000"/>
              </a:spcBef>
            </a:pPr>
            <a:r>
              <a:rPr lang="pl-PL" altLang="zh-CN" sz="800">
                <a:solidFill>
                  <a:srgbClr val="000000"/>
                </a:solidFill>
                <a:cs typeface="方正舒体"/>
              </a:rPr>
              <a:t> </a:t>
            </a:r>
          </a:p>
        </p:txBody>
      </p:sp>
      <p:sp>
        <p:nvSpPr>
          <p:cNvPr id="33973" name="Title 4"/>
          <p:cNvSpPr>
            <a:spLocks noGrp="1"/>
          </p:cNvSpPr>
          <p:nvPr>
            <p:ph type="title"/>
          </p:nvPr>
        </p:nvSpPr>
        <p:spPr/>
        <p:txBody>
          <a:bodyPr/>
          <a:lstStyle/>
          <a:p>
            <a:pPr eaLnBrk="1" hangingPunct="1"/>
            <a:r>
              <a:rPr lang="pl-PL" altLang="ko-KR" sz="4000" smtClean="0">
                <a:solidFill>
                  <a:srgbClr val="7B9899"/>
                </a:solidFill>
              </a:rPr>
              <a:t>20 </a:t>
            </a:r>
            <a:r>
              <a:rPr lang="en-US" altLang="ko-KR" sz="4000" smtClean="0">
                <a:solidFill>
                  <a:srgbClr val="7B9899"/>
                </a:solidFill>
              </a:rPr>
              <a:t>Banks With CDS Positions</a:t>
            </a:r>
            <a:r>
              <a:rPr lang="pl-PL" altLang="ko-KR" sz="4000" smtClean="0">
                <a:solidFill>
                  <a:srgbClr val="7B9899"/>
                </a:solidFill>
              </a:rPr>
              <a:t> </a:t>
            </a:r>
            <a:r>
              <a:rPr lang="en-US" altLang="ko-KR" sz="4000" smtClean="0">
                <a:solidFill>
                  <a:srgbClr val="7B9899"/>
                </a:solidFill>
              </a:rPr>
              <a:t>($bn)</a:t>
            </a:r>
            <a:endParaRPr lang="en-GB" sz="4000" smtClean="0">
              <a:solidFill>
                <a:srgbClr val="7B989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14290"/>
            <a:ext cx="8229600" cy="857271"/>
          </a:xfrm>
        </p:spPr>
        <p:txBody>
          <a:bodyPr/>
          <a:lstStyle/>
          <a:p>
            <a:pPr eaLnBrk="1" hangingPunct="1"/>
            <a:r>
              <a:rPr lang="pl-PL" sz="4000" dirty="0" smtClean="0">
                <a:solidFill>
                  <a:srgbClr val="7B9899"/>
                </a:solidFill>
              </a:rPr>
              <a:t>Percentage share in CDS market</a:t>
            </a:r>
          </a:p>
        </p:txBody>
      </p:sp>
      <p:pic>
        <p:nvPicPr>
          <p:cNvPr id="34819" name="Picture 12"/>
          <p:cNvPicPr>
            <a:picLocks noGrp="1" noChangeAspect="1" noChangeArrowheads="1"/>
          </p:cNvPicPr>
          <p:nvPr>
            <p:ph sz="quarter" idx="1"/>
          </p:nvPr>
        </p:nvPicPr>
        <p:blipFill>
          <a:blip r:embed="rId3" cstate="print"/>
          <a:srcRect l="8105" t="1847" r="29282"/>
          <a:stretch>
            <a:fillRect/>
          </a:stretch>
        </p:blipFill>
        <p:spPr>
          <a:xfrm>
            <a:off x="187804" y="2143116"/>
            <a:ext cx="4277834" cy="3797317"/>
          </a:xfrm>
          <a:noFill/>
        </p:spPr>
      </p:pic>
      <p:sp>
        <p:nvSpPr>
          <p:cNvPr id="34820" name="Rectangle 7"/>
          <p:cNvSpPr>
            <a:spLocks noChangeArrowheads="1"/>
          </p:cNvSpPr>
          <p:nvPr/>
        </p:nvSpPr>
        <p:spPr bwMode="auto">
          <a:xfrm>
            <a:off x="250825" y="6453188"/>
            <a:ext cx="8156575" cy="215900"/>
          </a:xfrm>
          <a:prstGeom prst="rect">
            <a:avLst/>
          </a:prstGeom>
          <a:noFill/>
          <a:ln w="9525" algn="ctr">
            <a:noFill/>
            <a:miter lim="800000"/>
            <a:headEnd/>
            <a:tailEnd/>
          </a:ln>
        </p:spPr>
        <p:txBody>
          <a:bodyPr lIns="0" tIns="0" rIns="0" bIns="0"/>
          <a:lstStyle/>
          <a:p>
            <a:pPr marL="342900" indent="-342900">
              <a:spcBef>
                <a:spcPct val="20000"/>
              </a:spcBef>
            </a:pPr>
            <a:r>
              <a:rPr lang="pl-PL" altLang="zh-CN" sz="800">
                <a:solidFill>
                  <a:srgbClr val="000000"/>
                </a:solidFill>
                <a:cs typeface="方正舒体"/>
              </a:rPr>
              <a:t>Note: FDIC Data; 4Q 2008</a:t>
            </a:r>
          </a:p>
        </p:txBody>
      </p:sp>
      <p:pic>
        <p:nvPicPr>
          <p:cNvPr id="34821" name="Picture 13"/>
          <p:cNvPicPr>
            <a:picLocks noChangeAspect="1" noChangeArrowheads="1"/>
          </p:cNvPicPr>
          <p:nvPr/>
        </p:nvPicPr>
        <p:blipFill>
          <a:blip r:embed="rId4" cstate="print"/>
          <a:srcRect l="7483" t="1837" r="28732"/>
          <a:stretch>
            <a:fillRect/>
          </a:stretch>
        </p:blipFill>
        <p:spPr bwMode="auto">
          <a:xfrm>
            <a:off x="4410076" y="2143116"/>
            <a:ext cx="4519642" cy="3817728"/>
          </a:xfrm>
          <a:prstGeom prst="rect">
            <a:avLst/>
          </a:prstGeom>
          <a:noFill/>
          <a:ln w="9525">
            <a:noFill/>
            <a:miter lim="800000"/>
            <a:headEnd/>
            <a:tailEnd/>
          </a:ln>
        </p:spPr>
      </p:pic>
      <p:sp>
        <p:nvSpPr>
          <p:cNvPr id="34822" name="Text Box 14"/>
          <p:cNvSpPr txBox="1">
            <a:spLocks noChangeArrowheads="1"/>
          </p:cNvSpPr>
          <p:nvPr/>
        </p:nvSpPr>
        <p:spPr bwMode="auto">
          <a:xfrm>
            <a:off x="1619250" y="1773238"/>
            <a:ext cx="1332416" cy="369332"/>
          </a:xfrm>
          <a:prstGeom prst="rect">
            <a:avLst/>
          </a:prstGeom>
          <a:noFill/>
          <a:ln w="9525">
            <a:noFill/>
            <a:miter lim="800000"/>
            <a:headEnd/>
            <a:tailEnd/>
          </a:ln>
        </p:spPr>
        <p:txBody>
          <a:bodyPr wrap="none">
            <a:spAutoFit/>
          </a:bodyPr>
          <a:lstStyle/>
          <a:p>
            <a:r>
              <a:rPr lang="pl-PL">
                <a:solidFill>
                  <a:srgbClr val="000000"/>
                </a:solidFill>
                <a:latin typeface="+mn-lt"/>
              </a:rPr>
              <a:t>CDS - buy</a:t>
            </a:r>
          </a:p>
        </p:txBody>
      </p:sp>
      <p:sp>
        <p:nvSpPr>
          <p:cNvPr id="34823" name="Text Box 15"/>
          <p:cNvSpPr txBox="1">
            <a:spLocks noChangeArrowheads="1"/>
          </p:cNvSpPr>
          <p:nvPr/>
        </p:nvSpPr>
        <p:spPr bwMode="auto">
          <a:xfrm>
            <a:off x="6156325" y="1766888"/>
            <a:ext cx="1308371" cy="369332"/>
          </a:xfrm>
          <a:prstGeom prst="rect">
            <a:avLst/>
          </a:prstGeom>
          <a:noFill/>
          <a:ln w="9525">
            <a:noFill/>
            <a:miter lim="800000"/>
            <a:headEnd/>
            <a:tailEnd/>
          </a:ln>
        </p:spPr>
        <p:txBody>
          <a:bodyPr wrap="none">
            <a:spAutoFit/>
          </a:bodyPr>
          <a:lstStyle/>
          <a:p>
            <a:r>
              <a:rPr lang="pl-PL" dirty="0">
                <a:solidFill>
                  <a:srgbClr val="000000"/>
                </a:solidFill>
                <a:latin typeface="+mn-lt"/>
              </a:rPr>
              <a:t>CDS - sell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7162"/>
            <a:ext cx="8534400" cy="1057260"/>
          </a:xfrm>
        </p:spPr>
        <p:txBody>
          <a:bodyPr>
            <a:normAutofit fontScale="90000"/>
          </a:bodyPr>
          <a:lstStyle/>
          <a:p>
            <a:r>
              <a:rPr lang="en-US" dirty="0" smtClean="0"/>
              <a:t>Buying </a:t>
            </a:r>
            <a:r>
              <a:rPr lang="pl-PL" dirty="0" smtClean="0"/>
              <a:t>CDS cover </a:t>
            </a:r>
            <a:r>
              <a:rPr lang="en-US" dirty="0" smtClean="0"/>
              <a:t>from a passenger on Titanic</a:t>
            </a:r>
            <a:endParaRPr lang="pl-PL" dirty="0"/>
          </a:p>
        </p:txBody>
      </p:sp>
      <p:sp>
        <p:nvSpPr>
          <p:cNvPr id="3" name="Content Placeholder 2"/>
          <p:cNvSpPr>
            <a:spLocks noGrp="1"/>
          </p:cNvSpPr>
          <p:nvPr>
            <p:ph sz="quarter" idx="1"/>
          </p:nvPr>
        </p:nvSpPr>
        <p:spPr/>
        <p:txBody>
          <a:bodyPr>
            <a:normAutofit lnSpcReduction="10000"/>
          </a:bodyPr>
          <a:lstStyle/>
          <a:p>
            <a:r>
              <a:rPr lang="en-US" sz="2400" dirty="0" smtClean="0"/>
              <a:t>Monolines (AMBAC, MBIA, FSA) traditionally dealt with municipal</a:t>
            </a:r>
            <a:r>
              <a:rPr lang="pl-PL" sz="2400" dirty="0" smtClean="0"/>
              <a:t> </a:t>
            </a:r>
            <a:r>
              <a:rPr lang="en-US" sz="2400" dirty="0" smtClean="0"/>
              <a:t>bond enhancements to achieve AAA rating; they began to insure</a:t>
            </a:r>
            <a:r>
              <a:rPr lang="pl-PL" sz="2400" dirty="0" smtClean="0"/>
              <a:t> prime and subprime MBS/CDOs</a:t>
            </a:r>
          </a:p>
          <a:p>
            <a:r>
              <a:rPr lang="en-US" sz="2400" dirty="0" smtClean="0"/>
              <a:t>On a $20bn wafer thin capital base, they insure $2.3 </a:t>
            </a:r>
            <a:r>
              <a:rPr lang="pl-PL" sz="2400" dirty="0" smtClean="0"/>
              <a:t>t</a:t>
            </a:r>
            <a:r>
              <a:rPr lang="en-US" sz="2400" dirty="0" smtClean="0"/>
              <a:t>n; this led to</a:t>
            </a:r>
            <a:r>
              <a:rPr lang="pl-PL" sz="2400" dirty="0" smtClean="0"/>
              <a:t> </a:t>
            </a:r>
            <a:r>
              <a:rPr lang="en-US" sz="2400" dirty="0" smtClean="0"/>
              <a:t>massive loss of market value of the Monolines as RMBS</a:t>
            </a:r>
            <a:r>
              <a:rPr lang="pl-PL" sz="2400" dirty="0" smtClean="0"/>
              <a:t> </a:t>
            </a:r>
            <a:r>
              <a:rPr lang="en-US" sz="2400" dirty="0" smtClean="0"/>
              <a:t>assets began to register large defaults</a:t>
            </a:r>
            <a:r>
              <a:rPr lang="pl-PL" sz="2400" dirty="0" smtClean="0"/>
              <a:t>. </a:t>
            </a:r>
            <a:endParaRPr lang="en-US" sz="2400" dirty="0" smtClean="0"/>
          </a:p>
          <a:p>
            <a:r>
              <a:rPr lang="en-US" sz="2400" dirty="0" smtClean="0"/>
              <a:t>Monolines are predominantly CDS protection sellers</a:t>
            </a:r>
            <a:endParaRPr lang="pl-PL" sz="2400" dirty="0" smtClean="0"/>
          </a:p>
          <a:p>
            <a:r>
              <a:rPr lang="en-US" sz="2400" dirty="0" smtClean="0"/>
              <a:t>Merrill Lynch takeover arose from a lesser known </a:t>
            </a:r>
            <a:r>
              <a:rPr lang="en-US" sz="2400" dirty="0" err="1" smtClean="0"/>
              <a:t>Monoline</a:t>
            </a:r>
            <a:r>
              <a:rPr lang="en-US" sz="2400" dirty="0" smtClean="0"/>
              <a:t> insurer</a:t>
            </a:r>
            <a:r>
              <a:rPr lang="pl-PL" sz="2400" dirty="0" smtClean="0"/>
              <a:t> </a:t>
            </a:r>
            <a:r>
              <a:rPr lang="en-US" sz="2400" dirty="0" smtClean="0"/>
              <a:t>ACA failing to make good on the CDS protection for RMBS held by</a:t>
            </a:r>
            <a:r>
              <a:rPr lang="pl-PL" sz="2400" dirty="0" smtClean="0"/>
              <a:t> </a:t>
            </a:r>
            <a:r>
              <a:rPr lang="en-US" sz="2400" dirty="0" smtClean="0"/>
              <a:t>Merrill as assets; Merrill’s net subprime exposure from RMBS on its</a:t>
            </a:r>
            <a:r>
              <a:rPr lang="pl-PL" sz="2400" dirty="0" smtClean="0"/>
              <a:t> </a:t>
            </a:r>
            <a:r>
              <a:rPr lang="en-US" sz="2400" dirty="0" smtClean="0"/>
              <a:t>balance sheet became a gross amount when the CDS on it was</a:t>
            </a:r>
            <a:r>
              <a:rPr lang="pl-PL" sz="2400" dirty="0" smtClean="0"/>
              <a:t> reckoned to be worthless</a:t>
            </a:r>
            <a:endParaRPr lang="pl-PL"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Interconnected To Fail Experiments</a:t>
            </a:r>
            <a:endParaRPr lang="pl-PL" dirty="0"/>
          </a:p>
        </p:txBody>
      </p:sp>
      <p:sp>
        <p:nvSpPr>
          <p:cNvPr id="3" name="Content Placeholder 2"/>
          <p:cNvSpPr>
            <a:spLocks noGrp="1"/>
          </p:cNvSpPr>
          <p:nvPr>
            <p:ph sz="quarter" idx="1"/>
          </p:nvPr>
        </p:nvSpPr>
        <p:spPr/>
        <p:txBody>
          <a:bodyPr>
            <a:normAutofit lnSpcReduction="10000"/>
          </a:bodyPr>
          <a:lstStyle/>
          <a:p>
            <a:r>
              <a:rPr lang="en-US" sz="2400" dirty="0" smtClean="0"/>
              <a:t>Build CDS Network and Conduct Stress Tests.</a:t>
            </a:r>
          </a:p>
          <a:p>
            <a:r>
              <a:rPr lang="en-US" sz="2400" dirty="0" smtClean="0"/>
              <a:t>There is very high correlation between the dominance of market</a:t>
            </a:r>
            <a:r>
              <a:rPr lang="pl-PL" sz="2400" dirty="0" smtClean="0"/>
              <a:t> </a:t>
            </a:r>
            <a:r>
              <a:rPr lang="en-US" sz="2400" dirty="0" smtClean="0"/>
              <a:t>share in CDS and CDS network connectivity.</a:t>
            </a:r>
          </a:p>
          <a:p>
            <a:r>
              <a:rPr lang="en-US" sz="2400" dirty="0" smtClean="0"/>
              <a:t>We use 20% reduction of core capital to signal bank failure.</a:t>
            </a:r>
          </a:p>
          <a:p>
            <a:r>
              <a:rPr lang="en-US" sz="2400" dirty="0" smtClean="0"/>
              <a:t>Experiment 1: (A) The loss of CDS cover due to the failed bank</a:t>
            </a:r>
            <a:r>
              <a:rPr lang="pl-PL" sz="2400" dirty="0" smtClean="0"/>
              <a:t> </a:t>
            </a:r>
            <a:r>
              <a:rPr lang="en-US" sz="2400" dirty="0" smtClean="0"/>
              <a:t>as counterparty suspending its guarantees will have a contagion</a:t>
            </a:r>
            <a:r>
              <a:rPr lang="pl-PL" sz="2400" dirty="0" smtClean="0"/>
              <a:t> </a:t>
            </a:r>
            <a:r>
              <a:rPr lang="en-US" sz="2400" dirty="0" smtClean="0"/>
              <a:t>like first and multiple order effects. Full bilateral tear up assumed</a:t>
            </a:r>
            <a:r>
              <a:rPr lang="pl-PL" sz="2400" dirty="0" smtClean="0"/>
              <a:t>.</a:t>
            </a:r>
            <a:endParaRPr lang="en-US" sz="2400" dirty="0" smtClean="0"/>
          </a:p>
          <a:p>
            <a:r>
              <a:rPr lang="en-US" sz="2400" dirty="0" smtClean="0"/>
              <a:t>Experiment 2: Experiment 1 + (B) trigger bank is also a CDS</a:t>
            </a:r>
            <a:r>
              <a:rPr lang="pl-PL" sz="2400" dirty="0" smtClean="0"/>
              <a:t> </a:t>
            </a:r>
            <a:r>
              <a:rPr lang="en-US" sz="2400" dirty="0" smtClean="0"/>
              <a:t>reference entity activating CDS obligations from other CDS</a:t>
            </a:r>
            <a:r>
              <a:rPr lang="pl-PL" sz="2400" dirty="0" smtClean="0"/>
              <a:t> </a:t>
            </a:r>
            <a:r>
              <a:rPr lang="en-US" sz="2400" dirty="0" smtClean="0"/>
              <a:t>market participants + (C) Loss</a:t>
            </a:r>
            <a:r>
              <a:rPr lang="pl-PL" sz="2400" dirty="0" smtClean="0"/>
              <a:t> </a:t>
            </a:r>
            <a:r>
              <a:rPr lang="en-US" sz="2400" dirty="0" smtClean="0"/>
              <a:t>of SPV cover and other credit enhancement cover from failed</a:t>
            </a:r>
            <a:r>
              <a:rPr lang="pl-PL" sz="2400" dirty="0" smtClean="0"/>
              <a:t> bank.</a:t>
            </a:r>
            <a:endParaRPr lang="pl-PL"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Database</a:t>
            </a:r>
            <a:endParaRPr lang="en-GB" dirty="0"/>
          </a:p>
        </p:txBody>
      </p:sp>
      <p:sp>
        <p:nvSpPr>
          <p:cNvPr id="3" name="Content Placeholder 2"/>
          <p:cNvSpPr>
            <a:spLocks noGrp="1"/>
          </p:cNvSpPr>
          <p:nvPr>
            <p:ph sz="quarter" idx="1"/>
          </p:nvPr>
        </p:nvSpPr>
        <p:spPr/>
        <p:txBody>
          <a:bodyPr/>
          <a:lstStyle/>
          <a:p>
            <a:r>
              <a:rPr lang="en-GB" dirty="0" smtClean="0"/>
              <a:t>A</a:t>
            </a:r>
            <a:r>
              <a:rPr lang="en-GB" dirty="0" smtClean="0"/>
              <a:t>s mentioned earlier data plays a crucial rule in building such models</a:t>
            </a:r>
          </a:p>
          <a:p>
            <a:r>
              <a:rPr lang="en-GB" dirty="0" smtClean="0"/>
              <a:t>A database system containing US banks balance sheet data is been designed and created(FDIC and DTCC data sources)</a:t>
            </a:r>
          </a:p>
          <a:p>
            <a:r>
              <a:rPr lang="en-GB" dirty="0" smtClean="0"/>
              <a:t>The interconnection between agents(banks) is based on a network model</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CDS ACE Network Model</a:t>
            </a:r>
            <a:endParaRPr lang="en-GB" dirty="0"/>
          </a:p>
        </p:txBody>
      </p:sp>
      <p:pic>
        <p:nvPicPr>
          <p:cNvPr id="26626" name="Picture 2"/>
          <p:cNvPicPr>
            <a:picLocks noGrp="1" noChangeAspect="1" noChangeArrowheads="1"/>
          </p:cNvPicPr>
          <p:nvPr>
            <p:ph sz="quarter" idx="1"/>
          </p:nvPr>
        </p:nvPicPr>
        <p:blipFill>
          <a:blip r:embed="rId2" cstate="print"/>
          <a:srcRect/>
          <a:stretch>
            <a:fillRect/>
          </a:stretch>
        </p:blipFill>
        <p:spPr bwMode="auto">
          <a:xfrm>
            <a:off x="1219200" y="1600200"/>
            <a:ext cx="5486400"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pPr eaLnBrk="1" hangingPunct="1"/>
            <a:endParaRPr lang="en-GB" smtClean="0">
              <a:solidFill>
                <a:srgbClr val="7B9899"/>
              </a:solidFill>
            </a:endParaRPr>
          </a:p>
        </p:txBody>
      </p:sp>
      <p:sp>
        <p:nvSpPr>
          <p:cNvPr id="21507" name="Content Placeholder 5"/>
          <p:cNvSpPr>
            <a:spLocks noGrp="1"/>
          </p:cNvSpPr>
          <p:nvPr>
            <p:ph sz="quarter" idx="1"/>
          </p:nvPr>
        </p:nvSpPr>
        <p:spPr>
          <a:xfrm>
            <a:off x="301625" y="1527175"/>
            <a:ext cx="8504238" cy="4572000"/>
          </a:xfrm>
        </p:spPr>
        <p:txBody>
          <a:bodyPr/>
          <a:lstStyle/>
          <a:p>
            <a:pPr eaLnBrk="1" hangingPunct="1"/>
            <a:endParaRPr lang="en-GB" smtClean="0"/>
          </a:p>
        </p:txBody>
      </p:sp>
      <p:sp>
        <p:nvSpPr>
          <p:cNvPr id="21508" name="Rectangle 6"/>
          <p:cNvSpPr>
            <a:spLocks noChangeArrowheads="1"/>
          </p:cNvSpPr>
          <p:nvPr/>
        </p:nvSpPr>
        <p:spPr bwMode="auto">
          <a:xfrm>
            <a:off x="250825" y="6453188"/>
            <a:ext cx="8156575" cy="215900"/>
          </a:xfrm>
          <a:prstGeom prst="rect">
            <a:avLst/>
          </a:prstGeom>
          <a:noFill/>
          <a:ln w="9525" algn="ctr">
            <a:noFill/>
            <a:miter lim="800000"/>
            <a:headEnd/>
            <a:tailEnd/>
          </a:ln>
        </p:spPr>
        <p:txBody>
          <a:bodyPr lIns="0" tIns="0" rIns="0" bIns="0"/>
          <a:lstStyle/>
          <a:p>
            <a:pPr marL="342900" indent="-342900">
              <a:spcBef>
                <a:spcPct val="20000"/>
              </a:spcBef>
            </a:pPr>
            <a:r>
              <a:rPr lang="pl-PL" altLang="zh-CN" sz="800">
                <a:solidFill>
                  <a:srgbClr val="000000"/>
                </a:solidFill>
                <a:cs typeface="方正舒体"/>
              </a:rPr>
              <a:t>Source: Bankruptcydata.com</a:t>
            </a:r>
          </a:p>
        </p:txBody>
      </p:sp>
      <p:pic>
        <p:nvPicPr>
          <p:cNvPr id="21509" name="Picture 7" descr="largestbankruptcies1"/>
          <p:cNvPicPr>
            <a:picLocks noChangeAspect="1" noChangeArrowheads="1"/>
          </p:cNvPicPr>
          <p:nvPr/>
        </p:nvPicPr>
        <p:blipFill>
          <a:blip r:embed="rId3" cstate="print"/>
          <a:srcRect/>
          <a:stretch>
            <a:fillRect/>
          </a:stretch>
        </p:blipFill>
        <p:spPr bwMode="auto">
          <a:xfrm>
            <a:off x="914400" y="228600"/>
            <a:ext cx="7431088" cy="609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smtClean="0"/>
          </a:p>
          <a:p>
            <a:endParaRPr lang="en-GB" dirty="0" smtClean="0"/>
          </a:p>
          <a:p>
            <a:endParaRPr lang="en-GB" dirty="0" smtClean="0"/>
          </a:p>
          <a:p>
            <a:pPr algn="ctr">
              <a:buNone/>
            </a:pPr>
            <a:r>
              <a:rPr lang="en-GB" sz="6000" dirty="0" smtClean="0"/>
              <a:t>Simulator!</a:t>
            </a:r>
            <a:endParaRPr lang="en-GB" sz="6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Results: Experiment 1</a:t>
            </a:r>
            <a:endParaRPr lang="pl-PL" dirty="0"/>
          </a:p>
        </p:txBody>
      </p:sp>
      <p:pic>
        <p:nvPicPr>
          <p:cNvPr id="35842" name="Picture 2"/>
          <p:cNvPicPr>
            <a:picLocks noChangeAspect="1" noChangeArrowheads="1"/>
          </p:cNvPicPr>
          <p:nvPr/>
        </p:nvPicPr>
        <p:blipFill>
          <a:blip r:embed="rId3" cstate="print"/>
          <a:srcRect/>
          <a:stretch>
            <a:fillRect/>
          </a:stretch>
        </p:blipFill>
        <p:spPr bwMode="auto">
          <a:xfrm>
            <a:off x="214281" y="1643050"/>
            <a:ext cx="8732959" cy="4429156"/>
          </a:xfrm>
          <a:prstGeom prst="rect">
            <a:avLst/>
          </a:prstGeom>
          <a:noFill/>
          <a:ln w="9525">
            <a:noFill/>
            <a:miter lim="800000"/>
            <a:headEnd/>
            <a:tailEnd/>
          </a:ln>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Results: Experiment 2</a:t>
            </a:r>
            <a:endParaRPr lang="pl-PL" dirty="0"/>
          </a:p>
        </p:txBody>
      </p:sp>
      <p:pic>
        <p:nvPicPr>
          <p:cNvPr id="36866" name="Picture 2"/>
          <p:cNvPicPr>
            <a:picLocks noChangeAspect="1" noChangeArrowheads="1"/>
          </p:cNvPicPr>
          <p:nvPr/>
        </p:nvPicPr>
        <p:blipFill>
          <a:blip r:embed="rId3" cstate="print"/>
          <a:srcRect t="657"/>
          <a:stretch>
            <a:fillRect/>
          </a:stretch>
        </p:blipFill>
        <p:spPr bwMode="auto">
          <a:xfrm>
            <a:off x="142844" y="1739900"/>
            <a:ext cx="8884367" cy="3839929"/>
          </a:xfrm>
          <a:prstGeom prst="rect">
            <a:avLst/>
          </a:prstGeom>
          <a:noFill/>
          <a:ln w="9525">
            <a:noFill/>
            <a:miter lim="800000"/>
            <a:headEnd/>
            <a:tailEnd/>
          </a:ln>
          <a:effec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Systemic Risk Ratio SRR</a:t>
            </a:r>
            <a:endParaRPr lang="pl-PL" dirty="0"/>
          </a:p>
        </p:txBody>
      </p:sp>
      <p:sp>
        <p:nvSpPr>
          <p:cNvPr id="3" name="Content Placeholder 2"/>
          <p:cNvSpPr>
            <a:spLocks noGrp="1"/>
          </p:cNvSpPr>
          <p:nvPr>
            <p:ph sz="quarter" idx="1"/>
          </p:nvPr>
        </p:nvSpPr>
        <p:spPr/>
        <p:txBody>
          <a:bodyPr/>
          <a:lstStyle/>
          <a:p>
            <a:r>
              <a:rPr lang="pl-PL" sz="2000" dirty="0" smtClean="0"/>
              <a:t>JP </a:t>
            </a:r>
            <a:r>
              <a:rPr lang="en-US" sz="2000" dirty="0" smtClean="0"/>
              <a:t>Morgan has a</a:t>
            </a:r>
            <a:r>
              <a:rPr lang="pl-PL" sz="2000" dirty="0" smtClean="0"/>
              <a:t> </a:t>
            </a:r>
            <a:r>
              <a:rPr lang="en-US" sz="2000" dirty="0" smtClean="0"/>
              <a:t>SRR of 46.96% implying that in aggregate the 25 US banks will</a:t>
            </a:r>
            <a:r>
              <a:rPr lang="pl-PL" sz="2000" dirty="0" smtClean="0"/>
              <a:t> </a:t>
            </a:r>
            <a:r>
              <a:rPr lang="en-US" sz="2000" dirty="0" smtClean="0"/>
              <a:t>lose this percentage of core capital with Citibank, Goldman</a:t>
            </a:r>
            <a:r>
              <a:rPr lang="pl-PL" sz="2000" dirty="0" smtClean="0"/>
              <a:t> </a:t>
            </a:r>
            <a:r>
              <a:rPr lang="en-US" sz="2000" dirty="0" smtClean="0"/>
              <a:t>Sachs, Morgan Stanley and Merrill Lynch being brought down.</a:t>
            </a:r>
          </a:p>
          <a:p>
            <a:r>
              <a:rPr lang="pl-PL" sz="2000" dirty="0" smtClean="0"/>
              <a:t>The </a:t>
            </a:r>
            <a:r>
              <a:rPr lang="en-US" sz="2000" dirty="0" smtClean="0"/>
              <a:t>demise of 30% of a non-bank</a:t>
            </a:r>
            <a:r>
              <a:rPr lang="pl-PL" sz="2000" dirty="0" smtClean="0"/>
              <a:t> </a:t>
            </a:r>
            <a:r>
              <a:rPr lang="en-US" sz="2000" dirty="0" smtClean="0"/>
              <a:t>CDS protection seller (such as a </a:t>
            </a:r>
            <a:r>
              <a:rPr lang="en-US" sz="2000" dirty="0" err="1" smtClean="0"/>
              <a:t>Monoline</a:t>
            </a:r>
            <a:r>
              <a:rPr lang="en-US" sz="2000" dirty="0" smtClean="0"/>
              <a:t>) has a SRR of 33.38%</a:t>
            </a:r>
            <a:r>
              <a:rPr lang="pl-PL" sz="2000" dirty="0" smtClean="0"/>
              <a:t> </a:t>
            </a:r>
            <a:r>
              <a:rPr lang="en-US" sz="2000" dirty="0" smtClean="0"/>
              <a:t>with up</a:t>
            </a:r>
            <a:r>
              <a:rPr lang="pl-PL" sz="2000" dirty="0" smtClean="0"/>
              <a:t> </a:t>
            </a:r>
            <a:r>
              <a:rPr lang="en-US" sz="2000" dirty="0" smtClean="0"/>
              <a:t>to 7 banks being brought down.</a:t>
            </a:r>
          </a:p>
          <a:p>
            <a:r>
              <a:rPr lang="pl-PL" sz="2000" dirty="0" smtClean="0"/>
              <a:t>SSR </a:t>
            </a:r>
            <a:r>
              <a:rPr lang="en-US" sz="2000" dirty="0" smtClean="0"/>
              <a:t>Bank of America</a:t>
            </a:r>
            <a:r>
              <a:rPr lang="pl-PL" sz="2000" dirty="0" smtClean="0"/>
              <a:t>: </a:t>
            </a:r>
            <a:r>
              <a:rPr lang="en-US" sz="2000" dirty="0" smtClean="0"/>
              <a:t>21.5%, Citibank</a:t>
            </a:r>
            <a:r>
              <a:rPr lang="pl-PL" sz="2000" dirty="0" smtClean="0"/>
              <a:t>: </a:t>
            </a:r>
            <a:r>
              <a:rPr lang="en-US" sz="2000" dirty="0" smtClean="0"/>
              <a:t>14.76%</a:t>
            </a:r>
            <a:r>
              <a:rPr lang="pl-PL" sz="2000" dirty="0" smtClean="0"/>
              <a:t>, </a:t>
            </a:r>
            <a:r>
              <a:rPr lang="en-US" sz="2000" dirty="0" smtClean="0"/>
              <a:t>Wells Fargo</a:t>
            </a:r>
            <a:r>
              <a:rPr lang="pl-PL" sz="2000" dirty="0" smtClean="0"/>
              <a:t>:</a:t>
            </a:r>
            <a:r>
              <a:rPr lang="en-US" sz="2000" dirty="0" smtClean="0"/>
              <a:t> 6.88%. The least connected</a:t>
            </a:r>
            <a:r>
              <a:rPr lang="pl-PL" sz="2000" dirty="0" smtClean="0"/>
              <a:t> </a:t>
            </a:r>
            <a:r>
              <a:rPr lang="en-US" sz="2000" dirty="0" smtClean="0"/>
              <a:t>banks in terms of the CDS network, National City and Comerica</a:t>
            </a:r>
            <a:r>
              <a:rPr lang="pl-PL" sz="2000" dirty="0" smtClean="0"/>
              <a:t> </a:t>
            </a:r>
            <a:r>
              <a:rPr lang="en-US" sz="2000" dirty="0" smtClean="0"/>
              <a:t>have SSRs of 2.51% and 1.18%.</a:t>
            </a:r>
          </a:p>
          <a:p>
            <a:r>
              <a:rPr lang="en-US" sz="2000" dirty="0" smtClean="0"/>
              <a:t>The premise behind too interconnected to fail can be addressed</a:t>
            </a:r>
            <a:r>
              <a:rPr lang="pl-PL" sz="2000" dirty="0" smtClean="0"/>
              <a:t> </a:t>
            </a:r>
            <a:r>
              <a:rPr lang="en-US" sz="2000" dirty="0" smtClean="0"/>
              <a:t>only if the systemic risk consequences of the activities of</a:t>
            </a:r>
            <a:r>
              <a:rPr lang="pl-PL" sz="2000" dirty="0" smtClean="0"/>
              <a:t> </a:t>
            </a:r>
            <a:r>
              <a:rPr lang="en-US" sz="2000" dirty="0" smtClean="0"/>
              <a:t>individual banks can be rectified with a price or tax reflecting the</a:t>
            </a:r>
            <a:r>
              <a:rPr lang="pl-PL" sz="2000" dirty="0" smtClean="0"/>
              <a:t> </a:t>
            </a:r>
            <a:r>
              <a:rPr lang="en-US" sz="2000" dirty="0" smtClean="0"/>
              <a:t>negative externalities of their systemic risk impact to mitigate the</a:t>
            </a:r>
            <a:r>
              <a:rPr lang="pl-PL" sz="2000" dirty="0" smtClean="0"/>
              <a:t> over supply of a given financial activity.</a:t>
            </a:r>
            <a:endParaRPr lang="pl-PL"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250825" y="6453188"/>
            <a:ext cx="8156575" cy="215900"/>
          </a:xfrm>
          <a:prstGeom prst="rect">
            <a:avLst/>
          </a:prstGeom>
          <a:noFill/>
          <a:ln w="9525" algn="ctr">
            <a:noFill/>
            <a:miter lim="800000"/>
            <a:headEnd/>
            <a:tailEnd/>
          </a:ln>
        </p:spPr>
        <p:txBody>
          <a:bodyPr lIns="0" tIns="0" rIns="0" bIns="0"/>
          <a:lstStyle/>
          <a:p>
            <a:pPr marL="342900" indent="-342900">
              <a:spcBef>
                <a:spcPct val="20000"/>
              </a:spcBef>
            </a:pPr>
            <a:r>
              <a:rPr lang="pl-PL" sz="800" b="0">
                <a:latin typeface="Calibri" pitchFamily="34" charset="0"/>
              </a:rPr>
              <a:t>Source: Datastream</a:t>
            </a:r>
          </a:p>
        </p:txBody>
      </p:sp>
      <p:pic>
        <p:nvPicPr>
          <p:cNvPr id="6147" name="Picture 6"/>
          <p:cNvPicPr>
            <a:picLocks noChangeAspect="1" noChangeArrowheads="1"/>
          </p:cNvPicPr>
          <p:nvPr/>
        </p:nvPicPr>
        <p:blipFill>
          <a:blip r:embed="rId3" cstate="print"/>
          <a:srcRect/>
          <a:stretch>
            <a:fillRect/>
          </a:stretch>
        </p:blipFill>
        <p:spPr bwMode="auto">
          <a:xfrm>
            <a:off x="2328863" y="3857625"/>
            <a:ext cx="4486275" cy="2408238"/>
          </a:xfrm>
          <a:prstGeom prst="rect">
            <a:avLst/>
          </a:prstGeom>
          <a:noFill/>
          <a:ln w="9525">
            <a:noFill/>
            <a:miter lim="800000"/>
            <a:headEnd/>
            <a:tailEnd/>
          </a:ln>
        </p:spPr>
      </p:pic>
      <p:cxnSp>
        <p:nvCxnSpPr>
          <p:cNvPr id="7" name="Straight Connector 6"/>
          <p:cNvCxnSpPr/>
          <p:nvPr/>
        </p:nvCxnSpPr>
        <p:spPr>
          <a:xfrm rot="5400000">
            <a:off x="4044157" y="5071269"/>
            <a:ext cx="1428750" cy="1587"/>
          </a:xfrm>
          <a:prstGeom prst="line">
            <a:avLst/>
          </a:prstGeom>
          <a:ln w="28575"/>
        </p:spPr>
        <p:style>
          <a:lnRef idx="2">
            <a:schemeClr val="accent2"/>
          </a:lnRef>
          <a:fillRef idx="0">
            <a:schemeClr val="accent2"/>
          </a:fillRef>
          <a:effectRef idx="1">
            <a:schemeClr val="accent2"/>
          </a:effectRef>
          <a:fontRef idx="minor">
            <a:schemeClr val="tx1"/>
          </a:fontRef>
        </p:style>
      </p:cxnSp>
      <p:pic>
        <p:nvPicPr>
          <p:cNvPr id="6152" name="Picture 5"/>
          <p:cNvPicPr>
            <a:picLocks noChangeAspect="1" noChangeArrowheads="1"/>
          </p:cNvPicPr>
          <p:nvPr/>
        </p:nvPicPr>
        <p:blipFill>
          <a:blip r:embed="rId4" cstate="print"/>
          <a:srcRect/>
          <a:stretch>
            <a:fillRect/>
          </a:stretch>
        </p:blipFill>
        <p:spPr bwMode="auto">
          <a:xfrm>
            <a:off x="2328863" y="1500190"/>
            <a:ext cx="4379912" cy="2357438"/>
          </a:xfrm>
          <a:prstGeom prst="rect">
            <a:avLst/>
          </a:prstGeom>
          <a:noFill/>
          <a:ln w="9525">
            <a:noFill/>
            <a:miter lim="800000"/>
            <a:headEnd/>
            <a:tailEnd/>
          </a:ln>
        </p:spPr>
      </p:pic>
      <p:cxnSp>
        <p:nvCxnSpPr>
          <p:cNvPr id="10" name="Straight Connector 9"/>
          <p:cNvCxnSpPr/>
          <p:nvPr/>
        </p:nvCxnSpPr>
        <p:spPr bwMode="auto">
          <a:xfrm rot="5400000">
            <a:off x="3780632" y="2713834"/>
            <a:ext cx="1428750" cy="1587"/>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bwMode="auto">
          <a:xfrm rot="5400000">
            <a:off x="4328319" y="2713834"/>
            <a:ext cx="1428750" cy="1588"/>
          </a:xfrm>
          <a:prstGeom prst="line">
            <a:avLst/>
          </a:prstGeom>
          <a:ln w="28575"/>
        </p:spPr>
        <p:style>
          <a:lnRef idx="2">
            <a:schemeClr val="accent3"/>
          </a:lnRef>
          <a:fillRef idx="0">
            <a:schemeClr val="accent3"/>
          </a:fillRef>
          <a:effectRef idx="1">
            <a:schemeClr val="accent3"/>
          </a:effectRef>
          <a:fontRef idx="minor">
            <a:schemeClr val="tx1"/>
          </a:fontRef>
        </p:style>
      </p:cxnSp>
      <p:cxnSp>
        <p:nvCxnSpPr>
          <p:cNvPr id="12" name="Straight Connector 11"/>
          <p:cNvCxnSpPr/>
          <p:nvPr/>
        </p:nvCxnSpPr>
        <p:spPr>
          <a:xfrm rot="5400000">
            <a:off x="4471194" y="5071275"/>
            <a:ext cx="1428750" cy="1588"/>
          </a:xfrm>
          <a:prstGeom prst="line">
            <a:avLst/>
          </a:prstGeom>
          <a:ln w="28575"/>
        </p:spPr>
        <p:style>
          <a:lnRef idx="2">
            <a:schemeClr val="accent3"/>
          </a:lnRef>
          <a:fillRef idx="0">
            <a:schemeClr val="accent3"/>
          </a:fillRef>
          <a:effectRef idx="1">
            <a:schemeClr val="accent3"/>
          </a:effectRef>
          <a:fontRef idx="minor">
            <a:schemeClr val="tx1"/>
          </a:fontRef>
        </p:style>
      </p:cxnSp>
      <p:sp>
        <p:nvSpPr>
          <p:cNvPr id="6151" name="タイトル 1"/>
          <p:cNvSpPr>
            <a:spLocks/>
          </p:cNvSpPr>
          <p:nvPr/>
        </p:nvSpPr>
        <p:spPr bwMode="auto">
          <a:xfrm>
            <a:off x="457200" y="188913"/>
            <a:ext cx="8229600" cy="1143000"/>
          </a:xfrm>
          <a:prstGeom prst="rect">
            <a:avLst/>
          </a:prstGeom>
          <a:noFill/>
          <a:ln w="9525">
            <a:noFill/>
            <a:miter lim="800000"/>
            <a:headEnd/>
            <a:tailEnd/>
          </a:ln>
        </p:spPr>
        <p:txBody>
          <a:bodyPr anchor="ctr"/>
          <a:lstStyle/>
          <a:p>
            <a:pPr algn="ctr"/>
            <a:r>
              <a:rPr lang="en-GB" altLang="ja-JP" sz="4400" b="0" dirty="0">
                <a:solidFill>
                  <a:schemeClr val="tx2"/>
                </a:solidFill>
                <a:latin typeface="Calibri" pitchFamily="34" charset="0"/>
              </a:rPr>
              <a:t>CDS Banks Sovereigns</a:t>
            </a:r>
            <a:endParaRPr lang="en-US" altLang="ja-JP" sz="4400" b="0" dirty="0">
              <a:solidFill>
                <a:schemeClr val="tx2"/>
              </a:solidFill>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2285984" y="3929066"/>
            <a:ext cx="4475179" cy="2428872"/>
            <a:chOff x="192402" y="3571876"/>
            <a:chExt cx="4379598" cy="2357439"/>
          </a:xfrm>
        </p:grpSpPr>
        <p:pic>
          <p:nvPicPr>
            <p:cNvPr id="7177" name="Picture 5"/>
            <p:cNvPicPr>
              <a:picLocks noChangeAspect="1" noChangeArrowheads="1"/>
            </p:cNvPicPr>
            <p:nvPr/>
          </p:nvPicPr>
          <p:blipFill>
            <a:blip r:embed="rId3" cstate="print"/>
            <a:srcRect/>
            <a:stretch>
              <a:fillRect/>
            </a:stretch>
          </p:blipFill>
          <p:spPr bwMode="auto">
            <a:xfrm>
              <a:off x="192402" y="3571876"/>
              <a:ext cx="4379598" cy="2357439"/>
            </a:xfrm>
            <a:prstGeom prst="rect">
              <a:avLst/>
            </a:prstGeom>
            <a:noFill/>
            <a:ln>
              <a:noFill/>
            </a:ln>
          </p:spPr>
        </p:pic>
        <p:cxnSp>
          <p:nvCxnSpPr>
            <p:cNvPr id="18" name="Straight Connector 17"/>
            <p:cNvCxnSpPr/>
            <p:nvPr/>
          </p:nvCxnSpPr>
          <p:spPr>
            <a:xfrm rot="5400000">
              <a:off x="1643212" y="4785520"/>
              <a:ext cx="1428751" cy="1588"/>
            </a:xfrm>
            <a:prstGeom prst="line">
              <a:avLst/>
            </a:prstGeom>
            <a:ln w="12700"/>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rot="5400000">
              <a:off x="2191059" y="4785520"/>
              <a:ext cx="1428751" cy="1587"/>
            </a:xfrm>
            <a:prstGeom prst="line">
              <a:avLst/>
            </a:prstGeom>
            <a:ln w="12700"/>
          </p:spPr>
          <p:style>
            <a:lnRef idx="2">
              <a:schemeClr val="accent3"/>
            </a:lnRef>
            <a:fillRef idx="0">
              <a:schemeClr val="accent3"/>
            </a:fillRef>
            <a:effectRef idx="1">
              <a:schemeClr val="accent3"/>
            </a:effectRef>
            <a:fontRef idx="minor">
              <a:schemeClr val="tx1"/>
            </a:fontRef>
          </p:style>
        </p:cxnSp>
      </p:grpSp>
      <p:sp>
        <p:nvSpPr>
          <p:cNvPr id="7171" name="タイトル 1"/>
          <p:cNvSpPr>
            <a:spLocks/>
          </p:cNvSpPr>
          <p:nvPr/>
        </p:nvSpPr>
        <p:spPr bwMode="auto">
          <a:xfrm>
            <a:off x="457200" y="188913"/>
            <a:ext cx="8229600" cy="1143000"/>
          </a:xfrm>
          <a:prstGeom prst="rect">
            <a:avLst/>
          </a:prstGeom>
          <a:noFill/>
          <a:ln w="9525">
            <a:noFill/>
            <a:miter lim="800000"/>
            <a:headEnd/>
            <a:tailEnd/>
          </a:ln>
        </p:spPr>
        <p:txBody>
          <a:bodyPr anchor="ctr"/>
          <a:lstStyle/>
          <a:p>
            <a:pPr algn="ctr"/>
            <a:r>
              <a:rPr lang="en-GB" altLang="ja-JP" sz="4400" b="0">
                <a:solidFill>
                  <a:schemeClr val="tx2"/>
                </a:solidFill>
                <a:latin typeface="Calibri" pitchFamily="34" charset="0"/>
              </a:rPr>
              <a:t>CDS US Banks vs Non US Banks</a:t>
            </a:r>
            <a:endParaRPr lang="en-US" altLang="ja-JP" sz="4400" b="0">
              <a:solidFill>
                <a:schemeClr val="tx2"/>
              </a:solidFill>
              <a:latin typeface="Calibri" pitchFamily="34" charset="0"/>
            </a:endParaRPr>
          </a:p>
        </p:txBody>
      </p:sp>
      <p:sp>
        <p:nvSpPr>
          <p:cNvPr id="7172" name="Rectangle 3"/>
          <p:cNvSpPr>
            <a:spLocks noChangeArrowheads="1"/>
          </p:cNvSpPr>
          <p:nvPr/>
        </p:nvSpPr>
        <p:spPr bwMode="auto">
          <a:xfrm>
            <a:off x="285720" y="6429396"/>
            <a:ext cx="8156575" cy="215900"/>
          </a:xfrm>
          <a:prstGeom prst="rect">
            <a:avLst/>
          </a:prstGeom>
          <a:noFill/>
          <a:ln w="9525" algn="ctr">
            <a:noFill/>
            <a:miter lim="800000"/>
            <a:headEnd/>
            <a:tailEnd/>
          </a:ln>
        </p:spPr>
        <p:txBody>
          <a:bodyPr lIns="0" tIns="0" rIns="0" bIns="0"/>
          <a:lstStyle/>
          <a:p>
            <a:pPr marL="342900" indent="-342900">
              <a:spcBef>
                <a:spcPct val="20000"/>
              </a:spcBef>
            </a:pPr>
            <a:r>
              <a:rPr lang="pl-PL" sz="1000" b="0" dirty="0">
                <a:latin typeface="Calibri" pitchFamily="34" charset="0"/>
              </a:rPr>
              <a:t>Source: Datastream</a:t>
            </a:r>
          </a:p>
        </p:txBody>
      </p:sp>
      <p:pic>
        <p:nvPicPr>
          <p:cNvPr id="7174" name="Picture 19"/>
          <p:cNvPicPr>
            <a:picLocks noChangeAspect="1" noChangeArrowheads="1"/>
          </p:cNvPicPr>
          <p:nvPr/>
        </p:nvPicPr>
        <p:blipFill>
          <a:blip r:embed="rId4" cstate="print"/>
          <a:srcRect/>
          <a:stretch>
            <a:fillRect/>
          </a:stretch>
        </p:blipFill>
        <p:spPr bwMode="auto">
          <a:xfrm>
            <a:off x="2330450" y="1500191"/>
            <a:ext cx="4384675" cy="2357437"/>
          </a:xfrm>
          <a:prstGeom prst="rect">
            <a:avLst/>
          </a:prstGeom>
          <a:noFill/>
          <a:ln w="9525">
            <a:noFill/>
            <a:miter lim="800000"/>
            <a:headEnd/>
            <a:tailEnd/>
          </a:ln>
        </p:spPr>
      </p:pic>
      <p:cxnSp>
        <p:nvCxnSpPr>
          <p:cNvPr id="21" name="Straight Connector 20"/>
          <p:cNvCxnSpPr/>
          <p:nvPr/>
        </p:nvCxnSpPr>
        <p:spPr>
          <a:xfrm rot="5400000">
            <a:off x="3715543" y="2856709"/>
            <a:ext cx="1428750" cy="1587"/>
          </a:xfrm>
          <a:prstGeom prst="line">
            <a:avLst/>
          </a:prstGeom>
          <a:ln w="12700"/>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rot="5400000">
            <a:off x="4287047" y="2837659"/>
            <a:ext cx="1428750" cy="1587"/>
          </a:xfrm>
          <a:prstGeom prst="line">
            <a:avLst/>
          </a:prstGeom>
          <a:ln w="12700"/>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GB" smtClean="0"/>
              <a:t>EWMA correlation</a:t>
            </a:r>
          </a:p>
        </p:txBody>
      </p:sp>
      <p:sp>
        <p:nvSpPr>
          <p:cNvPr id="1028" name="Content Placeholder 2"/>
          <p:cNvSpPr>
            <a:spLocks noGrp="1"/>
          </p:cNvSpPr>
          <p:nvPr>
            <p:ph sz="quarter" idx="1"/>
          </p:nvPr>
        </p:nvSpPr>
        <p:spPr/>
        <p:txBody>
          <a:bodyPr/>
          <a:lstStyle/>
          <a:p>
            <a:r>
              <a:rPr lang="en-GB" dirty="0" smtClean="0"/>
              <a:t>EWMA conditional correlation when number of periods included in average tends to infinity can be expressed in an autoregressive form:</a:t>
            </a:r>
          </a:p>
          <a:p>
            <a:pPr>
              <a:buFont typeface="Arial" pitchFamily="34" charset="0"/>
              <a:buNone/>
            </a:pPr>
            <a:endParaRPr lang="en-GB" dirty="0" smtClean="0"/>
          </a:p>
          <a:p>
            <a:pPr>
              <a:buFont typeface="Arial" pitchFamily="34" charset="0"/>
              <a:buNone/>
            </a:pPr>
            <a:r>
              <a:rPr lang="en-GB" dirty="0" smtClean="0"/>
              <a:t>    </a:t>
            </a:r>
          </a:p>
          <a:p>
            <a:endParaRPr lang="en-GB" dirty="0" smtClean="0"/>
          </a:p>
        </p:txBody>
      </p:sp>
      <p:graphicFrame>
        <p:nvGraphicFramePr>
          <p:cNvPr id="1026" name="Object 2"/>
          <p:cNvGraphicFramePr>
            <a:graphicFrameLocks noChangeAspect="1"/>
          </p:cNvGraphicFramePr>
          <p:nvPr/>
        </p:nvGraphicFramePr>
        <p:xfrm>
          <a:off x="1928794" y="3500438"/>
          <a:ext cx="5162552" cy="1071563"/>
        </p:xfrm>
        <a:graphic>
          <a:graphicData uri="http://schemas.openxmlformats.org/presentationml/2006/ole">
            <p:oleObj spid="_x0000_s27650" name="Equation" r:id="rId4" imgW="2323800" imgH="48240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Some results…</a:t>
            </a:r>
          </a:p>
        </p:txBody>
      </p:sp>
      <p:pic>
        <p:nvPicPr>
          <p:cNvPr id="8195" name="Picture 2" descr="average EWMA"/>
          <p:cNvPicPr>
            <a:picLocks noChangeAspect="1" noChangeArrowheads="1"/>
          </p:cNvPicPr>
          <p:nvPr/>
        </p:nvPicPr>
        <p:blipFill>
          <a:blip r:embed="rId3" cstate="print"/>
          <a:srcRect l="4904" t="3014" r="5772" b="5936"/>
          <a:stretch>
            <a:fillRect/>
          </a:stretch>
        </p:blipFill>
        <p:spPr bwMode="auto">
          <a:xfrm>
            <a:off x="1428750" y="1714500"/>
            <a:ext cx="6605588" cy="43275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1"/>
          <p:cNvSpPr>
            <a:spLocks noGrp="1"/>
          </p:cNvSpPr>
          <p:nvPr>
            <p:ph type="title"/>
          </p:nvPr>
        </p:nvSpPr>
        <p:spPr/>
        <p:txBody>
          <a:bodyPr/>
          <a:lstStyle/>
          <a:p>
            <a:r>
              <a:rPr lang="en-GB" smtClean="0"/>
              <a:t>When contagion started</a:t>
            </a:r>
          </a:p>
        </p:txBody>
      </p:sp>
      <p:sp>
        <p:nvSpPr>
          <p:cNvPr id="2055" name="Rectangle 5"/>
          <p:cNvSpPr>
            <a:spLocks noChangeArrowheads="1"/>
          </p:cNvSpPr>
          <p:nvPr/>
        </p:nvSpPr>
        <p:spPr bwMode="auto">
          <a:xfrm>
            <a:off x="3352800" y="1571625"/>
            <a:ext cx="2787650" cy="369888"/>
          </a:xfrm>
          <a:prstGeom prst="rect">
            <a:avLst/>
          </a:prstGeom>
          <a:noFill/>
          <a:ln w="9525">
            <a:noFill/>
            <a:miter lim="800000"/>
            <a:headEnd/>
            <a:tailEnd/>
          </a:ln>
        </p:spPr>
        <p:txBody>
          <a:bodyPr wrap="none">
            <a:spAutoFit/>
          </a:bodyPr>
          <a:lstStyle/>
          <a:p>
            <a:r>
              <a:rPr lang="en-GB" b="0" i="1">
                <a:latin typeface="Symbol" pitchFamily="18" charset="2"/>
              </a:rPr>
              <a:t>r</a:t>
            </a:r>
            <a:r>
              <a:rPr lang="en-GB" b="0" baseline="-25000">
                <a:latin typeface="Symbol" pitchFamily="18" charset="2"/>
              </a:rPr>
              <a:t>t</a:t>
            </a:r>
            <a:r>
              <a:rPr lang="en-GB" b="0">
                <a:latin typeface="Symbol" pitchFamily="18" charset="2"/>
              </a:rPr>
              <a:t> = </a:t>
            </a:r>
            <a:r>
              <a:rPr lang="en-GB" b="0" i="1">
                <a:latin typeface="Symbol" pitchFamily="18" charset="2"/>
              </a:rPr>
              <a:t>a</a:t>
            </a:r>
            <a:r>
              <a:rPr lang="en-GB" b="0" baseline="-25000">
                <a:latin typeface="Symbol" pitchFamily="18" charset="2"/>
              </a:rPr>
              <a:t>0 </a:t>
            </a:r>
            <a:r>
              <a:rPr lang="en-GB" b="0">
                <a:latin typeface="Symbol" pitchFamily="18" charset="2"/>
              </a:rPr>
              <a:t>+ </a:t>
            </a:r>
            <a:r>
              <a:rPr lang="en-GB" b="0" i="1">
                <a:latin typeface="Symbol" pitchFamily="18" charset="2"/>
              </a:rPr>
              <a:t>a</a:t>
            </a:r>
            <a:r>
              <a:rPr lang="en-GB" b="0" baseline="-25000">
                <a:latin typeface="Symbol" pitchFamily="18" charset="2"/>
              </a:rPr>
              <a:t>1</a:t>
            </a:r>
            <a:r>
              <a:rPr lang="en-GB" b="0">
                <a:latin typeface="Symbol" pitchFamily="18" charset="2"/>
              </a:rPr>
              <a:t> </a:t>
            </a:r>
            <a:r>
              <a:rPr lang="en-GB" b="0" i="1">
                <a:latin typeface="Symbol" pitchFamily="18" charset="2"/>
              </a:rPr>
              <a:t>r</a:t>
            </a:r>
            <a:r>
              <a:rPr lang="en-GB" b="0" baseline="-25000">
                <a:latin typeface="Symbol" pitchFamily="18" charset="2"/>
              </a:rPr>
              <a:t>t-1</a:t>
            </a:r>
            <a:r>
              <a:rPr lang="en-GB" b="0">
                <a:latin typeface="Symbol" pitchFamily="18" charset="2"/>
              </a:rPr>
              <a:t> + </a:t>
            </a:r>
            <a:r>
              <a:rPr lang="en-GB" b="0" i="1">
                <a:latin typeface="Symbol" pitchFamily="18" charset="2"/>
              </a:rPr>
              <a:t>a</a:t>
            </a:r>
            <a:r>
              <a:rPr lang="en-GB" b="0" baseline="-25000">
                <a:latin typeface="Symbol" pitchFamily="18" charset="2"/>
              </a:rPr>
              <a:t>2</a:t>
            </a:r>
            <a:r>
              <a:rPr lang="en-GB" b="0" i="1">
                <a:latin typeface="Symbol" pitchFamily="18" charset="2"/>
              </a:rPr>
              <a:t>D</a:t>
            </a:r>
            <a:r>
              <a:rPr lang="en-GB" b="0" baseline="-25000">
                <a:latin typeface="Symbol" pitchFamily="18" charset="2"/>
              </a:rPr>
              <a:t>t</a:t>
            </a:r>
            <a:r>
              <a:rPr lang="en-GB" b="0">
                <a:latin typeface="Symbol" pitchFamily="18" charset="2"/>
              </a:rPr>
              <a:t> +</a:t>
            </a:r>
            <a:r>
              <a:rPr lang="en-GB" b="0" i="1">
                <a:latin typeface="Symbol" pitchFamily="18" charset="2"/>
              </a:rPr>
              <a:t> e</a:t>
            </a:r>
            <a:r>
              <a:rPr lang="en-GB" b="0" baseline="-25000">
                <a:latin typeface="Symbol" pitchFamily="18" charset="2"/>
              </a:rPr>
              <a:t>t</a:t>
            </a:r>
            <a:endParaRPr lang="en-GB" b="0">
              <a:latin typeface="Symbol" pitchFamily="18" charset="2"/>
            </a:endParaRPr>
          </a:p>
        </p:txBody>
      </p:sp>
      <p:graphicFrame>
        <p:nvGraphicFramePr>
          <p:cNvPr id="2050" name="Object 12"/>
          <p:cNvGraphicFramePr>
            <a:graphicFrameLocks noChangeAspect="1"/>
          </p:cNvGraphicFramePr>
          <p:nvPr/>
        </p:nvGraphicFramePr>
        <p:xfrm>
          <a:off x="928688" y="2428875"/>
          <a:ext cx="2200275" cy="457200"/>
        </p:xfrm>
        <a:graphic>
          <a:graphicData uri="http://schemas.openxmlformats.org/presentationml/2006/ole">
            <p:oleObj spid="_x0000_s28674" name="Equation" r:id="rId4" imgW="2197100" imgH="457200" progId="Equation.3">
              <p:embed/>
            </p:oleObj>
          </a:graphicData>
        </a:graphic>
      </p:graphicFrame>
      <p:graphicFrame>
        <p:nvGraphicFramePr>
          <p:cNvPr id="2051" name="Object 11"/>
          <p:cNvGraphicFramePr>
            <a:graphicFrameLocks noChangeAspect="1"/>
          </p:cNvGraphicFramePr>
          <p:nvPr/>
        </p:nvGraphicFramePr>
        <p:xfrm>
          <a:off x="928688" y="2886075"/>
          <a:ext cx="1752600" cy="485775"/>
        </p:xfrm>
        <a:graphic>
          <a:graphicData uri="http://schemas.openxmlformats.org/presentationml/2006/ole">
            <p:oleObj spid="_x0000_s28675" name="Equation" r:id="rId5" imgW="1752600" imgH="482600" progId="Equation.3">
              <p:embed/>
            </p:oleObj>
          </a:graphicData>
        </a:graphic>
      </p:graphicFrame>
      <p:graphicFrame>
        <p:nvGraphicFramePr>
          <p:cNvPr id="2052" name="Object 10"/>
          <p:cNvGraphicFramePr>
            <a:graphicFrameLocks noChangeAspect="1"/>
          </p:cNvGraphicFramePr>
          <p:nvPr/>
        </p:nvGraphicFramePr>
        <p:xfrm>
          <a:off x="928688" y="3829050"/>
          <a:ext cx="2181225" cy="457200"/>
        </p:xfrm>
        <a:graphic>
          <a:graphicData uri="http://schemas.openxmlformats.org/presentationml/2006/ole">
            <p:oleObj spid="_x0000_s28676" name="Equation" r:id="rId6" imgW="2184400" imgH="457200" progId="Equation.3">
              <p:embed/>
            </p:oleObj>
          </a:graphicData>
        </a:graphic>
      </p:graphicFrame>
      <p:graphicFrame>
        <p:nvGraphicFramePr>
          <p:cNvPr id="2053" name="Object 9"/>
          <p:cNvGraphicFramePr>
            <a:graphicFrameLocks noChangeAspect="1"/>
          </p:cNvGraphicFramePr>
          <p:nvPr/>
        </p:nvGraphicFramePr>
        <p:xfrm>
          <a:off x="928688" y="4286250"/>
          <a:ext cx="1743075" cy="485775"/>
        </p:xfrm>
        <a:graphic>
          <a:graphicData uri="http://schemas.openxmlformats.org/presentationml/2006/ole">
            <p:oleObj spid="_x0000_s28677" name="Equation" r:id="rId7" imgW="1739900" imgH="482600" progId="Equation.3">
              <p:embed/>
            </p:oleObj>
          </a:graphicData>
        </a:graphic>
      </p:graphicFrame>
      <p:sp>
        <p:nvSpPr>
          <p:cNvPr id="2056"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b="0">
              <a:latin typeface="Calibri" pitchFamily="34" charset="0"/>
            </a:endParaRPr>
          </a:p>
        </p:txBody>
      </p:sp>
      <p:sp>
        <p:nvSpPr>
          <p:cNvPr id="2057" name="Rectangle 14"/>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indent="180975" algn="ctr"/>
            <a:r>
              <a:rPr lang="en-GB" sz="1200" b="0">
                <a:latin typeface="Garamond" pitchFamily="18" charset="0"/>
                <a:cs typeface="Times New Roman" pitchFamily="18" charset="0"/>
              </a:rPr>
              <a:t>, </a:t>
            </a:r>
            <a:endParaRPr lang="en-GB" b="0"/>
          </a:p>
        </p:txBody>
      </p:sp>
      <p:sp>
        <p:nvSpPr>
          <p:cNvPr id="2058" name="Rectangle 15"/>
          <p:cNvSpPr>
            <a:spLocks noChangeArrowheads="1"/>
          </p:cNvSpPr>
          <p:nvPr/>
        </p:nvSpPr>
        <p:spPr bwMode="auto">
          <a:xfrm>
            <a:off x="0" y="1400175"/>
            <a:ext cx="9144000" cy="457200"/>
          </a:xfrm>
          <a:prstGeom prst="rect">
            <a:avLst/>
          </a:prstGeom>
          <a:noFill/>
          <a:ln w="9525">
            <a:noFill/>
            <a:miter lim="800000"/>
            <a:headEnd/>
            <a:tailEnd/>
          </a:ln>
        </p:spPr>
        <p:txBody>
          <a:bodyPr wrap="none" anchor="ctr">
            <a:spAutoFit/>
          </a:bodyPr>
          <a:lstStyle/>
          <a:p>
            <a:endParaRPr lang="en-GB" b="0">
              <a:latin typeface="Calibri" pitchFamily="34" charset="0"/>
            </a:endParaRPr>
          </a:p>
        </p:txBody>
      </p:sp>
      <p:sp>
        <p:nvSpPr>
          <p:cNvPr id="2059" name="Rectangle 16"/>
          <p:cNvSpPr>
            <a:spLocks noChangeArrowheads="1"/>
          </p:cNvSpPr>
          <p:nvPr/>
        </p:nvSpPr>
        <p:spPr bwMode="auto">
          <a:xfrm>
            <a:off x="0" y="2314575"/>
            <a:ext cx="9144000" cy="0"/>
          </a:xfrm>
          <a:prstGeom prst="rect">
            <a:avLst/>
          </a:prstGeom>
          <a:noFill/>
          <a:ln w="9525">
            <a:noFill/>
            <a:miter lim="800000"/>
            <a:headEnd/>
            <a:tailEnd/>
          </a:ln>
        </p:spPr>
        <p:txBody>
          <a:bodyPr wrap="none" anchor="ctr">
            <a:spAutoFit/>
          </a:bodyPr>
          <a:lstStyle/>
          <a:p>
            <a:pPr indent="180975" algn="ctr"/>
            <a:r>
              <a:rPr lang="en-GB" sz="1200" b="0">
                <a:latin typeface="Garamond" pitchFamily="18" charset="0"/>
                <a:cs typeface="Times New Roman" pitchFamily="18" charset="0"/>
              </a:rPr>
              <a:t>, </a:t>
            </a:r>
            <a:endParaRPr lang="en-GB" b="0"/>
          </a:p>
        </p:txBody>
      </p:sp>
      <p:graphicFrame>
        <p:nvGraphicFramePr>
          <p:cNvPr id="23" name="Table 22"/>
          <p:cNvGraphicFramePr>
            <a:graphicFrameLocks noGrp="1"/>
          </p:cNvGraphicFramePr>
          <p:nvPr/>
        </p:nvGraphicFramePr>
        <p:xfrm>
          <a:off x="3286125" y="2643188"/>
          <a:ext cx="5302885" cy="1981200"/>
        </p:xfrm>
        <a:graphic>
          <a:graphicData uri="http://schemas.openxmlformats.org/drawingml/2006/table">
            <a:tbl>
              <a:tblPr/>
              <a:tblGrid>
                <a:gridCol w="2864485"/>
                <a:gridCol w="609600"/>
                <a:gridCol w="609600"/>
                <a:gridCol w="609600"/>
                <a:gridCol w="609600"/>
              </a:tblGrid>
              <a:tr h="200025">
                <a:tc>
                  <a:txBody>
                    <a:bodyPr/>
                    <a:lstStyle/>
                    <a:p>
                      <a:pPr>
                        <a:spcAft>
                          <a:spcPts val="0"/>
                        </a:spcAft>
                      </a:pPr>
                      <a:endParaRPr lang="en-US" sz="1000">
                        <a:latin typeface="Arial"/>
                        <a:ea typeface="Batang"/>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pl-PL" sz="1000">
                          <a:latin typeface="Arial"/>
                          <a:ea typeface="Batang"/>
                          <a:cs typeface="Times New Roman"/>
                        </a:rPr>
                        <a:t>D</a:t>
                      </a:r>
                      <a:r>
                        <a:rPr lang="pl-PL" sz="1000" baseline="-25000">
                          <a:latin typeface="Arial"/>
                          <a:ea typeface="Batang"/>
                          <a:cs typeface="Times New Roman"/>
                        </a:rPr>
                        <a:t>1</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000">
                          <a:latin typeface="Arial"/>
                          <a:ea typeface="Batang"/>
                          <a:cs typeface="Times New Roman"/>
                        </a:rPr>
                        <a:t>D</a:t>
                      </a:r>
                      <a:r>
                        <a:rPr lang="pl-PL" sz="1000" baseline="-25000">
                          <a:latin typeface="Arial"/>
                          <a:ea typeface="Batang"/>
                          <a:cs typeface="Times New Roman"/>
                        </a:rPr>
                        <a:t>2</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000">
                          <a:latin typeface="Arial"/>
                          <a:ea typeface="Batang"/>
                          <a:cs typeface="Times New Roman"/>
                        </a:rPr>
                        <a:t>D</a:t>
                      </a:r>
                      <a:r>
                        <a:rPr lang="pl-PL" sz="1000" baseline="-25000">
                          <a:latin typeface="Arial"/>
                          <a:ea typeface="Batang"/>
                          <a:cs typeface="Times New Roman"/>
                        </a:rPr>
                        <a:t>3</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000">
                          <a:latin typeface="Arial"/>
                          <a:ea typeface="Batang"/>
                          <a:cs typeface="Times New Roman"/>
                        </a:rPr>
                        <a:t>D</a:t>
                      </a:r>
                      <a:r>
                        <a:rPr lang="pl-PL" sz="1000" baseline="-25000">
                          <a:latin typeface="Arial"/>
                          <a:ea typeface="Batang"/>
                          <a:cs typeface="Times New Roman"/>
                        </a:rPr>
                        <a:t>4</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gridSpan="4">
                  <a:txBody>
                    <a:bodyPr/>
                    <a:lstStyle/>
                    <a:p>
                      <a:pPr>
                        <a:spcAft>
                          <a:spcPts val="0"/>
                        </a:spcAft>
                      </a:pPr>
                      <a:r>
                        <a:rPr lang="en-US" sz="1000">
                          <a:latin typeface="Arial"/>
                          <a:ea typeface="Batang"/>
                          <a:cs typeface="Times New Roman"/>
                        </a:rPr>
                        <a:t>Experiment: Average US banks on non banks </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US" sz="1000">
                          <a:latin typeface="Arial"/>
                          <a:ea typeface="Batang"/>
                          <a:cs typeface="Times New Roman"/>
                        </a:rPr>
                        <a:t> </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spcAft>
                          <a:spcPts val="0"/>
                        </a:spcAft>
                      </a:pPr>
                      <a:r>
                        <a:rPr lang="pl-PL" sz="1000">
                          <a:latin typeface="Arial"/>
                          <a:ea typeface="Batang"/>
                          <a:cs typeface="Times New Roman"/>
                        </a:rPr>
                        <a:t>t-statistics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-1,996***</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-1,04</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-1,677**</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0,109</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spcAft>
                          <a:spcPts val="0"/>
                        </a:spcAft>
                      </a:pPr>
                      <a:r>
                        <a:rPr lang="pl-PL" sz="1000">
                          <a:latin typeface="Arial"/>
                          <a:ea typeface="Batang"/>
                          <a:cs typeface="Times New Roman"/>
                        </a:rPr>
                        <a:t>p-value</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0,046</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0,298</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0,094</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0,913</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gridSpan="4">
                  <a:txBody>
                    <a:bodyPr/>
                    <a:lstStyle/>
                    <a:p>
                      <a:pPr>
                        <a:spcAft>
                          <a:spcPts val="0"/>
                        </a:spcAft>
                      </a:pPr>
                      <a:r>
                        <a:rPr lang="en-US" sz="1000">
                          <a:latin typeface="Arial"/>
                          <a:ea typeface="Batang"/>
                          <a:cs typeface="Times New Roman"/>
                        </a:rPr>
                        <a:t>Experiment: Average non banks on sovereigns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US" sz="1000">
                          <a:latin typeface="Arial"/>
                          <a:ea typeface="Batang"/>
                          <a:cs typeface="Times New Roman"/>
                        </a:rPr>
                        <a:t> </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spcAft>
                          <a:spcPts val="0"/>
                        </a:spcAft>
                      </a:pPr>
                      <a:r>
                        <a:rPr lang="pl-PL" sz="1000">
                          <a:latin typeface="Arial"/>
                          <a:ea typeface="Batang"/>
                          <a:cs typeface="Times New Roman"/>
                        </a:rPr>
                        <a:t>t-statistics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-2,255**</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-1,536</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-2,343***</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-0,764</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spcAft>
                          <a:spcPts val="0"/>
                        </a:spcAft>
                      </a:pPr>
                      <a:r>
                        <a:rPr lang="pl-PL" sz="1000">
                          <a:latin typeface="Arial"/>
                          <a:ea typeface="Batang"/>
                          <a:cs typeface="Times New Roman"/>
                        </a:rPr>
                        <a:t>p-value</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0,024</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0,124</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0,019</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0,444</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spcAft>
                          <a:spcPts val="0"/>
                        </a:spcAft>
                      </a:pPr>
                      <a:r>
                        <a:rPr lang="en-US" sz="1000" dirty="0">
                          <a:latin typeface="Arial"/>
                          <a:ea typeface="Batang"/>
                          <a:cs typeface="Times New Roman"/>
                        </a:rPr>
                        <a:t>Experiment: German banks on </a:t>
                      </a:r>
                      <a:r>
                        <a:rPr lang="pl-PL" sz="1000" dirty="0" smtClean="0">
                          <a:latin typeface="Arial"/>
                          <a:ea typeface="Batang"/>
                          <a:cs typeface="Times New Roman"/>
                        </a:rPr>
                        <a:t>Germany</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Batang"/>
                          <a:cs typeface="Times New Roman"/>
                        </a:rPr>
                        <a:t> </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Batang"/>
                          <a:cs typeface="Times New Roman"/>
                        </a:rPr>
                        <a:t> </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Batang"/>
                          <a:cs typeface="Times New Roman"/>
                        </a:rPr>
                        <a:t> </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Batang"/>
                          <a:cs typeface="Times New Roman"/>
                        </a:rPr>
                        <a:t> </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spcAft>
                          <a:spcPts val="0"/>
                        </a:spcAft>
                      </a:pPr>
                      <a:r>
                        <a:rPr lang="pl-PL" sz="1000">
                          <a:latin typeface="Arial"/>
                          <a:ea typeface="Batang"/>
                          <a:cs typeface="Times New Roman"/>
                        </a:rPr>
                        <a:t>t-statistics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-1,7**</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-2,242***</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-3,678***</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-4,371***</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spcAft>
                          <a:spcPts val="0"/>
                        </a:spcAft>
                      </a:pPr>
                      <a:r>
                        <a:rPr lang="pl-PL" sz="1000">
                          <a:latin typeface="Arial"/>
                          <a:ea typeface="Batang"/>
                          <a:cs typeface="Times New Roman"/>
                        </a:rPr>
                        <a:t>p-value</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0,089</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0,025</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0,0002</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a:latin typeface="Arial"/>
                          <a:ea typeface="Batang"/>
                          <a:cs typeface="Times New Roman"/>
                        </a:rPr>
                        <a:t>1,30E-05</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Granger-causality</a:t>
            </a:r>
            <a:endParaRPr lang="pl-PL" dirty="0"/>
          </a:p>
        </p:txBody>
      </p:sp>
      <p:sp>
        <p:nvSpPr>
          <p:cNvPr id="3" name="Content Placeholder 2"/>
          <p:cNvSpPr>
            <a:spLocks noGrp="1"/>
          </p:cNvSpPr>
          <p:nvPr>
            <p:ph sz="quarter" idx="1"/>
          </p:nvPr>
        </p:nvSpPr>
        <p:spPr/>
        <p:txBody>
          <a:bodyPr/>
          <a:lstStyle/>
          <a:p>
            <a:r>
              <a:rPr lang="pl-PL" dirty="0" smtClean="0"/>
              <a:t>Main assumption - if one variable causes the other it should help to predict it, by increasing accuracy of forecasts</a:t>
            </a:r>
          </a:p>
          <a:p>
            <a:r>
              <a:rPr lang="pl-PL" dirty="0" smtClean="0"/>
              <a:t>In order to test for Granger-causality between </a:t>
            </a:r>
            <a:r>
              <a:rPr lang="pl-PL" i="1" dirty="0" smtClean="0"/>
              <a:t>x</a:t>
            </a:r>
            <a:r>
              <a:rPr lang="pl-PL" dirty="0" smtClean="0"/>
              <a:t> and </a:t>
            </a:r>
            <a:r>
              <a:rPr lang="pl-PL" i="1" dirty="0" smtClean="0"/>
              <a:t>y</a:t>
            </a:r>
            <a:r>
              <a:rPr lang="pl-PL" dirty="0" smtClean="0"/>
              <a:t> - </a:t>
            </a:r>
            <a:r>
              <a:rPr lang="en-US" dirty="0" smtClean="0"/>
              <a:t>estimate an autoregressive model with lag </a:t>
            </a:r>
            <a:r>
              <a:rPr lang="en-US" i="1" dirty="0" smtClean="0"/>
              <a:t>p</a:t>
            </a:r>
            <a:r>
              <a:rPr lang="pl-PL" i="1" dirty="0" smtClean="0"/>
              <a:t>, </a:t>
            </a:r>
            <a:r>
              <a:rPr lang="en-GB" dirty="0" smtClean="0"/>
              <a:t>and </a:t>
            </a:r>
            <a:r>
              <a:rPr lang="pl-PL" dirty="0" smtClean="0"/>
              <a:t>test for</a:t>
            </a:r>
            <a:r>
              <a:rPr lang="en-GB" dirty="0" smtClean="0"/>
              <a:t> the null hypothesis</a:t>
            </a:r>
            <a:r>
              <a:rPr lang="en-US" dirty="0" smtClean="0"/>
              <a:t>:</a:t>
            </a:r>
            <a:endParaRPr lang="pl-PL" dirty="0" smtClean="0"/>
          </a:p>
          <a:p>
            <a:pPr algn="ctr">
              <a:buNone/>
            </a:pPr>
            <a:endParaRPr lang="pl-PL" sz="2000" i="1" dirty="0" smtClean="0"/>
          </a:p>
          <a:p>
            <a:pPr algn="ctr">
              <a:buNone/>
            </a:pPr>
            <a:r>
              <a:rPr lang="en-GB" sz="2000" i="1" dirty="0" err="1" smtClean="0"/>
              <a:t>x</a:t>
            </a:r>
            <a:r>
              <a:rPr lang="en-GB" sz="2000" baseline="-25000" dirty="0" err="1" smtClean="0"/>
              <a:t>t</a:t>
            </a:r>
            <a:r>
              <a:rPr lang="en-GB" sz="2000" dirty="0" smtClean="0"/>
              <a:t> = </a:t>
            </a:r>
            <a:r>
              <a:rPr lang="en-GB" sz="2000" i="1" dirty="0" smtClean="0"/>
              <a:t>a</a:t>
            </a:r>
            <a:r>
              <a:rPr lang="en-GB" sz="2000" baseline="-25000" dirty="0" smtClean="0"/>
              <a:t>0 </a:t>
            </a:r>
            <a:r>
              <a:rPr lang="en-GB" sz="2000" dirty="0" smtClean="0"/>
              <a:t>+ </a:t>
            </a:r>
            <a:r>
              <a:rPr lang="en-GB" sz="2000" i="1" dirty="0" smtClean="0"/>
              <a:t>a</a:t>
            </a:r>
            <a:r>
              <a:rPr lang="en-GB" sz="2000" baseline="-25000" dirty="0" smtClean="0"/>
              <a:t>1</a:t>
            </a:r>
            <a:r>
              <a:rPr lang="en-GB" sz="2000" dirty="0" smtClean="0"/>
              <a:t> </a:t>
            </a:r>
            <a:r>
              <a:rPr lang="en-GB" sz="2000" i="1" dirty="0" smtClean="0"/>
              <a:t>x</a:t>
            </a:r>
            <a:r>
              <a:rPr lang="en-GB" sz="2000" baseline="-25000" dirty="0" smtClean="0"/>
              <a:t>t-1</a:t>
            </a:r>
            <a:r>
              <a:rPr lang="en-GB" sz="2000" dirty="0" smtClean="0"/>
              <a:t> + </a:t>
            </a:r>
            <a:r>
              <a:rPr lang="en-GB" sz="2000" i="1" dirty="0" smtClean="0"/>
              <a:t>a</a:t>
            </a:r>
            <a:r>
              <a:rPr lang="en-GB" sz="2000" baseline="-25000" dirty="0" smtClean="0"/>
              <a:t>2</a:t>
            </a:r>
            <a:r>
              <a:rPr lang="en-GB" sz="2000" i="1" dirty="0" smtClean="0"/>
              <a:t>x</a:t>
            </a:r>
            <a:r>
              <a:rPr lang="en-GB" sz="2000" baseline="-25000" dirty="0" smtClean="0"/>
              <a:t>t-2</a:t>
            </a:r>
            <a:r>
              <a:rPr lang="en-GB" sz="2000" dirty="0" smtClean="0"/>
              <a:t> +</a:t>
            </a:r>
            <a:r>
              <a:rPr lang="en-GB" sz="2000" i="1" dirty="0" smtClean="0"/>
              <a:t> ...</a:t>
            </a:r>
            <a:r>
              <a:rPr lang="en-GB" sz="2000" dirty="0" smtClean="0"/>
              <a:t> + </a:t>
            </a:r>
            <a:r>
              <a:rPr lang="en-GB" sz="2000" i="1" dirty="0" err="1" smtClean="0"/>
              <a:t>a</a:t>
            </a:r>
            <a:r>
              <a:rPr lang="en-GB" sz="2000" baseline="-25000" dirty="0" err="1" smtClean="0"/>
              <a:t>p</a:t>
            </a:r>
            <a:r>
              <a:rPr lang="en-GB" sz="2000" i="1" dirty="0" err="1" smtClean="0"/>
              <a:t>x</a:t>
            </a:r>
            <a:r>
              <a:rPr lang="en-GB" sz="2000" baseline="-25000" dirty="0" err="1" smtClean="0"/>
              <a:t>t</a:t>
            </a:r>
            <a:r>
              <a:rPr lang="en-GB" sz="2000" baseline="-25000" dirty="0" smtClean="0"/>
              <a:t>-p</a:t>
            </a:r>
            <a:r>
              <a:rPr lang="en-GB" sz="2000" dirty="0" smtClean="0"/>
              <a:t> + </a:t>
            </a:r>
            <a:r>
              <a:rPr lang="en-GB" sz="2000" i="1" dirty="0" smtClean="0"/>
              <a:t>b</a:t>
            </a:r>
            <a:r>
              <a:rPr lang="en-GB" sz="2000" baseline="-25000" dirty="0" smtClean="0"/>
              <a:t>1</a:t>
            </a:r>
            <a:r>
              <a:rPr lang="en-GB" sz="2000" dirty="0" smtClean="0"/>
              <a:t> </a:t>
            </a:r>
            <a:r>
              <a:rPr lang="en-GB" sz="2000" i="1" dirty="0" smtClean="0"/>
              <a:t>y</a:t>
            </a:r>
            <a:r>
              <a:rPr lang="en-GB" sz="2000" baseline="-25000" dirty="0" smtClean="0"/>
              <a:t>t-1</a:t>
            </a:r>
            <a:r>
              <a:rPr lang="en-GB" sz="2000" dirty="0" smtClean="0"/>
              <a:t> + </a:t>
            </a:r>
            <a:r>
              <a:rPr lang="en-GB" sz="2000" i="1" dirty="0" smtClean="0"/>
              <a:t>b</a:t>
            </a:r>
            <a:r>
              <a:rPr lang="en-GB" sz="2000" baseline="-25000" dirty="0" smtClean="0"/>
              <a:t>2</a:t>
            </a:r>
            <a:r>
              <a:rPr lang="en-GB" sz="2000" i="1" dirty="0" smtClean="0"/>
              <a:t>y</a:t>
            </a:r>
            <a:r>
              <a:rPr lang="en-GB" sz="2000" baseline="-25000" dirty="0" smtClean="0"/>
              <a:t>t-2</a:t>
            </a:r>
            <a:r>
              <a:rPr lang="en-GB" sz="2000" dirty="0" smtClean="0"/>
              <a:t> +</a:t>
            </a:r>
            <a:r>
              <a:rPr lang="en-GB" sz="2000" i="1" dirty="0" smtClean="0"/>
              <a:t> ...</a:t>
            </a:r>
            <a:r>
              <a:rPr lang="en-GB" sz="2000" dirty="0" smtClean="0"/>
              <a:t> + </a:t>
            </a:r>
            <a:r>
              <a:rPr lang="en-GB" sz="2000" i="1" dirty="0" err="1" smtClean="0"/>
              <a:t>b</a:t>
            </a:r>
            <a:r>
              <a:rPr lang="en-GB" sz="2000" baseline="-25000" dirty="0" err="1" smtClean="0"/>
              <a:t>p</a:t>
            </a:r>
            <a:r>
              <a:rPr lang="en-GB" sz="2000" i="1" dirty="0" err="1" smtClean="0"/>
              <a:t>y</a:t>
            </a:r>
            <a:r>
              <a:rPr lang="en-GB" sz="2000" baseline="-25000" dirty="0" err="1" smtClean="0"/>
              <a:t>t</a:t>
            </a:r>
            <a:r>
              <a:rPr lang="en-GB" sz="2000" baseline="-25000" dirty="0" smtClean="0"/>
              <a:t>-</a:t>
            </a:r>
            <a:r>
              <a:rPr lang="en-GB" sz="2000" dirty="0" smtClean="0"/>
              <a:t> </a:t>
            </a:r>
            <a:r>
              <a:rPr lang="en-GB" sz="2000" i="1" dirty="0" smtClean="0"/>
              <a:t>e</a:t>
            </a:r>
            <a:r>
              <a:rPr lang="en-GB" sz="2000" baseline="-25000" dirty="0" smtClean="0"/>
              <a:t>t</a:t>
            </a:r>
            <a:r>
              <a:rPr lang="en-GB" sz="2000" dirty="0" smtClean="0"/>
              <a:t>,</a:t>
            </a:r>
            <a:endParaRPr lang="pl-PL" sz="2000" dirty="0" smtClean="0"/>
          </a:p>
          <a:p>
            <a:pPr algn="ctr">
              <a:buNone/>
            </a:pPr>
            <a:endParaRPr lang="pl-PL" sz="2000" dirty="0" smtClean="0"/>
          </a:p>
          <a:p>
            <a:pPr algn="ctr">
              <a:buNone/>
            </a:pPr>
            <a:r>
              <a:rPr lang="en-GB" sz="2000" i="1" dirty="0" smtClean="0"/>
              <a:t>H</a:t>
            </a:r>
            <a:r>
              <a:rPr lang="en-GB" sz="2000" i="1" baseline="-25000" dirty="0" smtClean="0"/>
              <a:t>0</a:t>
            </a:r>
            <a:r>
              <a:rPr lang="en-GB" sz="2000" i="1" dirty="0" smtClean="0"/>
              <a:t>: b1 = b2 =… = </a:t>
            </a:r>
            <a:r>
              <a:rPr lang="en-GB" sz="2000" i="1" dirty="0" err="1" smtClean="0"/>
              <a:t>bp</a:t>
            </a:r>
            <a:r>
              <a:rPr lang="en-GB" sz="2000" i="1" dirty="0" smtClean="0"/>
              <a:t> = </a:t>
            </a:r>
            <a:r>
              <a:rPr lang="pl-PL" sz="2000" i="1" dirty="0" smtClean="0"/>
              <a:t>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Contagion</a:t>
            </a:r>
            <a:endParaRPr lang="en-GB" dirty="0"/>
          </a:p>
        </p:txBody>
      </p:sp>
      <p:sp>
        <p:nvSpPr>
          <p:cNvPr id="56" name="Rounded Rectangle 3"/>
          <p:cNvSpPr>
            <a:spLocks noChangeArrowheads="1"/>
          </p:cNvSpPr>
          <p:nvPr/>
        </p:nvSpPr>
        <p:spPr bwMode="auto">
          <a:xfrm>
            <a:off x="228600" y="1724031"/>
            <a:ext cx="2362200" cy="1317625"/>
          </a:xfrm>
          <a:prstGeom prst="roundRect">
            <a:avLst>
              <a:gd name="adj" fmla="val 3625"/>
            </a:avLst>
          </a:prstGeom>
          <a:solidFill>
            <a:srgbClr val="99CCFF"/>
          </a:solidFill>
          <a:ln w="25400" algn="ctr">
            <a:noFill/>
            <a:round/>
            <a:headEnd/>
            <a:tailEnd/>
          </a:ln>
        </p:spPr>
        <p:txBody>
          <a:bodyPr anchor="ctr"/>
          <a:lstStyle/>
          <a:p>
            <a:pPr marL="177800" indent="-177800">
              <a:buFontTx/>
              <a:buChar char="•"/>
            </a:pPr>
            <a:r>
              <a:rPr lang="en-US" b="1">
                <a:latin typeface="Calibri" pitchFamily="34" charset="0"/>
              </a:rPr>
              <a:t>Prime Market</a:t>
            </a:r>
            <a:r>
              <a:rPr lang="pl-PL" b="1"/>
              <a:t> </a:t>
            </a:r>
            <a:r>
              <a:rPr lang="en-US" b="1">
                <a:latin typeface="Calibri" pitchFamily="34" charset="0"/>
              </a:rPr>
              <a:t>Subprime Borrowers</a:t>
            </a:r>
          </a:p>
          <a:p>
            <a:pPr marL="177800" indent="-177800">
              <a:buFontTx/>
              <a:buChar char="•"/>
            </a:pPr>
            <a:r>
              <a:rPr lang="en-US" b="1">
                <a:latin typeface="Calibri" pitchFamily="34" charset="0"/>
              </a:rPr>
              <a:t>Real </a:t>
            </a:r>
            <a:r>
              <a:rPr lang="pl-PL" b="1">
                <a:latin typeface="Calibri" pitchFamily="34" charset="0"/>
              </a:rPr>
              <a:t>E</a:t>
            </a:r>
            <a:r>
              <a:rPr lang="en-US" b="1">
                <a:latin typeface="Calibri" pitchFamily="34" charset="0"/>
              </a:rPr>
              <a:t>state</a:t>
            </a:r>
            <a:r>
              <a:rPr lang="pl-PL" b="1"/>
              <a:t> </a:t>
            </a:r>
            <a:r>
              <a:rPr lang="en-US" b="1">
                <a:latin typeface="Calibri" pitchFamily="34" charset="0"/>
              </a:rPr>
              <a:t>Mortgage (RMBS)</a:t>
            </a:r>
          </a:p>
        </p:txBody>
      </p:sp>
      <p:sp>
        <p:nvSpPr>
          <p:cNvPr id="57" name="Rectangle 6"/>
          <p:cNvSpPr>
            <a:spLocks noChangeArrowheads="1"/>
          </p:cNvSpPr>
          <p:nvPr/>
        </p:nvSpPr>
        <p:spPr bwMode="auto">
          <a:xfrm>
            <a:off x="2992438" y="4749820"/>
            <a:ext cx="935037" cy="762000"/>
          </a:xfrm>
          <a:prstGeom prst="rect">
            <a:avLst/>
          </a:prstGeom>
          <a:solidFill>
            <a:srgbClr val="33CC33"/>
          </a:solidFill>
          <a:ln w="25400" algn="ctr">
            <a:noFill/>
            <a:miter lim="800000"/>
            <a:headEnd/>
            <a:tailEnd/>
          </a:ln>
        </p:spPr>
        <p:txBody>
          <a:bodyPr lIns="0" rIns="0" anchor="ctr"/>
          <a:lstStyle/>
          <a:p>
            <a:pPr marL="177800" indent="-177800" algn="ctr"/>
            <a:r>
              <a:rPr lang="en-US" b="1">
                <a:latin typeface="Calibri" pitchFamily="34" charset="0"/>
              </a:rPr>
              <a:t>SPV</a:t>
            </a:r>
          </a:p>
        </p:txBody>
      </p:sp>
      <p:sp>
        <p:nvSpPr>
          <p:cNvPr id="58" name="Rounded Rectangle 11"/>
          <p:cNvSpPr>
            <a:spLocks noChangeArrowheads="1"/>
          </p:cNvSpPr>
          <p:nvPr/>
        </p:nvSpPr>
        <p:spPr bwMode="auto">
          <a:xfrm>
            <a:off x="6808788" y="1795469"/>
            <a:ext cx="2057400" cy="838200"/>
          </a:xfrm>
          <a:prstGeom prst="roundRect">
            <a:avLst>
              <a:gd name="adj" fmla="val 16667"/>
            </a:avLst>
          </a:prstGeom>
          <a:solidFill>
            <a:schemeClr val="accent2"/>
          </a:solidFill>
          <a:ln w="25400" algn="ctr">
            <a:noFill/>
            <a:round/>
            <a:headEnd/>
            <a:tailEnd/>
          </a:ln>
        </p:spPr>
        <p:txBody>
          <a:bodyPr lIns="0" rIns="0" anchor="ctr"/>
          <a:lstStyle/>
          <a:p>
            <a:pPr marL="177800" indent="-177800">
              <a:buFontTx/>
              <a:buChar char="•"/>
            </a:pPr>
            <a:r>
              <a:rPr lang="en-US" b="1">
                <a:latin typeface="Calibri" pitchFamily="34" charset="0"/>
              </a:rPr>
              <a:t>Stock Market</a:t>
            </a:r>
          </a:p>
          <a:p>
            <a:pPr marL="177800" indent="-177800">
              <a:buFontTx/>
              <a:buChar char="•"/>
            </a:pPr>
            <a:r>
              <a:rPr lang="en-US" b="1">
                <a:latin typeface="Calibri" pitchFamily="34" charset="0"/>
              </a:rPr>
              <a:t>Equity Investment</a:t>
            </a:r>
          </a:p>
        </p:txBody>
      </p:sp>
      <p:sp>
        <p:nvSpPr>
          <p:cNvPr id="59" name="Rounded Rectangle 12"/>
          <p:cNvSpPr>
            <a:spLocks noChangeArrowheads="1"/>
          </p:cNvSpPr>
          <p:nvPr/>
        </p:nvSpPr>
        <p:spPr bwMode="auto">
          <a:xfrm>
            <a:off x="2933700" y="1812931"/>
            <a:ext cx="3571875" cy="1428750"/>
          </a:xfrm>
          <a:prstGeom prst="roundRect">
            <a:avLst>
              <a:gd name="adj" fmla="val 16667"/>
            </a:avLst>
          </a:prstGeom>
          <a:solidFill>
            <a:srgbClr val="6699FF"/>
          </a:solidFill>
          <a:ln w="25400" algn="ctr">
            <a:noFill/>
            <a:round/>
            <a:headEnd/>
            <a:tailEnd/>
          </a:ln>
        </p:spPr>
        <p:txBody>
          <a:bodyPr lIns="0" rIns="0" anchor="ctr"/>
          <a:lstStyle/>
          <a:p>
            <a:pPr marL="177800" indent="-177800">
              <a:buFontTx/>
              <a:buChar char="•"/>
            </a:pPr>
            <a:r>
              <a:rPr lang="pl-PL" b="1">
                <a:latin typeface="Calibri" pitchFamily="34" charset="0"/>
              </a:rPr>
              <a:t>Structured Investment Vehicle (SIV)</a:t>
            </a:r>
            <a:endParaRPr lang="en-US" b="1">
              <a:latin typeface="Calibri" pitchFamily="34" charset="0"/>
            </a:endParaRPr>
          </a:p>
          <a:p>
            <a:pPr marL="177800" indent="-177800">
              <a:buFontTx/>
              <a:buChar char="•"/>
            </a:pPr>
            <a:r>
              <a:rPr lang="pl-PL" b="1">
                <a:latin typeface="Calibri" pitchFamily="34" charset="0"/>
              </a:rPr>
              <a:t>Asset-Backed Commercial Paper (ABCP)</a:t>
            </a:r>
          </a:p>
          <a:p>
            <a:pPr marL="177800" indent="-177800">
              <a:buFontTx/>
              <a:buChar char="•"/>
            </a:pPr>
            <a:r>
              <a:rPr lang="pl-PL" b="1">
                <a:latin typeface="Calibri" pitchFamily="34" charset="0"/>
              </a:rPr>
              <a:t>Repurchase agreement  (REPO)</a:t>
            </a:r>
            <a:endParaRPr lang="en-US" b="1">
              <a:latin typeface="Calibri" pitchFamily="34" charset="0"/>
            </a:endParaRPr>
          </a:p>
        </p:txBody>
      </p:sp>
      <p:cxnSp>
        <p:nvCxnSpPr>
          <p:cNvPr id="60" name="Straight Arrow Connector 20"/>
          <p:cNvCxnSpPr>
            <a:cxnSpLocks noChangeShapeType="1"/>
          </p:cNvCxnSpPr>
          <p:nvPr/>
        </p:nvCxnSpPr>
        <p:spPr bwMode="auto">
          <a:xfrm rot="5400000" flipH="1" flipV="1">
            <a:off x="7647793" y="3715528"/>
            <a:ext cx="2144719" cy="28"/>
          </a:xfrm>
          <a:prstGeom prst="straightConnector1">
            <a:avLst/>
          </a:prstGeom>
          <a:noFill/>
          <a:ln w="28575" algn="ctr">
            <a:solidFill>
              <a:srgbClr val="CC3300"/>
            </a:solidFill>
            <a:round/>
            <a:headEnd/>
            <a:tailEnd type="triangle" w="med" len="med"/>
          </a:ln>
        </p:spPr>
      </p:cxnSp>
      <p:cxnSp>
        <p:nvCxnSpPr>
          <p:cNvPr id="61" name="Straight Arrow Connector 56"/>
          <p:cNvCxnSpPr>
            <a:cxnSpLocks noChangeShapeType="1"/>
            <a:endCxn id="66" idx="0"/>
          </p:cNvCxnSpPr>
          <p:nvPr/>
        </p:nvCxnSpPr>
        <p:spPr bwMode="auto">
          <a:xfrm rot="5400000">
            <a:off x="426620" y="3765176"/>
            <a:ext cx="1414482" cy="27757"/>
          </a:xfrm>
          <a:prstGeom prst="straightConnector1">
            <a:avLst/>
          </a:prstGeom>
          <a:noFill/>
          <a:ln w="25400" algn="ctr">
            <a:solidFill>
              <a:srgbClr val="4A7EBB"/>
            </a:solidFill>
            <a:round/>
            <a:headEnd/>
            <a:tailEnd type="arrow" w="med" len="med"/>
          </a:ln>
        </p:spPr>
      </p:cxnSp>
      <p:cxnSp>
        <p:nvCxnSpPr>
          <p:cNvPr id="62" name="Straight Arrow Connector 77"/>
          <p:cNvCxnSpPr>
            <a:cxnSpLocks noChangeShapeType="1"/>
          </p:cNvCxnSpPr>
          <p:nvPr/>
        </p:nvCxnSpPr>
        <p:spPr bwMode="auto">
          <a:xfrm rot="5400000" flipH="1" flipV="1">
            <a:off x="1826402" y="3464720"/>
            <a:ext cx="1071569" cy="1000133"/>
          </a:xfrm>
          <a:prstGeom prst="straightConnector1">
            <a:avLst/>
          </a:prstGeom>
          <a:noFill/>
          <a:ln w="25400" algn="ctr">
            <a:solidFill>
              <a:srgbClr val="4A7EBB"/>
            </a:solidFill>
            <a:round/>
            <a:headEnd/>
            <a:tailEnd type="arrow" w="med" len="med"/>
          </a:ln>
        </p:spPr>
      </p:cxnSp>
      <p:sp>
        <p:nvSpPr>
          <p:cNvPr id="63" name="Line 37"/>
          <p:cNvSpPr>
            <a:spLocks noChangeShapeType="1"/>
          </p:cNvSpPr>
          <p:nvPr/>
        </p:nvSpPr>
        <p:spPr bwMode="auto">
          <a:xfrm flipH="1">
            <a:off x="2004993" y="3857628"/>
            <a:ext cx="5143535" cy="785818"/>
          </a:xfrm>
          <a:prstGeom prst="line">
            <a:avLst/>
          </a:prstGeom>
          <a:noFill/>
          <a:ln w="28575">
            <a:solidFill>
              <a:srgbClr val="CC3300"/>
            </a:solidFill>
            <a:round/>
            <a:headEnd/>
            <a:tailEnd type="triangle" w="med" len="med"/>
          </a:ln>
        </p:spPr>
        <p:txBody>
          <a:bodyPr/>
          <a:lstStyle/>
          <a:p>
            <a:endParaRPr lang="pl-PL"/>
          </a:p>
        </p:txBody>
      </p:sp>
      <p:sp>
        <p:nvSpPr>
          <p:cNvPr id="64" name="AutoShape 38"/>
          <p:cNvSpPr>
            <a:spLocks noChangeArrowheads="1"/>
          </p:cNvSpPr>
          <p:nvPr/>
        </p:nvSpPr>
        <p:spPr bwMode="auto">
          <a:xfrm>
            <a:off x="363538" y="4679970"/>
            <a:ext cx="1512887" cy="900113"/>
          </a:xfrm>
          <a:prstGeom prst="flowChartPreparation">
            <a:avLst/>
          </a:prstGeom>
          <a:solidFill>
            <a:schemeClr val="folHlink"/>
          </a:solidFill>
          <a:ln w="25400" algn="ctr">
            <a:noFill/>
            <a:miter lim="800000"/>
            <a:headEnd/>
            <a:tailEnd/>
          </a:ln>
        </p:spPr>
        <p:txBody>
          <a:bodyPr lIns="0" rIns="0" anchor="ctr"/>
          <a:lstStyle/>
          <a:p>
            <a:pPr algn="ctr"/>
            <a:r>
              <a:rPr lang="en-US" b="1">
                <a:latin typeface="Calibri" pitchFamily="34" charset="0"/>
              </a:rPr>
              <a:t>Deposit</a:t>
            </a:r>
            <a:r>
              <a:rPr lang="pl-PL" b="1">
                <a:latin typeface="Calibri" pitchFamily="34" charset="0"/>
              </a:rPr>
              <a:t>s</a:t>
            </a:r>
            <a:r>
              <a:rPr lang="en-US" b="1">
                <a:latin typeface="Calibri" pitchFamily="34" charset="0"/>
              </a:rPr>
              <a:t>Banks</a:t>
            </a:r>
            <a:endParaRPr lang="pl-PL" b="1">
              <a:latin typeface="Calibri" pitchFamily="34" charset="0"/>
            </a:endParaRPr>
          </a:p>
        </p:txBody>
      </p:sp>
      <p:cxnSp>
        <p:nvCxnSpPr>
          <p:cNvPr id="65" name="Straight Arrow Connector 56"/>
          <p:cNvCxnSpPr>
            <a:cxnSpLocks noChangeShapeType="1"/>
          </p:cNvCxnSpPr>
          <p:nvPr/>
        </p:nvCxnSpPr>
        <p:spPr bwMode="auto">
          <a:xfrm rot="5400000">
            <a:off x="540515" y="3750471"/>
            <a:ext cx="1500201" cy="1"/>
          </a:xfrm>
          <a:prstGeom prst="straightConnector1">
            <a:avLst/>
          </a:prstGeom>
          <a:noFill/>
          <a:ln w="25400" algn="ctr">
            <a:solidFill>
              <a:srgbClr val="4A7EBB"/>
            </a:solidFill>
            <a:round/>
            <a:headEnd type="arrow" w="med" len="med"/>
            <a:tailEnd/>
          </a:ln>
        </p:spPr>
      </p:cxnSp>
      <p:sp>
        <p:nvSpPr>
          <p:cNvPr id="66" name="Rectangle 41"/>
          <p:cNvSpPr>
            <a:spLocks noChangeArrowheads="1"/>
          </p:cNvSpPr>
          <p:nvPr/>
        </p:nvSpPr>
        <p:spPr bwMode="auto">
          <a:xfrm>
            <a:off x="255588" y="4486295"/>
            <a:ext cx="1728787" cy="1584325"/>
          </a:xfrm>
          <a:prstGeom prst="rect">
            <a:avLst/>
          </a:prstGeom>
          <a:noFill/>
          <a:ln w="9525">
            <a:solidFill>
              <a:schemeClr val="tx1"/>
            </a:solidFill>
            <a:prstDash val="dash"/>
            <a:miter lim="800000"/>
            <a:headEnd/>
            <a:tailEnd/>
          </a:ln>
        </p:spPr>
        <p:txBody>
          <a:bodyPr wrap="none" anchor="b"/>
          <a:lstStyle/>
          <a:p>
            <a:pPr algn="ctr"/>
            <a:r>
              <a:rPr lang="pl-PL" sz="1400" b="1">
                <a:latin typeface="Calibri" pitchFamily="34" charset="0"/>
              </a:rPr>
              <a:t>Originate</a:t>
            </a:r>
          </a:p>
          <a:p>
            <a:pPr algn="ctr"/>
            <a:r>
              <a:rPr lang="pl-PL" sz="1400" b="1">
                <a:latin typeface="Calibri" pitchFamily="34" charset="0"/>
              </a:rPr>
              <a:t>Distribute</a:t>
            </a:r>
          </a:p>
        </p:txBody>
      </p:sp>
      <p:sp>
        <p:nvSpPr>
          <p:cNvPr id="67" name="Rectangle 42"/>
          <p:cNvSpPr>
            <a:spLocks noChangeArrowheads="1"/>
          </p:cNvSpPr>
          <p:nvPr/>
        </p:nvSpPr>
        <p:spPr bwMode="auto">
          <a:xfrm>
            <a:off x="2862263" y="1724031"/>
            <a:ext cx="3714750" cy="1803400"/>
          </a:xfrm>
          <a:prstGeom prst="rect">
            <a:avLst/>
          </a:prstGeom>
          <a:noFill/>
          <a:ln w="9525">
            <a:solidFill>
              <a:schemeClr val="tx1"/>
            </a:solidFill>
            <a:prstDash val="dash"/>
            <a:miter lim="800000"/>
            <a:headEnd/>
            <a:tailEnd/>
          </a:ln>
        </p:spPr>
        <p:txBody>
          <a:bodyPr wrap="none" anchor="b"/>
          <a:lstStyle/>
          <a:p>
            <a:pPr algn="ctr"/>
            <a:r>
              <a:rPr lang="pl-PL" sz="1400" b="1">
                <a:latin typeface="Calibri" pitchFamily="34" charset="0"/>
              </a:rPr>
              <a:t>Short-term money market</a:t>
            </a:r>
          </a:p>
        </p:txBody>
      </p:sp>
      <p:cxnSp>
        <p:nvCxnSpPr>
          <p:cNvPr id="68" name="Straight Arrow Connector 77"/>
          <p:cNvCxnSpPr>
            <a:cxnSpLocks noChangeShapeType="1"/>
          </p:cNvCxnSpPr>
          <p:nvPr/>
        </p:nvCxnSpPr>
        <p:spPr bwMode="auto">
          <a:xfrm flipV="1">
            <a:off x="2004994" y="3571877"/>
            <a:ext cx="1000132" cy="1000131"/>
          </a:xfrm>
          <a:prstGeom prst="straightConnector1">
            <a:avLst/>
          </a:prstGeom>
          <a:noFill/>
          <a:ln w="25400" algn="ctr">
            <a:solidFill>
              <a:srgbClr val="4A7EBB"/>
            </a:solidFill>
            <a:round/>
            <a:headEnd type="arrow" w="med" len="med"/>
            <a:tailEnd/>
          </a:ln>
        </p:spPr>
      </p:cxnSp>
      <p:grpSp>
        <p:nvGrpSpPr>
          <p:cNvPr id="3" name="Group 46"/>
          <p:cNvGrpSpPr>
            <a:grpSpLocks/>
          </p:cNvGrpSpPr>
          <p:nvPr/>
        </p:nvGrpSpPr>
        <p:grpSpPr bwMode="auto">
          <a:xfrm>
            <a:off x="1984375" y="4741883"/>
            <a:ext cx="792163" cy="777875"/>
            <a:chOff x="1247" y="3113"/>
            <a:chExt cx="544" cy="490"/>
          </a:xfrm>
        </p:grpSpPr>
        <p:sp>
          <p:nvSpPr>
            <p:cNvPr id="70" name="TextBox 63"/>
            <p:cNvSpPr txBox="1">
              <a:spLocks noChangeArrowheads="1"/>
            </p:cNvSpPr>
            <p:nvPr/>
          </p:nvSpPr>
          <p:spPr bwMode="auto">
            <a:xfrm>
              <a:off x="1383" y="3113"/>
              <a:ext cx="328" cy="173"/>
            </a:xfrm>
            <a:prstGeom prst="rect">
              <a:avLst/>
            </a:prstGeom>
            <a:noFill/>
            <a:ln w="9525">
              <a:noFill/>
              <a:miter lim="800000"/>
              <a:headEnd/>
              <a:tailEnd/>
            </a:ln>
          </p:spPr>
          <p:txBody>
            <a:bodyPr wrap="none">
              <a:spAutoFit/>
            </a:bodyPr>
            <a:lstStyle/>
            <a:p>
              <a:r>
                <a:rPr lang="en-US" sz="1200">
                  <a:latin typeface="Calibri" pitchFamily="34" charset="0"/>
                </a:rPr>
                <a:t>Cash</a:t>
              </a:r>
            </a:p>
          </p:txBody>
        </p:sp>
        <p:sp>
          <p:nvSpPr>
            <p:cNvPr id="71" name="TextBox 64"/>
            <p:cNvSpPr txBox="1">
              <a:spLocks noChangeArrowheads="1"/>
            </p:cNvSpPr>
            <p:nvPr/>
          </p:nvSpPr>
          <p:spPr bwMode="auto">
            <a:xfrm>
              <a:off x="1383" y="3430"/>
              <a:ext cx="358" cy="173"/>
            </a:xfrm>
            <a:prstGeom prst="rect">
              <a:avLst/>
            </a:prstGeom>
            <a:noFill/>
            <a:ln w="9525">
              <a:noFill/>
              <a:miter lim="800000"/>
              <a:headEnd/>
              <a:tailEnd/>
            </a:ln>
          </p:spPr>
          <p:txBody>
            <a:bodyPr wrap="none">
              <a:spAutoFit/>
            </a:bodyPr>
            <a:lstStyle/>
            <a:p>
              <a:r>
                <a:rPr lang="en-US" sz="1200">
                  <a:latin typeface="Calibri" pitchFamily="34" charset="0"/>
                </a:rPr>
                <a:t>Asset</a:t>
              </a:r>
            </a:p>
          </p:txBody>
        </p:sp>
        <p:cxnSp>
          <p:nvCxnSpPr>
            <p:cNvPr id="72" name="Straight Arrow Connector 77"/>
            <p:cNvCxnSpPr>
              <a:cxnSpLocks noChangeShapeType="1"/>
            </p:cNvCxnSpPr>
            <p:nvPr/>
          </p:nvCxnSpPr>
          <p:spPr bwMode="auto">
            <a:xfrm>
              <a:off x="1247" y="3294"/>
              <a:ext cx="544" cy="0"/>
            </a:xfrm>
            <a:prstGeom prst="straightConnector1">
              <a:avLst/>
            </a:prstGeom>
            <a:noFill/>
            <a:ln w="25400" algn="ctr">
              <a:solidFill>
                <a:srgbClr val="4A7EBB"/>
              </a:solidFill>
              <a:round/>
              <a:headEnd type="arrow" w="med" len="med"/>
              <a:tailEnd/>
            </a:ln>
          </p:spPr>
        </p:cxnSp>
        <p:cxnSp>
          <p:nvCxnSpPr>
            <p:cNvPr id="73" name="Straight Arrow Connector 77"/>
            <p:cNvCxnSpPr>
              <a:cxnSpLocks noChangeShapeType="1"/>
            </p:cNvCxnSpPr>
            <p:nvPr/>
          </p:nvCxnSpPr>
          <p:spPr bwMode="auto">
            <a:xfrm>
              <a:off x="1247" y="3430"/>
              <a:ext cx="544" cy="0"/>
            </a:xfrm>
            <a:prstGeom prst="straightConnector1">
              <a:avLst/>
            </a:prstGeom>
            <a:noFill/>
            <a:ln w="25400" algn="ctr">
              <a:solidFill>
                <a:srgbClr val="4A7EBB"/>
              </a:solidFill>
              <a:round/>
              <a:headEnd/>
              <a:tailEnd type="arrow" w="med" len="med"/>
            </a:ln>
          </p:spPr>
        </p:cxnSp>
      </p:grpSp>
      <p:sp>
        <p:nvSpPr>
          <p:cNvPr id="74" name="Rectangle 47"/>
          <p:cNvSpPr>
            <a:spLocks noChangeArrowheads="1"/>
          </p:cNvSpPr>
          <p:nvPr/>
        </p:nvSpPr>
        <p:spPr bwMode="auto">
          <a:xfrm>
            <a:off x="2776538" y="4519633"/>
            <a:ext cx="1295400" cy="1223962"/>
          </a:xfrm>
          <a:prstGeom prst="rect">
            <a:avLst/>
          </a:prstGeom>
          <a:noFill/>
          <a:ln w="9525">
            <a:solidFill>
              <a:schemeClr val="tx1"/>
            </a:solidFill>
            <a:prstDash val="dash"/>
            <a:miter lim="800000"/>
            <a:headEnd/>
            <a:tailEnd/>
          </a:ln>
        </p:spPr>
        <p:txBody>
          <a:bodyPr wrap="none" anchor="b"/>
          <a:lstStyle/>
          <a:p>
            <a:pPr algn="ctr"/>
            <a:r>
              <a:rPr lang="pl-PL" sz="1400" b="1">
                <a:latin typeface="Calibri" pitchFamily="34" charset="0"/>
              </a:rPr>
              <a:t>Securitization</a:t>
            </a:r>
          </a:p>
        </p:txBody>
      </p:sp>
      <p:grpSp>
        <p:nvGrpSpPr>
          <p:cNvPr id="4" name="Group 48"/>
          <p:cNvGrpSpPr>
            <a:grpSpLocks/>
          </p:cNvGrpSpPr>
          <p:nvPr/>
        </p:nvGrpSpPr>
        <p:grpSpPr bwMode="auto">
          <a:xfrm>
            <a:off x="4071938" y="4702195"/>
            <a:ext cx="576262" cy="777875"/>
            <a:chOff x="1247" y="3113"/>
            <a:chExt cx="544" cy="490"/>
          </a:xfrm>
        </p:grpSpPr>
        <p:sp>
          <p:nvSpPr>
            <p:cNvPr id="76" name="TextBox 63"/>
            <p:cNvSpPr txBox="1">
              <a:spLocks noChangeArrowheads="1"/>
            </p:cNvSpPr>
            <p:nvPr/>
          </p:nvSpPr>
          <p:spPr bwMode="auto">
            <a:xfrm>
              <a:off x="1383" y="3113"/>
              <a:ext cx="174" cy="173"/>
            </a:xfrm>
            <a:prstGeom prst="rect">
              <a:avLst/>
            </a:prstGeom>
            <a:noFill/>
            <a:ln w="9525">
              <a:noFill/>
              <a:miter lim="800000"/>
              <a:headEnd/>
              <a:tailEnd/>
            </a:ln>
          </p:spPr>
          <p:txBody>
            <a:bodyPr wrap="none">
              <a:spAutoFit/>
            </a:bodyPr>
            <a:lstStyle/>
            <a:p>
              <a:endParaRPr lang="en-US" sz="1200">
                <a:latin typeface="Calibri" pitchFamily="34" charset="0"/>
              </a:endParaRPr>
            </a:p>
          </p:txBody>
        </p:sp>
        <p:sp>
          <p:nvSpPr>
            <p:cNvPr id="77" name="TextBox 64"/>
            <p:cNvSpPr txBox="1">
              <a:spLocks noChangeArrowheads="1"/>
            </p:cNvSpPr>
            <p:nvPr/>
          </p:nvSpPr>
          <p:spPr bwMode="auto">
            <a:xfrm>
              <a:off x="1383" y="3430"/>
              <a:ext cx="174" cy="173"/>
            </a:xfrm>
            <a:prstGeom prst="rect">
              <a:avLst/>
            </a:prstGeom>
            <a:noFill/>
            <a:ln w="9525">
              <a:noFill/>
              <a:miter lim="800000"/>
              <a:headEnd/>
              <a:tailEnd/>
            </a:ln>
          </p:spPr>
          <p:txBody>
            <a:bodyPr wrap="none">
              <a:spAutoFit/>
            </a:bodyPr>
            <a:lstStyle/>
            <a:p>
              <a:endParaRPr lang="en-US" sz="1200">
                <a:latin typeface="Calibri" pitchFamily="34" charset="0"/>
              </a:endParaRPr>
            </a:p>
          </p:txBody>
        </p:sp>
        <p:cxnSp>
          <p:nvCxnSpPr>
            <p:cNvPr id="78" name="Straight Arrow Connector 77"/>
            <p:cNvCxnSpPr>
              <a:cxnSpLocks noChangeShapeType="1"/>
            </p:cNvCxnSpPr>
            <p:nvPr/>
          </p:nvCxnSpPr>
          <p:spPr bwMode="auto">
            <a:xfrm>
              <a:off x="1247" y="3294"/>
              <a:ext cx="544" cy="0"/>
            </a:xfrm>
            <a:prstGeom prst="straightConnector1">
              <a:avLst/>
            </a:prstGeom>
            <a:noFill/>
            <a:ln w="25400" algn="ctr">
              <a:solidFill>
                <a:srgbClr val="4A7EBB"/>
              </a:solidFill>
              <a:round/>
              <a:headEnd type="arrow" w="med" len="med"/>
              <a:tailEnd/>
            </a:ln>
          </p:spPr>
        </p:cxnSp>
        <p:cxnSp>
          <p:nvCxnSpPr>
            <p:cNvPr id="79" name="Straight Arrow Connector 77"/>
            <p:cNvCxnSpPr>
              <a:cxnSpLocks noChangeShapeType="1"/>
            </p:cNvCxnSpPr>
            <p:nvPr/>
          </p:nvCxnSpPr>
          <p:spPr bwMode="auto">
            <a:xfrm>
              <a:off x="1247" y="3430"/>
              <a:ext cx="544" cy="0"/>
            </a:xfrm>
            <a:prstGeom prst="straightConnector1">
              <a:avLst/>
            </a:prstGeom>
            <a:noFill/>
            <a:ln w="25400" algn="ctr">
              <a:solidFill>
                <a:srgbClr val="4A7EBB"/>
              </a:solidFill>
              <a:round/>
              <a:headEnd/>
              <a:tailEnd type="arrow" w="med" len="med"/>
            </a:ln>
          </p:spPr>
        </p:cxnSp>
      </p:grpSp>
      <p:sp>
        <p:nvSpPr>
          <p:cNvPr id="80" name="Rounded Rectangle 8"/>
          <p:cNvSpPr>
            <a:spLocks noChangeArrowheads="1"/>
          </p:cNvSpPr>
          <p:nvPr/>
        </p:nvSpPr>
        <p:spPr bwMode="auto">
          <a:xfrm>
            <a:off x="4791075" y="4630758"/>
            <a:ext cx="1441450" cy="1009650"/>
          </a:xfrm>
          <a:prstGeom prst="flowChartProcess">
            <a:avLst/>
          </a:prstGeom>
          <a:solidFill>
            <a:srgbClr val="00CC00"/>
          </a:solidFill>
          <a:ln w="25400" algn="ctr">
            <a:noFill/>
            <a:miter lim="800000"/>
            <a:headEnd/>
            <a:tailEnd/>
          </a:ln>
        </p:spPr>
        <p:txBody>
          <a:bodyPr lIns="0" rIns="0" anchor="ctr"/>
          <a:lstStyle/>
          <a:p>
            <a:pPr algn="ctr"/>
            <a:r>
              <a:rPr lang="pl-PL" b="1">
                <a:latin typeface="Calibri" pitchFamily="34" charset="0"/>
              </a:rPr>
              <a:t>MBS (CDO) tranches,</a:t>
            </a:r>
          </a:p>
          <a:p>
            <a:pPr algn="ctr"/>
            <a:r>
              <a:rPr lang="pl-PL" b="1">
                <a:latin typeface="Calibri" pitchFamily="34" charset="0"/>
              </a:rPr>
              <a:t>CDS</a:t>
            </a:r>
            <a:endParaRPr lang="en-US" b="1">
              <a:latin typeface="Calibri" pitchFamily="34" charset="0"/>
            </a:endParaRPr>
          </a:p>
        </p:txBody>
      </p:sp>
      <p:sp>
        <p:nvSpPr>
          <p:cNvPr id="81" name="Rectangle 53"/>
          <p:cNvSpPr>
            <a:spLocks noChangeArrowheads="1"/>
          </p:cNvSpPr>
          <p:nvPr/>
        </p:nvSpPr>
        <p:spPr bwMode="auto">
          <a:xfrm>
            <a:off x="4648200" y="4486295"/>
            <a:ext cx="1655763" cy="1871663"/>
          </a:xfrm>
          <a:prstGeom prst="rect">
            <a:avLst/>
          </a:prstGeom>
          <a:noFill/>
          <a:ln w="9525">
            <a:solidFill>
              <a:schemeClr val="tx1"/>
            </a:solidFill>
            <a:prstDash val="dash"/>
            <a:miter lim="800000"/>
            <a:headEnd/>
            <a:tailEnd/>
          </a:ln>
        </p:spPr>
        <p:txBody>
          <a:bodyPr wrap="none" anchor="b"/>
          <a:lstStyle/>
          <a:p>
            <a:pPr algn="ctr"/>
            <a:r>
              <a:rPr lang="pl-PL" sz="1400" b="1">
                <a:latin typeface="Calibri" pitchFamily="34" charset="0"/>
              </a:rPr>
              <a:t>Structuring:</a:t>
            </a:r>
          </a:p>
          <a:p>
            <a:pPr algn="ctr"/>
            <a:r>
              <a:rPr lang="en-US" sz="1400" b="1">
                <a:latin typeface="Calibri" pitchFamily="34" charset="0"/>
              </a:rPr>
              <a:t>Investment</a:t>
            </a:r>
            <a:r>
              <a:rPr lang="pl-PL" sz="1400" b="1">
                <a:latin typeface="Calibri" pitchFamily="34" charset="0"/>
              </a:rPr>
              <a:t> </a:t>
            </a:r>
            <a:r>
              <a:rPr lang="en-US" sz="1400" b="1">
                <a:latin typeface="Calibri" pitchFamily="34" charset="0"/>
              </a:rPr>
              <a:t>Banks</a:t>
            </a:r>
            <a:endParaRPr lang="pl-PL" sz="1400" b="1">
              <a:latin typeface="Calibri" pitchFamily="34" charset="0"/>
            </a:endParaRPr>
          </a:p>
          <a:p>
            <a:pPr algn="ctr"/>
            <a:r>
              <a:rPr lang="en-US" sz="1400" b="1">
                <a:latin typeface="Calibri" pitchFamily="34" charset="0"/>
              </a:rPr>
              <a:t>Ratings Agencies</a:t>
            </a:r>
            <a:endParaRPr lang="pl-PL" sz="1400" b="1">
              <a:latin typeface="Calibri" pitchFamily="34" charset="0"/>
            </a:endParaRPr>
          </a:p>
        </p:txBody>
      </p:sp>
      <p:sp>
        <p:nvSpPr>
          <p:cNvPr id="82" name="TextBox 63"/>
          <p:cNvSpPr txBox="1">
            <a:spLocks noChangeArrowheads="1"/>
          </p:cNvSpPr>
          <p:nvPr/>
        </p:nvSpPr>
        <p:spPr bwMode="auto">
          <a:xfrm>
            <a:off x="6378575" y="4702195"/>
            <a:ext cx="933450" cy="274638"/>
          </a:xfrm>
          <a:prstGeom prst="rect">
            <a:avLst/>
          </a:prstGeom>
          <a:noFill/>
          <a:ln w="9525">
            <a:noFill/>
            <a:miter lim="800000"/>
            <a:headEnd/>
            <a:tailEnd/>
          </a:ln>
        </p:spPr>
        <p:txBody>
          <a:bodyPr>
            <a:spAutoFit/>
          </a:bodyPr>
          <a:lstStyle/>
          <a:p>
            <a:r>
              <a:rPr lang="pl-PL" sz="1200">
                <a:latin typeface="Calibri" pitchFamily="34" charset="0"/>
              </a:rPr>
              <a:t>Securities</a:t>
            </a:r>
            <a:endParaRPr lang="en-US" sz="1200">
              <a:latin typeface="Calibri" pitchFamily="34" charset="0"/>
            </a:endParaRPr>
          </a:p>
        </p:txBody>
      </p:sp>
      <p:sp>
        <p:nvSpPr>
          <p:cNvPr id="83" name="TextBox 64"/>
          <p:cNvSpPr txBox="1">
            <a:spLocks noChangeArrowheads="1"/>
          </p:cNvSpPr>
          <p:nvPr/>
        </p:nvSpPr>
        <p:spPr bwMode="auto">
          <a:xfrm>
            <a:off x="6303963" y="5205433"/>
            <a:ext cx="1030287" cy="274637"/>
          </a:xfrm>
          <a:prstGeom prst="rect">
            <a:avLst/>
          </a:prstGeom>
          <a:noFill/>
          <a:ln w="9525">
            <a:noFill/>
            <a:miter lim="800000"/>
            <a:headEnd/>
            <a:tailEnd/>
          </a:ln>
        </p:spPr>
        <p:txBody>
          <a:bodyPr>
            <a:spAutoFit/>
          </a:bodyPr>
          <a:lstStyle/>
          <a:p>
            <a:r>
              <a:rPr lang="pl-PL" sz="1200">
                <a:latin typeface="Calibri" pitchFamily="34" charset="0"/>
              </a:rPr>
              <a:t>Investment</a:t>
            </a:r>
            <a:endParaRPr lang="en-US" sz="1200">
              <a:latin typeface="Calibri" pitchFamily="34" charset="0"/>
            </a:endParaRPr>
          </a:p>
        </p:txBody>
      </p:sp>
      <p:cxnSp>
        <p:nvCxnSpPr>
          <p:cNvPr id="84" name="Straight Arrow Connector 77"/>
          <p:cNvCxnSpPr>
            <a:cxnSpLocks noChangeShapeType="1"/>
          </p:cNvCxnSpPr>
          <p:nvPr/>
        </p:nvCxnSpPr>
        <p:spPr bwMode="auto">
          <a:xfrm>
            <a:off x="6315075" y="4989533"/>
            <a:ext cx="922338" cy="0"/>
          </a:xfrm>
          <a:prstGeom prst="straightConnector1">
            <a:avLst/>
          </a:prstGeom>
          <a:noFill/>
          <a:ln w="25400" algn="ctr">
            <a:solidFill>
              <a:srgbClr val="4A7EBB"/>
            </a:solidFill>
            <a:round/>
            <a:headEnd type="arrow" w="med" len="med"/>
            <a:tailEnd/>
          </a:ln>
        </p:spPr>
      </p:cxnSp>
      <p:cxnSp>
        <p:nvCxnSpPr>
          <p:cNvPr id="85" name="Straight Arrow Connector 77"/>
          <p:cNvCxnSpPr>
            <a:cxnSpLocks noChangeShapeType="1"/>
          </p:cNvCxnSpPr>
          <p:nvPr/>
        </p:nvCxnSpPr>
        <p:spPr bwMode="auto">
          <a:xfrm>
            <a:off x="6315075" y="5205433"/>
            <a:ext cx="922338" cy="0"/>
          </a:xfrm>
          <a:prstGeom prst="straightConnector1">
            <a:avLst/>
          </a:prstGeom>
          <a:noFill/>
          <a:ln w="25400" algn="ctr">
            <a:solidFill>
              <a:srgbClr val="4A7EBB"/>
            </a:solidFill>
            <a:round/>
            <a:headEnd/>
            <a:tailEnd type="arrow" w="med" len="med"/>
          </a:ln>
        </p:spPr>
      </p:cxnSp>
      <p:sp>
        <p:nvSpPr>
          <p:cNvPr id="86" name="Rounded Rectangle 8"/>
          <p:cNvSpPr>
            <a:spLocks noChangeArrowheads="1"/>
          </p:cNvSpPr>
          <p:nvPr/>
        </p:nvSpPr>
        <p:spPr bwMode="auto">
          <a:xfrm>
            <a:off x="7383463" y="4630758"/>
            <a:ext cx="1441450" cy="1009650"/>
          </a:xfrm>
          <a:prstGeom prst="flowChartProcess">
            <a:avLst/>
          </a:prstGeom>
          <a:solidFill>
            <a:srgbClr val="008000"/>
          </a:solidFill>
          <a:ln w="25400" algn="ctr">
            <a:noFill/>
            <a:miter lim="800000"/>
            <a:headEnd/>
            <a:tailEnd/>
          </a:ln>
        </p:spPr>
        <p:txBody>
          <a:bodyPr lIns="0" rIns="0" anchor="ctr"/>
          <a:lstStyle/>
          <a:p>
            <a:pPr algn="ctr"/>
            <a:r>
              <a:rPr lang="en-US">
                <a:solidFill>
                  <a:srgbClr val="FFFFFF"/>
                </a:solidFill>
              </a:rPr>
              <a:t>LAPF</a:t>
            </a:r>
          </a:p>
          <a:p>
            <a:pPr algn="ctr"/>
            <a:r>
              <a:rPr lang="en-US">
                <a:solidFill>
                  <a:srgbClr val="FFFFFF"/>
                </a:solidFill>
              </a:rPr>
              <a:t>Hedge Fund</a:t>
            </a:r>
          </a:p>
        </p:txBody>
      </p:sp>
      <p:sp>
        <p:nvSpPr>
          <p:cNvPr id="87" name="Rectangle 63"/>
          <p:cNvSpPr>
            <a:spLocks noChangeArrowheads="1"/>
          </p:cNvSpPr>
          <p:nvPr/>
        </p:nvSpPr>
        <p:spPr bwMode="auto">
          <a:xfrm>
            <a:off x="7240588" y="4486295"/>
            <a:ext cx="1693862" cy="1631950"/>
          </a:xfrm>
          <a:prstGeom prst="rect">
            <a:avLst/>
          </a:prstGeom>
          <a:noFill/>
          <a:ln w="9525">
            <a:solidFill>
              <a:schemeClr val="tx1"/>
            </a:solidFill>
            <a:prstDash val="dash"/>
            <a:miter lim="800000"/>
            <a:headEnd/>
            <a:tailEnd/>
          </a:ln>
        </p:spPr>
        <p:txBody>
          <a:bodyPr wrap="none" anchor="b"/>
          <a:lstStyle/>
          <a:p>
            <a:pPr algn="ctr"/>
            <a:r>
              <a:rPr lang="en-US" sz="1400" b="1">
                <a:latin typeface="Calibri" pitchFamily="34" charset="0"/>
              </a:rPr>
              <a:t>Investment</a:t>
            </a:r>
            <a:r>
              <a:rPr lang="pl-PL" sz="1400" b="1">
                <a:latin typeface="Calibri" pitchFamily="34" charset="0"/>
              </a:rPr>
              <a:t> </a:t>
            </a:r>
            <a:r>
              <a:rPr lang="en-US" sz="1400" b="1">
                <a:latin typeface="Calibri" pitchFamily="34" charset="0"/>
              </a:rPr>
              <a:t>Banks</a:t>
            </a:r>
            <a:endParaRPr lang="pl-PL" sz="1400" b="1">
              <a:latin typeface="Calibri" pitchFamily="34" charset="0"/>
            </a:endParaRPr>
          </a:p>
          <a:p>
            <a:pPr algn="ctr"/>
            <a:r>
              <a:rPr lang="pl-PL" sz="1400" b="1">
                <a:latin typeface="Calibri" pitchFamily="34" charset="0"/>
              </a:rPr>
              <a:t>Monolines</a:t>
            </a:r>
          </a:p>
        </p:txBody>
      </p:sp>
      <p:cxnSp>
        <p:nvCxnSpPr>
          <p:cNvPr id="88" name="Straight Arrow Connector 77"/>
          <p:cNvCxnSpPr>
            <a:cxnSpLocks noChangeShapeType="1"/>
          </p:cNvCxnSpPr>
          <p:nvPr/>
        </p:nvCxnSpPr>
        <p:spPr bwMode="auto">
          <a:xfrm rot="16200000" flipV="1">
            <a:off x="6184118" y="3750471"/>
            <a:ext cx="1357323" cy="857257"/>
          </a:xfrm>
          <a:prstGeom prst="straightConnector1">
            <a:avLst/>
          </a:prstGeom>
          <a:noFill/>
          <a:ln w="25400" algn="ctr">
            <a:solidFill>
              <a:srgbClr val="4A7EBB"/>
            </a:solidFill>
            <a:round/>
            <a:headEnd type="arrow" w="med" len="med"/>
            <a:tailEnd/>
          </a:ln>
        </p:spPr>
      </p:cxnSp>
      <p:cxnSp>
        <p:nvCxnSpPr>
          <p:cNvPr id="89" name="Straight Arrow Connector 77"/>
          <p:cNvCxnSpPr>
            <a:cxnSpLocks noChangeShapeType="1"/>
          </p:cNvCxnSpPr>
          <p:nvPr/>
        </p:nvCxnSpPr>
        <p:spPr bwMode="auto">
          <a:xfrm rot="16200000" flipV="1">
            <a:off x="6362712" y="3500438"/>
            <a:ext cx="1214446" cy="785818"/>
          </a:xfrm>
          <a:prstGeom prst="straightConnector1">
            <a:avLst/>
          </a:prstGeom>
          <a:noFill/>
          <a:ln w="25400" algn="ctr">
            <a:solidFill>
              <a:srgbClr val="4A7EBB"/>
            </a:solidFill>
            <a:round/>
            <a:headEnd/>
            <a:tailEnd type="arrow" w="med" len="med"/>
          </a:ln>
        </p:spPr>
      </p:cxnSp>
      <p:sp>
        <p:nvSpPr>
          <p:cNvPr id="90" name="Oval 10"/>
          <p:cNvSpPr>
            <a:spLocks noChangeArrowheads="1"/>
          </p:cNvSpPr>
          <p:nvPr/>
        </p:nvSpPr>
        <p:spPr bwMode="auto">
          <a:xfrm>
            <a:off x="7096125" y="3524256"/>
            <a:ext cx="1552575" cy="762000"/>
          </a:xfrm>
          <a:prstGeom prst="ellipse">
            <a:avLst/>
          </a:prstGeom>
          <a:solidFill>
            <a:srgbClr val="CC3300"/>
          </a:solidFill>
          <a:ln w="25400" algn="ctr">
            <a:noFill/>
            <a:round/>
            <a:headEnd/>
            <a:tailEnd/>
          </a:ln>
        </p:spPr>
        <p:txBody>
          <a:bodyPr anchor="ctr"/>
          <a:lstStyle/>
          <a:p>
            <a:pPr algn="ctr"/>
            <a:r>
              <a:rPr lang="en-US" b="1">
                <a:latin typeface="Calibri" pitchFamily="34" charset="0"/>
              </a:rPr>
              <a:t>Equity Valuation</a:t>
            </a:r>
            <a:r>
              <a:rPr lang="en-US">
                <a:latin typeface="Calibri" pitchFamily="34" charset="0"/>
              </a:rPr>
              <a:t> </a:t>
            </a:r>
          </a:p>
        </p:txBody>
      </p:sp>
      <p:cxnSp>
        <p:nvCxnSpPr>
          <p:cNvPr id="91" name="Straight Arrow Connector 20"/>
          <p:cNvCxnSpPr>
            <a:cxnSpLocks noChangeShapeType="1"/>
          </p:cNvCxnSpPr>
          <p:nvPr/>
        </p:nvCxnSpPr>
        <p:spPr bwMode="auto">
          <a:xfrm rot="16200000" flipV="1">
            <a:off x="7898618" y="4107647"/>
            <a:ext cx="785819" cy="27"/>
          </a:xfrm>
          <a:prstGeom prst="straightConnector1">
            <a:avLst/>
          </a:prstGeom>
          <a:noFill/>
          <a:ln w="28575" algn="ctr">
            <a:solidFill>
              <a:srgbClr val="CC3300"/>
            </a:solidFill>
            <a:round/>
            <a:headEnd type="triangle" w="med" len="med"/>
            <a:tailEnd/>
          </a:ln>
        </p:spPr>
      </p:cxnSp>
      <p:cxnSp>
        <p:nvCxnSpPr>
          <p:cNvPr id="92" name="Straight Arrow Connector 20"/>
          <p:cNvCxnSpPr>
            <a:cxnSpLocks noChangeShapeType="1"/>
          </p:cNvCxnSpPr>
          <p:nvPr/>
        </p:nvCxnSpPr>
        <p:spPr bwMode="auto">
          <a:xfrm rot="5400000" flipH="1" flipV="1">
            <a:off x="7827963" y="3133731"/>
            <a:ext cx="928688" cy="1587"/>
          </a:xfrm>
          <a:prstGeom prst="straightConnector1">
            <a:avLst/>
          </a:prstGeom>
          <a:noFill/>
          <a:ln w="28575" algn="ctr">
            <a:solidFill>
              <a:srgbClr val="CC3300"/>
            </a:solidFill>
            <a:round/>
            <a:headEnd type="triangle" w="med" len="med"/>
            <a:tailEnd/>
          </a:ln>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6" name="Rectangle 130"/>
          <p:cNvSpPr>
            <a:spLocks noChangeArrowheads="1"/>
          </p:cNvSpPr>
          <p:nvPr/>
        </p:nvSpPr>
        <p:spPr bwMode="auto">
          <a:xfrm>
            <a:off x="4356100" y="1989138"/>
            <a:ext cx="914400" cy="914400"/>
          </a:xfrm>
          <a:prstGeom prst="rect">
            <a:avLst/>
          </a:prstGeom>
          <a:solidFill>
            <a:schemeClr val="accent1"/>
          </a:solidFill>
          <a:ln w="9525">
            <a:solidFill>
              <a:schemeClr val="tx1"/>
            </a:solidFill>
            <a:miter lim="800000"/>
            <a:headEnd/>
            <a:tailEnd/>
          </a:ln>
          <a:effectLst/>
        </p:spPr>
        <p:txBody>
          <a:bodyPr wrap="none" anchor="ctr"/>
          <a:lstStyle/>
          <a:p>
            <a:endParaRPr lang="pl-PL"/>
          </a:p>
        </p:txBody>
      </p:sp>
      <p:sp>
        <p:nvSpPr>
          <p:cNvPr id="9218" name="Title 1"/>
          <p:cNvSpPr>
            <a:spLocks noGrp="1"/>
          </p:cNvSpPr>
          <p:nvPr>
            <p:ph type="title"/>
          </p:nvPr>
        </p:nvSpPr>
        <p:spPr/>
        <p:txBody>
          <a:bodyPr/>
          <a:lstStyle/>
          <a:p>
            <a:r>
              <a:rPr lang="en-US" altLang="ko-KR" smtClean="0">
                <a:cs typeface="맑은 고딕"/>
              </a:rPr>
              <a:t>Where it all started… </a:t>
            </a:r>
            <a:endParaRPr lang="en-GB" smtClean="0"/>
          </a:p>
        </p:txBody>
      </p:sp>
      <p:sp>
        <p:nvSpPr>
          <p:cNvPr id="9219"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b="0">
              <a:latin typeface="Calibri" pitchFamily="34" charset="0"/>
            </a:endParaRPr>
          </a:p>
        </p:txBody>
      </p:sp>
      <p:sp>
        <p:nvSpPr>
          <p:cNvPr id="9220" name="Rectangle 14"/>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indent="180975" algn="ctr"/>
            <a:r>
              <a:rPr lang="en-GB" sz="1200" b="0">
                <a:latin typeface="Garamond" pitchFamily="18" charset="0"/>
                <a:cs typeface="Times New Roman" pitchFamily="18" charset="0"/>
              </a:rPr>
              <a:t>, </a:t>
            </a:r>
            <a:endParaRPr lang="en-GB" b="0"/>
          </a:p>
        </p:txBody>
      </p:sp>
      <p:sp>
        <p:nvSpPr>
          <p:cNvPr id="9221" name="Rectangle 15"/>
          <p:cNvSpPr>
            <a:spLocks noChangeArrowheads="1"/>
          </p:cNvSpPr>
          <p:nvPr/>
        </p:nvSpPr>
        <p:spPr bwMode="auto">
          <a:xfrm>
            <a:off x="0" y="1400175"/>
            <a:ext cx="9144000" cy="457200"/>
          </a:xfrm>
          <a:prstGeom prst="rect">
            <a:avLst/>
          </a:prstGeom>
          <a:noFill/>
          <a:ln w="9525">
            <a:noFill/>
            <a:miter lim="800000"/>
            <a:headEnd/>
            <a:tailEnd/>
          </a:ln>
        </p:spPr>
        <p:txBody>
          <a:bodyPr wrap="none" anchor="ctr">
            <a:spAutoFit/>
          </a:bodyPr>
          <a:lstStyle/>
          <a:p>
            <a:endParaRPr lang="en-GB" b="0">
              <a:latin typeface="Calibri" pitchFamily="34" charset="0"/>
            </a:endParaRPr>
          </a:p>
        </p:txBody>
      </p:sp>
      <p:sp>
        <p:nvSpPr>
          <p:cNvPr id="9222" name="Rectangle 16"/>
          <p:cNvSpPr>
            <a:spLocks noChangeArrowheads="1"/>
          </p:cNvSpPr>
          <p:nvPr/>
        </p:nvSpPr>
        <p:spPr bwMode="auto">
          <a:xfrm>
            <a:off x="0" y="2314575"/>
            <a:ext cx="9144000" cy="0"/>
          </a:xfrm>
          <a:prstGeom prst="rect">
            <a:avLst/>
          </a:prstGeom>
          <a:noFill/>
          <a:ln w="9525">
            <a:noFill/>
            <a:miter lim="800000"/>
            <a:headEnd/>
            <a:tailEnd/>
          </a:ln>
        </p:spPr>
        <p:txBody>
          <a:bodyPr wrap="none" anchor="ctr">
            <a:spAutoFit/>
          </a:bodyPr>
          <a:lstStyle/>
          <a:p>
            <a:pPr indent="180975" algn="ctr"/>
            <a:r>
              <a:rPr lang="en-GB" sz="1200" b="0">
                <a:latin typeface="Garamond" pitchFamily="18" charset="0"/>
                <a:cs typeface="Times New Roman" pitchFamily="18" charset="0"/>
              </a:rPr>
              <a:t>, </a:t>
            </a:r>
            <a:endParaRPr lang="en-GB" b="0"/>
          </a:p>
        </p:txBody>
      </p:sp>
      <p:graphicFrame>
        <p:nvGraphicFramePr>
          <p:cNvPr id="13" name="Table 12"/>
          <p:cNvGraphicFramePr>
            <a:graphicFrameLocks noGrp="1"/>
          </p:cNvGraphicFramePr>
          <p:nvPr/>
        </p:nvGraphicFramePr>
        <p:xfrm>
          <a:off x="2052638" y="2052638"/>
          <a:ext cx="5038725" cy="2776540"/>
        </p:xfrm>
        <a:graphic>
          <a:graphicData uri="http://schemas.openxmlformats.org/drawingml/2006/table">
            <a:tbl>
              <a:tblPr/>
              <a:tblGrid>
                <a:gridCol w="1161415"/>
                <a:gridCol w="1143000"/>
                <a:gridCol w="914400"/>
                <a:gridCol w="812165"/>
                <a:gridCol w="1007745"/>
              </a:tblGrid>
              <a:tr h="161925">
                <a:tc>
                  <a:txBody>
                    <a:bodyPr/>
                    <a:lstStyle/>
                    <a:p>
                      <a:pPr algn="r">
                        <a:spcAft>
                          <a:spcPts val="0"/>
                        </a:spcAft>
                      </a:pPr>
                      <a:r>
                        <a:rPr lang="pl-PL" sz="1000" b="1">
                          <a:latin typeface="Arial"/>
                          <a:ea typeface="Batang"/>
                          <a:cs typeface="Times New Roman"/>
                        </a:rPr>
                        <a:t>Variable</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Non US Banks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US Banks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Monolines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Sovereigns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r">
                        <a:spcAft>
                          <a:spcPts val="0"/>
                        </a:spcAft>
                      </a:pPr>
                      <a:r>
                        <a:rPr lang="pl-PL" sz="1000">
                          <a:latin typeface="Arial"/>
                          <a:ea typeface="Batang"/>
                          <a:cs typeface="Times New Roman"/>
                        </a:rPr>
                        <a:t>Non US Banks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smtClean="0">
                          <a:latin typeface="Arial"/>
                          <a:ea typeface="Batang"/>
                          <a:cs typeface="Times New Roman"/>
                        </a:rPr>
                        <a:t>x</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a:latin typeface="Arial"/>
                          <a:ea typeface="Batang"/>
                          <a:cs typeface="Times New Roman"/>
                        </a:rPr>
                        <a:t>0,00</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NaN</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0,07</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r">
                        <a:spcAft>
                          <a:spcPts val="0"/>
                        </a:spcAft>
                      </a:pPr>
                      <a:r>
                        <a:rPr lang="pl-PL" sz="1000">
                          <a:latin typeface="Arial"/>
                          <a:ea typeface="Batang"/>
                          <a:cs typeface="Times New Roman"/>
                        </a:rPr>
                        <a:t>US Banks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0,00</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smtClean="0">
                          <a:latin typeface="Arial"/>
                          <a:ea typeface="Batang"/>
                          <a:cs typeface="Times New Roman"/>
                        </a:rPr>
                        <a:t>x</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NaN</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NaN</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r">
                        <a:spcAft>
                          <a:spcPts val="0"/>
                        </a:spcAft>
                      </a:pPr>
                      <a:r>
                        <a:rPr lang="pl-PL" sz="1000">
                          <a:latin typeface="Arial"/>
                          <a:ea typeface="Batang"/>
                          <a:cs typeface="Times New Roman"/>
                        </a:rPr>
                        <a:t>Monolines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NaN</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0,00</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smtClean="0">
                          <a:latin typeface="Arial"/>
                          <a:ea typeface="Batang"/>
                          <a:cs typeface="Times New Roman"/>
                        </a:rPr>
                        <a:t>x</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0,03</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r">
                        <a:spcAft>
                          <a:spcPts val="0"/>
                        </a:spcAft>
                      </a:pPr>
                      <a:r>
                        <a:rPr lang="pl-PL" sz="1000">
                          <a:latin typeface="Arial"/>
                          <a:ea typeface="Batang"/>
                          <a:cs typeface="Times New Roman"/>
                        </a:rPr>
                        <a:t>Sovereigns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NaN</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0,00</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a:latin typeface="Arial"/>
                          <a:ea typeface="Batang"/>
                          <a:cs typeface="Times New Roman"/>
                        </a:rPr>
                        <a:t>NaN</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smtClean="0">
                          <a:latin typeface="Arial"/>
                          <a:ea typeface="Batang"/>
                          <a:cs typeface="Times New Roman"/>
                        </a:rPr>
                        <a:t>x</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dirty="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61925">
                <a:tc>
                  <a:txBody>
                    <a:bodyPr/>
                    <a:lstStyle/>
                    <a:p>
                      <a:pPr algn="r">
                        <a:spcAft>
                          <a:spcPts val="0"/>
                        </a:spcAft>
                      </a:pPr>
                      <a:r>
                        <a:rPr lang="pl-PL" sz="1000" b="1">
                          <a:latin typeface="Arial"/>
                          <a:ea typeface="Batang"/>
                          <a:cs typeface="Times New Roman"/>
                        </a:rPr>
                        <a:t>Variable</a:t>
                      </a:r>
                      <a:r>
                        <a:rPr lang="pl-PL" sz="1000">
                          <a:latin typeface="Arial"/>
                          <a:ea typeface="Batang"/>
                          <a:cs typeface="Times New Roman"/>
                        </a:rPr>
                        <a:t> </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US Banks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USA</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a:noFill/>
                    </a:lnT>
                    <a:lnB>
                      <a:noFill/>
                    </a:lnB>
                  </a:tcPr>
                </a:tc>
              </a:tr>
              <a:tr h="161925">
                <a:tc>
                  <a:txBody>
                    <a:bodyPr/>
                    <a:lstStyle/>
                    <a:p>
                      <a:pPr algn="r">
                        <a:spcAft>
                          <a:spcPts val="0"/>
                        </a:spcAft>
                      </a:pPr>
                      <a:r>
                        <a:rPr lang="pl-PL" sz="1000">
                          <a:latin typeface="Arial"/>
                          <a:ea typeface="Batang"/>
                          <a:cs typeface="Times New Roman"/>
                        </a:rPr>
                        <a:t>US Banks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smtClean="0">
                          <a:latin typeface="Arial"/>
                          <a:ea typeface="Batang"/>
                          <a:cs typeface="Times New Roman"/>
                        </a:rPr>
                        <a:t>x</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a:latin typeface="Arial"/>
                          <a:ea typeface="Batang"/>
                          <a:cs typeface="Times New Roman"/>
                        </a:rPr>
                        <a:t>NaN</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a:noFill/>
                    </a:lnT>
                    <a:lnB>
                      <a:noFill/>
                    </a:lnB>
                  </a:tcPr>
                </a:tc>
              </a:tr>
              <a:tr h="161925">
                <a:tc>
                  <a:txBody>
                    <a:bodyPr/>
                    <a:lstStyle/>
                    <a:p>
                      <a:pPr algn="r">
                        <a:spcAft>
                          <a:spcPts val="0"/>
                        </a:spcAft>
                      </a:pPr>
                      <a:r>
                        <a:rPr lang="pl-PL" sz="1000">
                          <a:latin typeface="Arial"/>
                          <a:ea typeface="Batang"/>
                          <a:cs typeface="Times New Roman"/>
                        </a:rPr>
                        <a:t>USA</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0,00</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smtClean="0">
                          <a:latin typeface="Arial"/>
                          <a:ea typeface="Batang"/>
                          <a:cs typeface="Times New Roman"/>
                        </a:rPr>
                        <a:t>x</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dirty="0">
                        <a:latin typeface="Arial"/>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a:noFill/>
                    </a:lnT>
                    <a:lnB>
                      <a:noFill/>
                    </a:lnB>
                  </a:tcPr>
                </a:tc>
              </a:tr>
              <a:tr h="161925">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a:noFill/>
                    </a:lnT>
                    <a:lnB>
                      <a:noFill/>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a:noFill/>
                    </a:lnT>
                    <a:lnB>
                      <a:noFill/>
                    </a:lnB>
                  </a:tcPr>
                </a:tc>
              </a:tr>
              <a:tr h="185740">
                <a:tc>
                  <a:txBody>
                    <a:bodyPr/>
                    <a:lstStyle/>
                    <a:p>
                      <a:pPr algn="r">
                        <a:spcAft>
                          <a:spcPts val="0"/>
                        </a:spcAft>
                      </a:pPr>
                      <a:r>
                        <a:rPr lang="pl-PL" sz="1000" b="1">
                          <a:latin typeface="Arial"/>
                          <a:ea typeface="Batang"/>
                          <a:cs typeface="Times New Roman"/>
                        </a:rPr>
                        <a:t>Variable</a:t>
                      </a:r>
                      <a:r>
                        <a:rPr lang="pl-PL" sz="1000">
                          <a:latin typeface="Arial"/>
                          <a:ea typeface="Batang"/>
                          <a:cs typeface="Times New Roman"/>
                        </a:rPr>
                        <a:t> </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Sovereigns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USA</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a:noFill/>
                    </a:lnT>
                    <a:lnB>
                      <a:noFill/>
                    </a:lnB>
                  </a:tcPr>
                </a:tc>
              </a:tr>
              <a:tr h="161925">
                <a:tc>
                  <a:txBody>
                    <a:bodyPr/>
                    <a:lstStyle/>
                    <a:p>
                      <a:pPr algn="r">
                        <a:spcAft>
                          <a:spcPts val="0"/>
                        </a:spcAft>
                      </a:pPr>
                      <a:r>
                        <a:rPr lang="pl-PL" sz="1000">
                          <a:latin typeface="Arial"/>
                          <a:ea typeface="Batang"/>
                          <a:cs typeface="Times New Roman"/>
                        </a:rPr>
                        <a:t>Sovereigns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smtClean="0">
                          <a:latin typeface="Arial"/>
                          <a:ea typeface="Batang"/>
                          <a:cs typeface="Times New Roman"/>
                        </a:rPr>
                        <a:t>x</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0,03</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a:noFill/>
                    </a:lnT>
                    <a:lnB>
                      <a:noFill/>
                    </a:lnB>
                  </a:tcPr>
                </a:tc>
              </a:tr>
              <a:tr h="161925">
                <a:tc>
                  <a:txBody>
                    <a:bodyPr/>
                    <a:lstStyle/>
                    <a:p>
                      <a:pPr algn="r">
                        <a:spcAft>
                          <a:spcPts val="0"/>
                        </a:spcAft>
                      </a:pPr>
                      <a:r>
                        <a:rPr lang="pl-PL" sz="1000">
                          <a:latin typeface="Arial"/>
                          <a:ea typeface="Batang"/>
                          <a:cs typeface="Times New Roman"/>
                        </a:rPr>
                        <a:t>USA</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NaN</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smtClean="0">
                          <a:latin typeface="Arial"/>
                          <a:ea typeface="Batang"/>
                          <a:cs typeface="Times New Roman"/>
                        </a:rPr>
                        <a:t>x</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a:noFill/>
                    </a:lnT>
                    <a:lnB>
                      <a:noFill/>
                    </a:lnB>
                  </a:tcPr>
                </a:tc>
              </a:tr>
              <a:tr h="161925">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a:noFill/>
                    </a:lnT>
                    <a:lnB>
                      <a:noFill/>
                    </a:lnB>
                  </a:tcPr>
                </a:tc>
                <a:tc>
                  <a:txBody>
                    <a:bodyPr/>
                    <a:lstStyle/>
                    <a:p>
                      <a:pPr>
                        <a:spcAft>
                          <a:spcPts val="0"/>
                        </a:spcAft>
                      </a:pPr>
                      <a:endParaRPr lang="pl-PL" sz="1000" dirty="0">
                        <a:latin typeface="Arial"/>
                        <a:ea typeface="Batang"/>
                        <a:cs typeface="Times New Roman"/>
                      </a:endParaRPr>
                    </a:p>
                  </a:txBody>
                  <a:tcPr marL="44450" marR="44450" marT="0" marB="0" anchor="b">
                    <a:lnL>
                      <a:noFill/>
                    </a:lnL>
                    <a:lnR>
                      <a:noFill/>
                    </a:lnR>
                    <a:lnT>
                      <a:noFill/>
                    </a:lnT>
                    <a:lnB>
                      <a:noFill/>
                    </a:lnB>
                  </a:tcPr>
                </a:tc>
              </a:tr>
              <a:tr h="161925">
                <a:tc>
                  <a:txBody>
                    <a:bodyPr/>
                    <a:lstStyle/>
                    <a:p>
                      <a:pPr algn="r">
                        <a:spcAft>
                          <a:spcPts val="0"/>
                        </a:spcAft>
                      </a:pPr>
                      <a:r>
                        <a:rPr lang="pl-PL" sz="1000" b="1">
                          <a:latin typeface="Arial"/>
                          <a:ea typeface="Batang"/>
                          <a:cs typeface="Times New Roman"/>
                        </a:rPr>
                        <a:t>Variable</a:t>
                      </a:r>
                      <a:r>
                        <a:rPr lang="pl-PL" sz="1000">
                          <a:latin typeface="Arial"/>
                          <a:ea typeface="Batang"/>
                          <a:cs typeface="Times New Roman"/>
                        </a:rPr>
                        <a:t> </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Investment banks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Other banks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a:noFill/>
                    </a:lnT>
                    <a:lnB>
                      <a:noFill/>
                    </a:lnB>
                  </a:tcPr>
                </a:tc>
              </a:tr>
              <a:tr h="161925">
                <a:tc>
                  <a:txBody>
                    <a:bodyPr/>
                    <a:lstStyle/>
                    <a:p>
                      <a:pPr algn="r">
                        <a:spcAft>
                          <a:spcPts val="0"/>
                        </a:spcAft>
                      </a:pPr>
                      <a:r>
                        <a:rPr lang="pl-PL" sz="1000">
                          <a:latin typeface="Arial"/>
                          <a:ea typeface="Batang"/>
                          <a:cs typeface="Times New Roman"/>
                        </a:rPr>
                        <a:t>Investment banks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smtClean="0">
                          <a:latin typeface="Arial"/>
                          <a:ea typeface="Batang"/>
                          <a:cs typeface="Times New Roman"/>
                        </a:rPr>
                        <a:t>x</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NaN</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pl-PL" sz="1000">
                        <a:latin typeface="Arial"/>
                        <a:ea typeface="Batang"/>
                        <a:cs typeface="Times New Roman"/>
                      </a:endParaRPr>
                    </a:p>
                  </a:txBody>
                  <a:tcPr marL="44450" marR="44450" marT="0" marB="0" anchor="b">
                    <a:lnL>
                      <a:noFill/>
                    </a:lnL>
                    <a:lnR>
                      <a:noFill/>
                    </a:lnR>
                    <a:lnT>
                      <a:noFill/>
                    </a:lnT>
                    <a:lnB>
                      <a:noFill/>
                    </a:lnB>
                  </a:tcPr>
                </a:tc>
              </a:tr>
              <a:tr h="161925">
                <a:tc>
                  <a:txBody>
                    <a:bodyPr/>
                    <a:lstStyle/>
                    <a:p>
                      <a:pPr algn="r">
                        <a:spcAft>
                          <a:spcPts val="0"/>
                        </a:spcAft>
                      </a:pPr>
                      <a:r>
                        <a:rPr lang="pl-PL" sz="1000">
                          <a:latin typeface="Arial"/>
                          <a:ea typeface="Batang"/>
                          <a:cs typeface="Times New Roman"/>
                        </a:rPr>
                        <a:t>Other banks</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a:latin typeface="Arial"/>
                          <a:ea typeface="Batang"/>
                          <a:cs typeface="Times New Roman"/>
                        </a:rPr>
                        <a:t>0,00</a:t>
                      </a:r>
                      <a:endParaRPr lang="en-GB" sz="120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000" dirty="0" smtClean="0">
                          <a:latin typeface="Arial"/>
                          <a:ea typeface="Batang"/>
                          <a:cs typeface="Times New Roman"/>
                        </a:rPr>
                        <a:t>x</a:t>
                      </a:r>
                      <a:endParaRPr lang="en-GB" sz="1200" dirty="0">
                        <a:latin typeface="Times New Roman"/>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000">
                        <a:latin typeface="Arial"/>
                        <a:ea typeface="Batang"/>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pl-PL" sz="1000" dirty="0">
                        <a:latin typeface="Arial"/>
                        <a:ea typeface="Batang"/>
                        <a:cs typeface="Times New Roman"/>
                      </a:endParaRPr>
                    </a:p>
                  </a:txBody>
                  <a:tcPr marL="44450" marR="44450" marT="0" marB="0" anchor="b">
                    <a:lnL>
                      <a:noFill/>
                    </a:lnL>
                    <a:lnR>
                      <a:noFill/>
                    </a:lnR>
                    <a:lnT>
                      <a:noFill/>
                    </a:lnT>
                    <a:lnB>
                      <a:noFill/>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301625" y="598473"/>
            <a:ext cx="8534400" cy="758825"/>
          </a:xfrm>
        </p:spPr>
        <p:txBody>
          <a:bodyPr>
            <a:normAutofit fontScale="90000"/>
          </a:bodyPr>
          <a:lstStyle/>
          <a:p>
            <a:r>
              <a:rPr lang="pl-PL" sz="4000" dirty="0" smtClean="0"/>
              <a:t>Take one measure of econometrics and two measures of Agent-Based…</a:t>
            </a:r>
            <a:endParaRPr lang="en-GB" sz="4000" dirty="0" smtClean="0"/>
          </a:p>
        </p:txBody>
      </p:sp>
      <p:sp>
        <p:nvSpPr>
          <p:cNvPr id="2970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b="0">
              <a:latin typeface="Calibri" pitchFamily="34" charset="0"/>
            </a:endParaRPr>
          </a:p>
        </p:txBody>
      </p:sp>
      <p:sp>
        <p:nvSpPr>
          <p:cNvPr id="29701" name="Rectangle 14"/>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indent="180975" algn="ctr"/>
            <a:r>
              <a:rPr lang="en-GB" sz="1200" b="0">
                <a:latin typeface="Garamond" pitchFamily="18" charset="0"/>
                <a:cs typeface="Times New Roman" pitchFamily="18" charset="0"/>
              </a:rPr>
              <a:t>, </a:t>
            </a:r>
            <a:endParaRPr lang="en-GB" b="0"/>
          </a:p>
        </p:txBody>
      </p:sp>
      <p:sp>
        <p:nvSpPr>
          <p:cNvPr id="29702" name="Rectangle 15"/>
          <p:cNvSpPr>
            <a:spLocks noChangeArrowheads="1"/>
          </p:cNvSpPr>
          <p:nvPr/>
        </p:nvSpPr>
        <p:spPr bwMode="auto">
          <a:xfrm>
            <a:off x="0" y="1400175"/>
            <a:ext cx="9144000" cy="457200"/>
          </a:xfrm>
          <a:prstGeom prst="rect">
            <a:avLst/>
          </a:prstGeom>
          <a:noFill/>
          <a:ln w="9525">
            <a:noFill/>
            <a:miter lim="800000"/>
            <a:headEnd/>
            <a:tailEnd/>
          </a:ln>
        </p:spPr>
        <p:txBody>
          <a:bodyPr wrap="none" anchor="ctr">
            <a:spAutoFit/>
          </a:bodyPr>
          <a:lstStyle/>
          <a:p>
            <a:endParaRPr lang="en-GB" b="0">
              <a:latin typeface="Calibri" pitchFamily="34" charset="0"/>
            </a:endParaRPr>
          </a:p>
        </p:txBody>
      </p:sp>
      <p:sp>
        <p:nvSpPr>
          <p:cNvPr id="29832" name="Text Box 136"/>
          <p:cNvSpPr txBox="1">
            <a:spLocks noChangeArrowheads="1"/>
          </p:cNvSpPr>
          <p:nvPr/>
        </p:nvSpPr>
        <p:spPr bwMode="auto">
          <a:xfrm>
            <a:off x="879475" y="2143116"/>
            <a:ext cx="7781297" cy="2031325"/>
          </a:xfrm>
          <a:prstGeom prst="rect">
            <a:avLst/>
          </a:prstGeom>
          <a:noFill/>
          <a:ln w="9525">
            <a:noFill/>
            <a:miter lim="800000"/>
            <a:headEnd/>
            <a:tailEnd/>
          </a:ln>
          <a:effectLst/>
        </p:spPr>
        <p:txBody>
          <a:bodyPr wrap="none">
            <a:spAutoFit/>
          </a:bodyPr>
          <a:lstStyle/>
          <a:p>
            <a:pPr marL="342900" indent="-342900">
              <a:buFontTx/>
              <a:buAutoNum type="arabicPeriod"/>
            </a:pPr>
            <a:r>
              <a:rPr lang="en-US" dirty="0">
                <a:latin typeface="+mn-lt"/>
              </a:rPr>
              <a:t>Let’s </a:t>
            </a:r>
            <a:r>
              <a:rPr lang="pl-PL" dirty="0" smtClean="0">
                <a:latin typeface="+mn-lt"/>
              </a:rPr>
              <a:t>compute </a:t>
            </a:r>
            <a:r>
              <a:rPr lang="en-US" dirty="0" smtClean="0">
                <a:latin typeface="+mn-lt"/>
              </a:rPr>
              <a:t>correlation </a:t>
            </a:r>
            <a:r>
              <a:rPr lang="en-US" dirty="0">
                <a:latin typeface="+mn-lt"/>
              </a:rPr>
              <a:t>between CDS of bank A and bank </a:t>
            </a:r>
            <a:r>
              <a:rPr lang="en-US" dirty="0" smtClean="0">
                <a:latin typeface="+mn-lt"/>
              </a:rPr>
              <a:t>B</a:t>
            </a:r>
            <a:endParaRPr lang="pl-PL" dirty="0" smtClean="0">
              <a:latin typeface="+mn-lt"/>
            </a:endParaRPr>
          </a:p>
          <a:p>
            <a:pPr marL="342900" indent="-342900">
              <a:buFontTx/>
              <a:buAutoNum type="arabicPeriod"/>
            </a:pPr>
            <a:endParaRPr lang="en-US" dirty="0">
              <a:latin typeface="+mn-lt"/>
            </a:endParaRPr>
          </a:p>
          <a:p>
            <a:pPr marL="342900" indent="-342900">
              <a:buFontTx/>
              <a:buAutoNum type="arabicPeriod"/>
            </a:pPr>
            <a:r>
              <a:rPr lang="en-US" dirty="0">
                <a:latin typeface="+mn-lt"/>
              </a:rPr>
              <a:t>Check how strong it </a:t>
            </a:r>
            <a:r>
              <a:rPr lang="pl-PL" dirty="0" smtClean="0">
                <a:latin typeface="+mn-lt"/>
              </a:rPr>
              <a:t>is at the start of </a:t>
            </a:r>
            <a:r>
              <a:rPr lang="en-US" dirty="0" smtClean="0">
                <a:latin typeface="+mn-lt"/>
              </a:rPr>
              <a:t>epidemic</a:t>
            </a:r>
            <a:endParaRPr lang="pl-PL" dirty="0">
              <a:latin typeface="+mn-lt"/>
            </a:endParaRPr>
          </a:p>
          <a:p>
            <a:pPr marL="342900" indent="-342900">
              <a:buFontTx/>
              <a:buAutoNum type="arabicPeriod"/>
            </a:pPr>
            <a:endParaRPr lang="pl-PL" dirty="0">
              <a:latin typeface="+mn-lt"/>
            </a:endParaRPr>
          </a:p>
          <a:p>
            <a:pPr marL="342900" indent="-342900">
              <a:buFontTx/>
              <a:buAutoNum type="arabicPeriod"/>
            </a:pPr>
            <a:r>
              <a:rPr lang="pl-PL" dirty="0">
                <a:latin typeface="+mn-lt"/>
              </a:rPr>
              <a:t>Feed it into ACE model of CDS network…</a:t>
            </a:r>
          </a:p>
          <a:p>
            <a:pPr marL="342900" indent="-342900"/>
            <a:endParaRPr lang="pl-PL" dirty="0">
              <a:latin typeface="+mn-lt"/>
            </a:endParaRPr>
          </a:p>
          <a:p>
            <a:pPr marL="342900" indent="-342900">
              <a:buFontTx/>
              <a:buAutoNum type="arabicPeriod"/>
            </a:pPr>
            <a:endParaRPr lang="en-US" dirty="0"/>
          </a:p>
        </p:txBody>
      </p:sp>
      <p:sp>
        <p:nvSpPr>
          <p:cNvPr id="29833" name="AutoShape 137"/>
          <p:cNvSpPr>
            <a:spLocks noChangeArrowheads="1"/>
          </p:cNvSpPr>
          <p:nvPr/>
        </p:nvSpPr>
        <p:spPr bwMode="auto">
          <a:xfrm>
            <a:off x="3779838" y="4870450"/>
            <a:ext cx="144462" cy="144463"/>
          </a:xfrm>
          <a:prstGeom prst="octagon">
            <a:avLst>
              <a:gd name="adj" fmla="val 29287"/>
            </a:avLst>
          </a:prstGeom>
          <a:solidFill>
            <a:schemeClr val="accent2"/>
          </a:solidFill>
          <a:ln w="9525" algn="ctr">
            <a:solidFill>
              <a:schemeClr val="tx1"/>
            </a:solidFill>
            <a:miter lim="800000"/>
            <a:headEnd/>
            <a:tailEnd/>
          </a:ln>
          <a:effectLst/>
        </p:spPr>
        <p:txBody>
          <a:bodyPr wrap="none" anchor="ctr"/>
          <a:lstStyle/>
          <a:p>
            <a:endParaRPr lang="pl-PL"/>
          </a:p>
        </p:txBody>
      </p:sp>
      <p:sp>
        <p:nvSpPr>
          <p:cNvPr id="29834" name="AutoShape 138"/>
          <p:cNvSpPr>
            <a:spLocks noChangeArrowheads="1"/>
          </p:cNvSpPr>
          <p:nvPr/>
        </p:nvSpPr>
        <p:spPr bwMode="auto">
          <a:xfrm>
            <a:off x="3995738" y="4365625"/>
            <a:ext cx="144462" cy="144463"/>
          </a:xfrm>
          <a:prstGeom prst="octagon">
            <a:avLst>
              <a:gd name="adj" fmla="val 29287"/>
            </a:avLst>
          </a:prstGeom>
          <a:solidFill>
            <a:schemeClr val="accent2"/>
          </a:solidFill>
          <a:ln w="9525" algn="ctr">
            <a:solidFill>
              <a:schemeClr val="tx1"/>
            </a:solidFill>
            <a:miter lim="800000"/>
            <a:headEnd/>
            <a:tailEnd/>
          </a:ln>
          <a:effectLst/>
        </p:spPr>
        <p:txBody>
          <a:bodyPr wrap="none" anchor="ctr"/>
          <a:lstStyle/>
          <a:p>
            <a:endParaRPr lang="pl-PL"/>
          </a:p>
        </p:txBody>
      </p:sp>
      <p:sp>
        <p:nvSpPr>
          <p:cNvPr id="29835" name="AutoShape 139"/>
          <p:cNvSpPr>
            <a:spLocks noChangeArrowheads="1"/>
          </p:cNvSpPr>
          <p:nvPr/>
        </p:nvSpPr>
        <p:spPr bwMode="auto">
          <a:xfrm>
            <a:off x="4572000" y="5013325"/>
            <a:ext cx="144463" cy="144463"/>
          </a:xfrm>
          <a:prstGeom prst="octagon">
            <a:avLst>
              <a:gd name="adj" fmla="val 29287"/>
            </a:avLst>
          </a:prstGeom>
          <a:solidFill>
            <a:schemeClr val="accent2"/>
          </a:solidFill>
          <a:ln w="9525" algn="ctr">
            <a:solidFill>
              <a:schemeClr val="tx1"/>
            </a:solidFill>
            <a:miter lim="800000"/>
            <a:headEnd/>
            <a:tailEnd/>
          </a:ln>
          <a:effectLst/>
        </p:spPr>
        <p:txBody>
          <a:bodyPr wrap="none" anchor="ctr"/>
          <a:lstStyle/>
          <a:p>
            <a:endParaRPr lang="pl-PL"/>
          </a:p>
        </p:txBody>
      </p:sp>
      <p:sp>
        <p:nvSpPr>
          <p:cNvPr id="29836" name="AutoShape 140"/>
          <p:cNvSpPr>
            <a:spLocks noChangeArrowheads="1"/>
          </p:cNvSpPr>
          <p:nvPr/>
        </p:nvSpPr>
        <p:spPr bwMode="auto">
          <a:xfrm>
            <a:off x="4572000" y="4510088"/>
            <a:ext cx="144463" cy="144462"/>
          </a:xfrm>
          <a:prstGeom prst="octagon">
            <a:avLst>
              <a:gd name="adj" fmla="val 29287"/>
            </a:avLst>
          </a:prstGeom>
          <a:solidFill>
            <a:schemeClr val="accent2"/>
          </a:solidFill>
          <a:ln w="9525" algn="ctr">
            <a:solidFill>
              <a:schemeClr val="tx1"/>
            </a:solidFill>
            <a:miter lim="800000"/>
            <a:headEnd/>
            <a:tailEnd/>
          </a:ln>
          <a:effectLst/>
        </p:spPr>
        <p:txBody>
          <a:bodyPr wrap="none" anchor="ctr"/>
          <a:lstStyle/>
          <a:p>
            <a:endParaRPr lang="pl-PL"/>
          </a:p>
        </p:txBody>
      </p:sp>
      <p:sp>
        <p:nvSpPr>
          <p:cNvPr id="29837" name="Line 141"/>
          <p:cNvSpPr>
            <a:spLocks noChangeShapeType="1"/>
          </p:cNvSpPr>
          <p:nvPr/>
        </p:nvSpPr>
        <p:spPr bwMode="auto">
          <a:xfrm flipV="1">
            <a:off x="3924300" y="4508500"/>
            <a:ext cx="142875" cy="360363"/>
          </a:xfrm>
          <a:prstGeom prst="line">
            <a:avLst/>
          </a:prstGeom>
          <a:noFill/>
          <a:ln w="9525">
            <a:solidFill>
              <a:schemeClr val="tx1"/>
            </a:solidFill>
            <a:round/>
            <a:headEnd type="triangle" w="med" len="med"/>
            <a:tailEnd type="triangle" w="med" len="med"/>
          </a:ln>
          <a:effectLst/>
        </p:spPr>
        <p:txBody>
          <a:bodyPr/>
          <a:lstStyle/>
          <a:p>
            <a:endParaRPr lang="pl-PL"/>
          </a:p>
        </p:txBody>
      </p:sp>
      <p:sp>
        <p:nvSpPr>
          <p:cNvPr id="29838" name="Line 142"/>
          <p:cNvSpPr>
            <a:spLocks noChangeShapeType="1"/>
          </p:cNvSpPr>
          <p:nvPr/>
        </p:nvSpPr>
        <p:spPr bwMode="auto">
          <a:xfrm flipH="1" flipV="1">
            <a:off x="4643438" y="4652963"/>
            <a:ext cx="0" cy="360362"/>
          </a:xfrm>
          <a:prstGeom prst="line">
            <a:avLst/>
          </a:prstGeom>
          <a:noFill/>
          <a:ln w="9525">
            <a:solidFill>
              <a:schemeClr val="tx1"/>
            </a:solidFill>
            <a:round/>
            <a:headEnd type="triangle" w="med" len="med"/>
            <a:tailEnd type="triangle" w="med" len="med"/>
          </a:ln>
          <a:effectLst/>
        </p:spPr>
        <p:txBody>
          <a:bodyPr/>
          <a:lstStyle/>
          <a:p>
            <a:endParaRPr lang="pl-PL"/>
          </a:p>
        </p:txBody>
      </p:sp>
      <p:sp>
        <p:nvSpPr>
          <p:cNvPr id="29839" name="Line 143"/>
          <p:cNvSpPr>
            <a:spLocks noChangeShapeType="1"/>
          </p:cNvSpPr>
          <p:nvPr/>
        </p:nvSpPr>
        <p:spPr bwMode="auto">
          <a:xfrm flipH="1" flipV="1">
            <a:off x="4140200" y="4508500"/>
            <a:ext cx="431800" cy="73025"/>
          </a:xfrm>
          <a:prstGeom prst="line">
            <a:avLst/>
          </a:prstGeom>
          <a:noFill/>
          <a:ln w="9525">
            <a:solidFill>
              <a:schemeClr val="tx1"/>
            </a:solidFill>
            <a:round/>
            <a:headEnd type="triangle" w="med" len="med"/>
            <a:tailEnd type="triangle" w="med" len="med"/>
          </a:ln>
          <a:effectLst/>
        </p:spPr>
        <p:txBody>
          <a:bodyPr/>
          <a:lstStyle/>
          <a:p>
            <a:endParaRPr lang="pl-PL"/>
          </a:p>
        </p:txBody>
      </p:sp>
      <p:sp>
        <p:nvSpPr>
          <p:cNvPr id="29840" name="Line 144"/>
          <p:cNvSpPr>
            <a:spLocks noChangeShapeType="1"/>
          </p:cNvSpPr>
          <p:nvPr/>
        </p:nvSpPr>
        <p:spPr bwMode="auto">
          <a:xfrm flipH="1" flipV="1">
            <a:off x="3924300" y="5013325"/>
            <a:ext cx="647700" cy="71438"/>
          </a:xfrm>
          <a:prstGeom prst="line">
            <a:avLst/>
          </a:prstGeom>
          <a:noFill/>
          <a:ln w="9525">
            <a:solidFill>
              <a:schemeClr val="tx1"/>
            </a:solidFill>
            <a:round/>
            <a:headEnd type="triangle" w="med" len="med"/>
            <a:tailEnd type="triangle" w="med" len="med"/>
          </a:ln>
          <a:effectLst/>
        </p:spPr>
        <p:txBody>
          <a:bodyPr/>
          <a:lstStyle/>
          <a:p>
            <a:endParaRPr lang="pl-PL"/>
          </a:p>
        </p:txBody>
      </p:sp>
      <p:sp>
        <p:nvSpPr>
          <p:cNvPr id="29841" name="Line 145"/>
          <p:cNvSpPr>
            <a:spLocks noChangeShapeType="1"/>
          </p:cNvSpPr>
          <p:nvPr/>
        </p:nvSpPr>
        <p:spPr bwMode="auto">
          <a:xfrm flipH="1">
            <a:off x="3924300" y="4652963"/>
            <a:ext cx="647700" cy="288925"/>
          </a:xfrm>
          <a:prstGeom prst="line">
            <a:avLst/>
          </a:prstGeom>
          <a:noFill/>
          <a:ln w="9525">
            <a:solidFill>
              <a:schemeClr val="tx1"/>
            </a:solidFill>
            <a:round/>
            <a:headEnd type="triangle" w="med" len="med"/>
            <a:tailEnd type="triangle" w="med" len="med"/>
          </a:ln>
          <a:effectLst/>
        </p:spPr>
        <p:txBody>
          <a:bodyPr/>
          <a:lstStyle/>
          <a:p>
            <a:endParaRPr lang="pl-PL"/>
          </a:p>
        </p:txBody>
      </p:sp>
      <p:sp>
        <p:nvSpPr>
          <p:cNvPr id="29842" name="Line 146"/>
          <p:cNvSpPr>
            <a:spLocks noChangeShapeType="1"/>
          </p:cNvSpPr>
          <p:nvPr/>
        </p:nvSpPr>
        <p:spPr bwMode="auto">
          <a:xfrm>
            <a:off x="4140200" y="4581525"/>
            <a:ext cx="431800" cy="431800"/>
          </a:xfrm>
          <a:prstGeom prst="line">
            <a:avLst/>
          </a:prstGeom>
          <a:noFill/>
          <a:ln w="9525">
            <a:solidFill>
              <a:schemeClr val="tx1"/>
            </a:solidFill>
            <a:round/>
            <a:headEnd type="triangle" w="med" len="med"/>
            <a:tailEnd type="triangle" w="med" len="med"/>
          </a:ln>
          <a:effectLst/>
        </p:spPr>
        <p:txBody>
          <a:bodyPr/>
          <a:lstStyle/>
          <a:p>
            <a:endParaRPr lang="pl-PL"/>
          </a:p>
        </p:txBody>
      </p:sp>
      <p:grpSp>
        <p:nvGrpSpPr>
          <p:cNvPr id="2" name="Group 147"/>
          <p:cNvGrpSpPr>
            <a:grpSpLocks/>
          </p:cNvGrpSpPr>
          <p:nvPr/>
        </p:nvGrpSpPr>
        <p:grpSpPr bwMode="auto">
          <a:xfrm rot="11010393">
            <a:off x="4716463" y="4221163"/>
            <a:ext cx="647700" cy="649287"/>
            <a:chOff x="1701" y="3430"/>
            <a:chExt cx="408" cy="409"/>
          </a:xfrm>
        </p:grpSpPr>
        <p:sp>
          <p:nvSpPr>
            <p:cNvPr id="29844" name="AutoShape 148"/>
            <p:cNvSpPr>
              <a:spLocks noChangeArrowheads="1"/>
            </p:cNvSpPr>
            <p:nvPr/>
          </p:nvSpPr>
          <p:spPr bwMode="auto">
            <a:xfrm>
              <a:off x="1701" y="3430"/>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45" name="AutoShape 149"/>
            <p:cNvSpPr>
              <a:spLocks noChangeArrowheads="1"/>
            </p:cNvSpPr>
            <p:nvPr/>
          </p:nvSpPr>
          <p:spPr bwMode="auto">
            <a:xfrm>
              <a:off x="1701" y="3521"/>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46" name="AutoShape 150"/>
            <p:cNvSpPr>
              <a:spLocks noChangeArrowheads="1"/>
            </p:cNvSpPr>
            <p:nvPr/>
          </p:nvSpPr>
          <p:spPr bwMode="auto">
            <a:xfrm>
              <a:off x="1746" y="3702"/>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47" name="AutoShape 151"/>
            <p:cNvSpPr>
              <a:spLocks noChangeArrowheads="1"/>
            </p:cNvSpPr>
            <p:nvPr/>
          </p:nvSpPr>
          <p:spPr bwMode="auto">
            <a:xfrm>
              <a:off x="1837" y="3793"/>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48" name="AutoShape 152"/>
            <p:cNvSpPr>
              <a:spLocks noChangeArrowheads="1"/>
            </p:cNvSpPr>
            <p:nvPr/>
          </p:nvSpPr>
          <p:spPr bwMode="auto">
            <a:xfrm>
              <a:off x="1701" y="3612"/>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49" name="Line 153"/>
            <p:cNvSpPr>
              <a:spLocks noChangeShapeType="1"/>
            </p:cNvSpPr>
            <p:nvPr/>
          </p:nvSpPr>
          <p:spPr bwMode="auto">
            <a:xfrm flipH="1" flipV="1">
              <a:off x="1791" y="3475"/>
              <a:ext cx="273" cy="91"/>
            </a:xfrm>
            <a:prstGeom prst="line">
              <a:avLst/>
            </a:prstGeom>
            <a:noFill/>
            <a:ln w="9525">
              <a:solidFill>
                <a:schemeClr val="tx1"/>
              </a:solidFill>
              <a:round/>
              <a:headEnd/>
              <a:tailEnd type="triangle" w="med" len="med"/>
            </a:ln>
            <a:effectLst/>
          </p:spPr>
          <p:txBody>
            <a:bodyPr/>
            <a:lstStyle/>
            <a:p>
              <a:endParaRPr lang="pl-PL"/>
            </a:p>
          </p:txBody>
        </p:sp>
        <p:sp>
          <p:nvSpPr>
            <p:cNvPr id="29850" name="Line 154"/>
            <p:cNvSpPr>
              <a:spLocks noChangeShapeType="1"/>
            </p:cNvSpPr>
            <p:nvPr/>
          </p:nvSpPr>
          <p:spPr bwMode="auto">
            <a:xfrm flipH="1" flipV="1">
              <a:off x="1746" y="3566"/>
              <a:ext cx="318" cy="46"/>
            </a:xfrm>
            <a:prstGeom prst="line">
              <a:avLst/>
            </a:prstGeom>
            <a:noFill/>
            <a:ln w="9525">
              <a:solidFill>
                <a:schemeClr val="tx1"/>
              </a:solidFill>
              <a:round/>
              <a:headEnd/>
              <a:tailEnd type="triangle" w="med" len="med"/>
            </a:ln>
            <a:effectLst/>
          </p:spPr>
          <p:txBody>
            <a:bodyPr/>
            <a:lstStyle/>
            <a:p>
              <a:endParaRPr lang="pl-PL"/>
            </a:p>
          </p:txBody>
        </p:sp>
        <p:sp>
          <p:nvSpPr>
            <p:cNvPr id="29851" name="Line 155"/>
            <p:cNvSpPr>
              <a:spLocks noChangeShapeType="1"/>
            </p:cNvSpPr>
            <p:nvPr/>
          </p:nvSpPr>
          <p:spPr bwMode="auto">
            <a:xfrm flipH="1" flipV="1">
              <a:off x="1791" y="3657"/>
              <a:ext cx="318" cy="1"/>
            </a:xfrm>
            <a:prstGeom prst="line">
              <a:avLst/>
            </a:prstGeom>
            <a:noFill/>
            <a:ln w="9525">
              <a:solidFill>
                <a:schemeClr val="tx1"/>
              </a:solidFill>
              <a:round/>
              <a:headEnd/>
              <a:tailEnd type="triangle" w="med" len="med"/>
            </a:ln>
            <a:effectLst/>
          </p:spPr>
          <p:txBody>
            <a:bodyPr/>
            <a:lstStyle/>
            <a:p>
              <a:endParaRPr lang="pl-PL"/>
            </a:p>
          </p:txBody>
        </p:sp>
        <p:sp>
          <p:nvSpPr>
            <p:cNvPr id="29852" name="Line 156"/>
            <p:cNvSpPr>
              <a:spLocks noChangeShapeType="1"/>
            </p:cNvSpPr>
            <p:nvPr/>
          </p:nvSpPr>
          <p:spPr bwMode="auto">
            <a:xfrm flipH="1">
              <a:off x="1836" y="3657"/>
              <a:ext cx="273" cy="91"/>
            </a:xfrm>
            <a:prstGeom prst="line">
              <a:avLst/>
            </a:prstGeom>
            <a:noFill/>
            <a:ln w="9525">
              <a:solidFill>
                <a:schemeClr val="tx1"/>
              </a:solidFill>
              <a:round/>
              <a:headEnd/>
              <a:tailEnd type="triangle" w="med" len="med"/>
            </a:ln>
            <a:effectLst/>
          </p:spPr>
          <p:txBody>
            <a:bodyPr/>
            <a:lstStyle/>
            <a:p>
              <a:endParaRPr lang="pl-PL"/>
            </a:p>
          </p:txBody>
        </p:sp>
        <p:sp>
          <p:nvSpPr>
            <p:cNvPr id="29853" name="Line 157"/>
            <p:cNvSpPr>
              <a:spLocks noChangeShapeType="1"/>
            </p:cNvSpPr>
            <p:nvPr/>
          </p:nvSpPr>
          <p:spPr bwMode="auto">
            <a:xfrm flipH="1">
              <a:off x="1882" y="3702"/>
              <a:ext cx="227" cy="91"/>
            </a:xfrm>
            <a:prstGeom prst="line">
              <a:avLst/>
            </a:prstGeom>
            <a:noFill/>
            <a:ln w="9525">
              <a:solidFill>
                <a:schemeClr val="tx1"/>
              </a:solidFill>
              <a:round/>
              <a:headEnd/>
              <a:tailEnd type="triangle" w="med" len="med"/>
            </a:ln>
            <a:effectLst/>
          </p:spPr>
          <p:txBody>
            <a:bodyPr/>
            <a:lstStyle/>
            <a:p>
              <a:endParaRPr lang="pl-PL"/>
            </a:p>
          </p:txBody>
        </p:sp>
      </p:grpSp>
      <p:grpSp>
        <p:nvGrpSpPr>
          <p:cNvPr id="3" name="Group 158"/>
          <p:cNvGrpSpPr>
            <a:grpSpLocks/>
          </p:cNvGrpSpPr>
          <p:nvPr/>
        </p:nvGrpSpPr>
        <p:grpSpPr bwMode="auto">
          <a:xfrm rot="-25256722">
            <a:off x="3275807" y="5012531"/>
            <a:ext cx="647700" cy="649287"/>
            <a:chOff x="1701" y="3430"/>
            <a:chExt cx="408" cy="409"/>
          </a:xfrm>
        </p:grpSpPr>
        <p:sp>
          <p:nvSpPr>
            <p:cNvPr id="29855" name="AutoShape 159"/>
            <p:cNvSpPr>
              <a:spLocks noChangeArrowheads="1"/>
            </p:cNvSpPr>
            <p:nvPr/>
          </p:nvSpPr>
          <p:spPr bwMode="auto">
            <a:xfrm>
              <a:off x="1701" y="3430"/>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56" name="AutoShape 160"/>
            <p:cNvSpPr>
              <a:spLocks noChangeArrowheads="1"/>
            </p:cNvSpPr>
            <p:nvPr/>
          </p:nvSpPr>
          <p:spPr bwMode="auto">
            <a:xfrm>
              <a:off x="1701" y="3521"/>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57" name="AutoShape 161"/>
            <p:cNvSpPr>
              <a:spLocks noChangeArrowheads="1"/>
            </p:cNvSpPr>
            <p:nvPr/>
          </p:nvSpPr>
          <p:spPr bwMode="auto">
            <a:xfrm>
              <a:off x="1746" y="3702"/>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58" name="AutoShape 162"/>
            <p:cNvSpPr>
              <a:spLocks noChangeArrowheads="1"/>
            </p:cNvSpPr>
            <p:nvPr/>
          </p:nvSpPr>
          <p:spPr bwMode="auto">
            <a:xfrm>
              <a:off x="1837" y="3793"/>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59" name="AutoShape 163"/>
            <p:cNvSpPr>
              <a:spLocks noChangeArrowheads="1"/>
            </p:cNvSpPr>
            <p:nvPr/>
          </p:nvSpPr>
          <p:spPr bwMode="auto">
            <a:xfrm>
              <a:off x="1701" y="3612"/>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60" name="Line 164"/>
            <p:cNvSpPr>
              <a:spLocks noChangeShapeType="1"/>
            </p:cNvSpPr>
            <p:nvPr/>
          </p:nvSpPr>
          <p:spPr bwMode="auto">
            <a:xfrm flipH="1" flipV="1">
              <a:off x="1791" y="3475"/>
              <a:ext cx="273" cy="91"/>
            </a:xfrm>
            <a:prstGeom prst="line">
              <a:avLst/>
            </a:prstGeom>
            <a:noFill/>
            <a:ln w="9525">
              <a:solidFill>
                <a:schemeClr val="tx1"/>
              </a:solidFill>
              <a:round/>
              <a:headEnd/>
              <a:tailEnd type="triangle" w="med" len="med"/>
            </a:ln>
            <a:effectLst/>
          </p:spPr>
          <p:txBody>
            <a:bodyPr/>
            <a:lstStyle/>
            <a:p>
              <a:endParaRPr lang="pl-PL"/>
            </a:p>
          </p:txBody>
        </p:sp>
        <p:sp>
          <p:nvSpPr>
            <p:cNvPr id="29861" name="Line 165"/>
            <p:cNvSpPr>
              <a:spLocks noChangeShapeType="1"/>
            </p:cNvSpPr>
            <p:nvPr/>
          </p:nvSpPr>
          <p:spPr bwMode="auto">
            <a:xfrm flipH="1" flipV="1">
              <a:off x="1746" y="3566"/>
              <a:ext cx="318" cy="46"/>
            </a:xfrm>
            <a:prstGeom prst="line">
              <a:avLst/>
            </a:prstGeom>
            <a:noFill/>
            <a:ln w="9525">
              <a:solidFill>
                <a:schemeClr val="tx1"/>
              </a:solidFill>
              <a:round/>
              <a:headEnd/>
              <a:tailEnd type="triangle" w="med" len="med"/>
            </a:ln>
            <a:effectLst/>
          </p:spPr>
          <p:txBody>
            <a:bodyPr/>
            <a:lstStyle/>
            <a:p>
              <a:endParaRPr lang="pl-PL"/>
            </a:p>
          </p:txBody>
        </p:sp>
        <p:sp>
          <p:nvSpPr>
            <p:cNvPr id="29862" name="Line 166"/>
            <p:cNvSpPr>
              <a:spLocks noChangeShapeType="1"/>
            </p:cNvSpPr>
            <p:nvPr/>
          </p:nvSpPr>
          <p:spPr bwMode="auto">
            <a:xfrm flipH="1" flipV="1">
              <a:off x="1791" y="3657"/>
              <a:ext cx="318" cy="1"/>
            </a:xfrm>
            <a:prstGeom prst="line">
              <a:avLst/>
            </a:prstGeom>
            <a:noFill/>
            <a:ln w="9525">
              <a:solidFill>
                <a:schemeClr val="tx1"/>
              </a:solidFill>
              <a:round/>
              <a:headEnd/>
              <a:tailEnd type="triangle" w="med" len="med"/>
            </a:ln>
            <a:effectLst/>
          </p:spPr>
          <p:txBody>
            <a:bodyPr/>
            <a:lstStyle/>
            <a:p>
              <a:endParaRPr lang="pl-PL"/>
            </a:p>
          </p:txBody>
        </p:sp>
        <p:sp>
          <p:nvSpPr>
            <p:cNvPr id="29863" name="Line 167"/>
            <p:cNvSpPr>
              <a:spLocks noChangeShapeType="1"/>
            </p:cNvSpPr>
            <p:nvPr/>
          </p:nvSpPr>
          <p:spPr bwMode="auto">
            <a:xfrm flipH="1">
              <a:off x="1836" y="3657"/>
              <a:ext cx="273" cy="91"/>
            </a:xfrm>
            <a:prstGeom prst="line">
              <a:avLst/>
            </a:prstGeom>
            <a:noFill/>
            <a:ln w="9525">
              <a:solidFill>
                <a:schemeClr val="tx1"/>
              </a:solidFill>
              <a:round/>
              <a:headEnd/>
              <a:tailEnd type="triangle" w="med" len="med"/>
            </a:ln>
            <a:effectLst/>
          </p:spPr>
          <p:txBody>
            <a:bodyPr/>
            <a:lstStyle/>
            <a:p>
              <a:endParaRPr lang="pl-PL"/>
            </a:p>
          </p:txBody>
        </p:sp>
        <p:sp>
          <p:nvSpPr>
            <p:cNvPr id="29864" name="Line 168"/>
            <p:cNvSpPr>
              <a:spLocks noChangeShapeType="1"/>
            </p:cNvSpPr>
            <p:nvPr/>
          </p:nvSpPr>
          <p:spPr bwMode="auto">
            <a:xfrm flipH="1">
              <a:off x="1882" y="3702"/>
              <a:ext cx="227" cy="91"/>
            </a:xfrm>
            <a:prstGeom prst="line">
              <a:avLst/>
            </a:prstGeom>
            <a:noFill/>
            <a:ln w="9525">
              <a:solidFill>
                <a:schemeClr val="tx1"/>
              </a:solidFill>
              <a:round/>
              <a:headEnd/>
              <a:tailEnd type="triangle" w="med" len="med"/>
            </a:ln>
            <a:effectLst/>
          </p:spPr>
          <p:txBody>
            <a:bodyPr/>
            <a:lstStyle/>
            <a:p>
              <a:endParaRPr lang="pl-PL"/>
            </a:p>
          </p:txBody>
        </p:sp>
      </p:grpSp>
      <p:sp>
        <p:nvSpPr>
          <p:cNvPr id="29865" name="AutoShape 169"/>
          <p:cNvSpPr>
            <a:spLocks noChangeArrowheads="1"/>
          </p:cNvSpPr>
          <p:nvPr/>
        </p:nvSpPr>
        <p:spPr bwMode="auto">
          <a:xfrm rot="12732398">
            <a:off x="5019675" y="5699125"/>
            <a:ext cx="73025" cy="73025"/>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66" name="AutoShape 170"/>
          <p:cNvSpPr>
            <a:spLocks noChangeArrowheads="1"/>
          </p:cNvSpPr>
          <p:nvPr/>
        </p:nvSpPr>
        <p:spPr bwMode="auto">
          <a:xfrm rot="12732398">
            <a:off x="5095875" y="5576888"/>
            <a:ext cx="73025" cy="73025"/>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67" name="AutoShape 171"/>
          <p:cNvSpPr>
            <a:spLocks noChangeArrowheads="1"/>
          </p:cNvSpPr>
          <p:nvPr/>
        </p:nvSpPr>
        <p:spPr bwMode="auto">
          <a:xfrm rot="12732398">
            <a:off x="5189538" y="5295900"/>
            <a:ext cx="73025" cy="73025"/>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68" name="AutoShape 172"/>
          <p:cNvSpPr>
            <a:spLocks noChangeArrowheads="1"/>
          </p:cNvSpPr>
          <p:nvPr/>
        </p:nvSpPr>
        <p:spPr bwMode="auto">
          <a:xfrm rot="12732398">
            <a:off x="5143500" y="5095875"/>
            <a:ext cx="73025" cy="73025"/>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69" name="AutoShape 173"/>
          <p:cNvSpPr>
            <a:spLocks noChangeArrowheads="1"/>
          </p:cNvSpPr>
          <p:nvPr/>
        </p:nvSpPr>
        <p:spPr bwMode="auto">
          <a:xfrm rot="12732398">
            <a:off x="5173663" y="5454650"/>
            <a:ext cx="73025" cy="73025"/>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70" name="Line 174"/>
          <p:cNvSpPr>
            <a:spLocks noChangeShapeType="1"/>
          </p:cNvSpPr>
          <p:nvPr/>
        </p:nvSpPr>
        <p:spPr bwMode="auto">
          <a:xfrm rot="12732398" flipH="1" flipV="1">
            <a:off x="4621213" y="5399088"/>
            <a:ext cx="433387" cy="144462"/>
          </a:xfrm>
          <a:prstGeom prst="line">
            <a:avLst/>
          </a:prstGeom>
          <a:noFill/>
          <a:ln w="9525">
            <a:solidFill>
              <a:schemeClr val="tx1"/>
            </a:solidFill>
            <a:round/>
            <a:headEnd/>
            <a:tailEnd type="triangle" w="med" len="med"/>
          </a:ln>
          <a:effectLst/>
        </p:spPr>
        <p:txBody>
          <a:bodyPr/>
          <a:lstStyle/>
          <a:p>
            <a:endParaRPr lang="pl-PL"/>
          </a:p>
        </p:txBody>
      </p:sp>
      <p:sp>
        <p:nvSpPr>
          <p:cNvPr id="29871" name="Line 175"/>
          <p:cNvSpPr>
            <a:spLocks noChangeShapeType="1"/>
          </p:cNvSpPr>
          <p:nvPr/>
        </p:nvSpPr>
        <p:spPr bwMode="auto">
          <a:xfrm rot="12732398" flipH="1" flipV="1">
            <a:off x="4675188" y="5362575"/>
            <a:ext cx="504825" cy="73025"/>
          </a:xfrm>
          <a:prstGeom prst="line">
            <a:avLst/>
          </a:prstGeom>
          <a:noFill/>
          <a:ln w="9525">
            <a:solidFill>
              <a:schemeClr val="tx1"/>
            </a:solidFill>
            <a:round/>
            <a:headEnd/>
            <a:tailEnd type="triangle" w="med" len="med"/>
          </a:ln>
          <a:effectLst/>
        </p:spPr>
        <p:txBody>
          <a:bodyPr/>
          <a:lstStyle/>
          <a:p>
            <a:endParaRPr lang="pl-PL"/>
          </a:p>
        </p:txBody>
      </p:sp>
      <p:sp>
        <p:nvSpPr>
          <p:cNvPr id="29872" name="Line 176"/>
          <p:cNvSpPr>
            <a:spLocks noChangeShapeType="1"/>
          </p:cNvSpPr>
          <p:nvPr/>
        </p:nvSpPr>
        <p:spPr bwMode="auto">
          <a:xfrm rot="12732398" flipH="1" flipV="1">
            <a:off x="4673600" y="5267325"/>
            <a:ext cx="504825" cy="1588"/>
          </a:xfrm>
          <a:prstGeom prst="line">
            <a:avLst/>
          </a:prstGeom>
          <a:noFill/>
          <a:ln w="9525">
            <a:solidFill>
              <a:schemeClr val="tx1"/>
            </a:solidFill>
            <a:round/>
            <a:headEnd/>
            <a:tailEnd type="triangle" w="med" len="med"/>
          </a:ln>
          <a:effectLst/>
        </p:spPr>
        <p:txBody>
          <a:bodyPr/>
          <a:lstStyle/>
          <a:p>
            <a:endParaRPr lang="pl-PL"/>
          </a:p>
        </p:txBody>
      </p:sp>
      <p:sp>
        <p:nvSpPr>
          <p:cNvPr id="29873" name="Line 177"/>
          <p:cNvSpPr>
            <a:spLocks noChangeShapeType="1"/>
          </p:cNvSpPr>
          <p:nvPr/>
        </p:nvSpPr>
        <p:spPr bwMode="auto">
          <a:xfrm rot="12732398" flipH="1">
            <a:off x="4714875" y="5116513"/>
            <a:ext cx="433388" cy="144462"/>
          </a:xfrm>
          <a:prstGeom prst="line">
            <a:avLst/>
          </a:prstGeom>
          <a:noFill/>
          <a:ln w="9525">
            <a:solidFill>
              <a:schemeClr val="tx1"/>
            </a:solidFill>
            <a:round/>
            <a:headEnd/>
            <a:tailEnd type="triangle" w="med" len="med"/>
          </a:ln>
          <a:effectLst/>
        </p:spPr>
        <p:txBody>
          <a:bodyPr/>
          <a:lstStyle/>
          <a:p>
            <a:endParaRPr lang="pl-PL"/>
          </a:p>
        </p:txBody>
      </p:sp>
      <p:sp>
        <p:nvSpPr>
          <p:cNvPr id="29874" name="Line 178"/>
          <p:cNvSpPr>
            <a:spLocks noChangeShapeType="1"/>
          </p:cNvSpPr>
          <p:nvPr/>
        </p:nvSpPr>
        <p:spPr bwMode="auto">
          <a:xfrm rot="12732398" flipH="1">
            <a:off x="4759325" y="5035550"/>
            <a:ext cx="360363" cy="144463"/>
          </a:xfrm>
          <a:prstGeom prst="line">
            <a:avLst/>
          </a:prstGeom>
          <a:noFill/>
          <a:ln w="9525">
            <a:solidFill>
              <a:schemeClr val="tx1"/>
            </a:solidFill>
            <a:round/>
            <a:headEnd/>
            <a:tailEnd type="triangle" w="med" len="med"/>
          </a:ln>
          <a:effectLst/>
        </p:spPr>
        <p:txBody>
          <a:bodyPr/>
          <a:lstStyle/>
          <a:p>
            <a:endParaRPr lang="pl-PL"/>
          </a:p>
        </p:txBody>
      </p:sp>
      <p:sp>
        <p:nvSpPr>
          <p:cNvPr id="29875" name="AutoShape 179"/>
          <p:cNvSpPr>
            <a:spLocks noChangeArrowheads="1"/>
          </p:cNvSpPr>
          <p:nvPr/>
        </p:nvSpPr>
        <p:spPr bwMode="auto">
          <a:xfrm rot="850388">
            <a:off x="3354388" y="3943350"/>
            <a:ext cx="73025" cy="73025"/>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76" name="AutoShape 180"/>
          <p:cNvSpPr>
            <a:spLocks noChangeArrowheads="1"/>
          </p:cNvSpPr>
          <p:nvPr/>
        </p:nvSpPr>
        <p:spPr bwMode="auto">
          <a:xfrm rot="850388">
            <a:off x="3317875" y="4083050"/>
            <a:ext cx="73025" cy="73025"/>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77" name="Line 181"/>
          <p:cNvSpPr>
            <a:spLocks noChangeShapeType="1"/>
          </p:cNvSpPr>
          <p:nvPr/>
        </p:nvSpPr>
        <p:spPr bwMode="auto">
          <a:xfrm rot="850388" flipH="1" flipV="1">
            <a:off x="3460750" y="4090988"/>
            <a:ext cx="433388" cy="144462"/>
          </a:xfrm>
          <a:prstGeom prst="line">
            <a:avLst/>
          </a:prstGeom>
          <a:noFill/>
          <a:ln w="9525">
            <a:solidFill>
              <a:schemeClr val="tx1"/>
            </a:solidFill>
            <a:round/>
            <a:headEnd/>
            <a:tailEnd type="triangle" w="med" len="med"/>
          </a:ln>
          <a:effectLst/>
        </p:spPr>
        <p:txBody>
          <a:bodyPr/>
          <a:lstStyle/>
          <a:p>
            <a:endParaRPr lang="pl-PL"/>
          </a:p>
        </p:txBody>
      </p:sp>
      <p:sp>
        <p:nvSpPr>
          <p:cNvPr id="29878" name="Line 182"/>
          <p:cNvSpPr>
            <a:spLocks noChangeShapeType="1"/>
          </p:cNvSpPr>
          <p:nvPr/>
        </p:nvSpPr>
        <p:spPr bwMode="auto">
          <a:xfrm rot="850388" flipH="1" flipV="1">
            <a:off x="3363913" y="4222750"/>
            <a:ext cx="504825" cy="73025"/>
          </a:xfrm>
          <a:prstGeom prst="line">
            <a:avLst/>
          </a:prstGeom>
          <a:noFill/>
          <a:ln w="9525">
            <a:solidFill>
              <a:schemeClr val="tx1"/>
            </a:solidFill>
            <a:round/>
            <a:headEnd/>
            <a:tailEnd type="triangle" w="med" len="med"/>
          </a:ln>
          <a:effectLst/>
        </p:spPr>
        <p:txBody>
          <a:bodyPr/>
          <a:lstStyle/>
          <a:p>
            <a:endParaRPr lang="pl-PL"/>
          </a:p>
        </p:txBody>
      </p:sp>
      <p:grpSp>
        <p:nvGrpSpPr>
          <p:cNvPr id="4" name="Group 183"/>
          <p:cNvGrpSpPr>
            <a:grpSpLocks/>
          </p:cNvGrpSpPr>
          <p:nvPr/>
        </p:nvGrpSpPr>
        <p:grpSpPr bwMode="auto">
          <a:xfrm rot="2718786">
            <a:off x="4232276" y="5392737"/>
            <a:ext cx="558800" cy="409575"/>
            <a:chOff x="2392" y="3929"/>
            <a:chExt cx="352" cy="258"/>
          </a:xfrm>
        </p:grpSpPr>
        <p:sp>
          <p:nvSpPr>
            <p:cNvPr id="29880" name="AutoShape 184"/>
            <p:cNvSpPr>
              <a:spLocks noChangeArrowheads="1"/>
            </p:cNvSpPr>
            <p:nvPr/>
          </p:nvSpPr>
          <p:spPr bwMode="auto">
            <a:xfrm rot="12732398">
              <a:off x="2643" y="4141"/>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81" name="AutoShape 185"/>
            <p:cNvSpPr>
              <a:spLocks noChangeArrowheads="1"/>
            </p:cNvSpPr>
            <p:nvPr/>
          </p:nvSpPr>
          <p:spPr bwMode="auto">
            <a:xfrm rot="12732398">
              <a:off x="2691" y="4064"/>
              <a:ext cx="46" cy="46"/>
            </a:xfrm>
            <a:prstGeom prst="octagon">
              <a:avLst>
                <a:gd name="adj" fmla="val 29287"/>
              </a:avLst>
            </a:prstGeom>
            <a:solidFill>
              <a:schemeClr val="accent1"/>
            </a:solidFill>
            <a:ln w="9525" algn="ctr">
              <a:solidFill>
                <a:schemeClr val="tx1"/>
              </a:solidFill>
              <a:miter lim="800000"/>
              <a:headEnd/>
              <a:tailEnd/>
            </a:ln>
            <a:effectLst/>
          </p:spPr>
          <p:txBody>
            <a:bodyPr wrap="none" anchor="ctr"/>
            <a:lstStyle/>
            <a:p>
              <a:endParaRPr lang="pl-PL"/>
            </a:p>
          </p:txBody>
        </p:sp>
        <p:sp>
          <p:nvSpPr>
            <p:cNvPr id="29882" name="Line 186"/>
            <p:cNvSpPr>
              <a:spLocks noChangeShapeType="1"/>
            </p:cNvSpPr>
            <p:nvPr/>
          </p:nvSpPr>
          <p:spPr bwMode="auto">
            <a:xfrm rot="12732398" flipH="1" flipV="1">
              <a:off x="2392" y="3952"/>
              <a:ext cx="273" cy="91"/>
            </a:xfrm>
            <a:prstGeom prst="line">
              <a:avLst/>
            </a:prstGeom>
            <a:noFill/>
            <a:ln w="9525">
              <a:solidFill>
                <a:schemeClr val="tx1"/>
              </a:solidFill>
              <a:round/>
              <a:headEnd/>
              <a:tailEnd type="triangle" w="med" len="med"/>
            </a:ln>
            <a:effectLst/>
          </p:spPr>
          <p:txBody>
            <a:bodyPr/>
            <a:lstStyle/>
            <a:p>
              <a:endParaRPr lang="pl-PL"/>
            </a:p>
          </p:txBody>
        </p:sp>
        <p:sp>
          <p:nvSpPr>
            <p:cNvPr id="29883" name="Line 187"/>
            <p:cNvSpPr>
              <a:spLocks noChangeShapeType="1"/>
            </p:cNvSpPr>
            <p:nvPr/>
          </p:nvSpPr>
          <p:spPr bwMode="auto">
            <a:xfrm rot="12732398" flipH="1" flipV="1">
              <a:off x="2426" y="3929"/>
              <a:ext cx="318" cy="46"/>
            </a:xfrm>
            <a:prstGeom prst="line">
              <a:avLst/>
            </a:prstGeom>
            <a:noFill/>
            <a:ln w="9525">
              <a:solidFill>
                <a:schemeClr val="tx1"/>
              </a:solidFill>
              <a:round/>
              <a:headEnd/>
              <a:tailEnd type="triangle" w="med" len="med"/>
            </a:ln>
            <a:effectLst/>
          </p:spPr>
          <p:txBody>
            <a:bodyPr/>
            <a:lstStyle/>
            <a:p>
              <a:endParaRPr lang="pl-PL"/>
            </a:p>
          </p:txBody>
        </p:sp>
      </p:grpSp>
      <p:sp>
        <p:nvSpPr>
          <p:cNvPr id="29884" name="Freeform 188"/>
          <p:cNvSpPr>
            <a:spLocks/>
          </p:cNvSpPr>
          <p:nvPr/>
        </p:nvSpPr>
        <p:spPr bwMode="auto">
          <a:xfrm>
            <a:off x="2947988" y="4267200"/>
            <a:ext cx="868362" cy="795338"/>
          </a:xfrm>
          <a:custGeom>
            <a:avLst/>
            <a:gdLst/>
            <a:ahLst/>
            <a:cxnLst>
              <a:cxn ang="0">
                <a:pos x="166" y="0"/>
              </a:cxn>
              <a:cxn ang="0">
                <a:pos x="63" y="193"/>
              </a:cxn>
              <a:cxn ang="0">
                <a:pos x="547" y="178"/>
              </a:cxn>
            </a:cxnLst>
            <a:rect l="0" t="0" r="r" b="b"/>
            <a:pathLst>
              <a:path w="547" h="501">
                <a:moveTo>
                  <a:pt x="166" y="0"/>
                </a:moveTo>
                <a:cubicBezTo>
                  <a:pt x="149" y="32"/>
                  <a:pt x="0" y="163"/>
                  <a:pt x="63" y="193"/>
                </a:cubicBezTo>
                <a:cubicBezTo>
                  <a:pt x="32" y="501"/>
                  <a:pt x="446" y="181"/>
                  <a:pt x="547" y="178"/>
                </a:cubicBezTo>
              </a:path>
            </a:pathLst>
          </a:custGeom>
          <a:noFill/>
          <a:ln w="9525" cap="flat" cmpd="sng">
            <a:solidFill>
              <a:schemeClr val="tx1"/>
            </a:solidFill>
            <a:prstDash val="dash"/>
            <a:round/>
            <a:headEnd type="none" w="med" len="med"/>
            <a:tailEnd type="triangle" w="med" len="med"/>
          </a:ln>
          <a:effectLst/>
        </p:spPr>
        <p:txBody>
          <a:bodyPr/>
          <a:lstStyle/>
          <a:p>
            <a:endParaRPr lang="pl-PL"/>
          </a:p>
        </p:txBody>
      </p:sp>
      <p:sp>
        <p:nvSpPr>
          <p:cNvPr id="29885" name="Freeform 189"/>
          <p:cNvSpPr>
            <a:spLocks/>
          </p:cNvSpPr>
          <p:nvPr/>
        </p:nvSpPr>
        <p:spPr bwMode="auto">
          <a:xfrm rot="7450312">
            <a:off x="4319587" y="3608388"/>
            <a:ext cx="868363" cy="795338"/>
          </a:xfrm>
          <a:custGeom>
            <a:avLst/>
            <a:gdLst/>
            <a:ahLst/>
            <a:cxnLst>
              <a:cxn ang="0">
                <a:pos x="166" y="0"/>
              </a:cxn>
              <a:cxn ang="0">
                <a:pos x="63" y="193"/>
              </a:cxn>
              <a:cxn ang="0">
                <a:pos x="547" y="178"/>
              </a:cxn>
            </a:cxnLst>
            <a:rect l="0" t="0" r="r" b="b"/>
            <a:pathLst>
              <a:path w="547" h="501">
                <a:moveTo>
                  <a:pt x="166" y="0"/>
                </a:moveTo>
                <a:cubicBezTo>
                  <a:pt x="149" y="32"/>
                  <a:pt x="0" y="163"/>
                  <a:pt x="63" y="193"/>
                </a:cubicBezTo>
                <a:cubicBezTo>
                  <a:pt x="32" y="501"/>
                  <a:pt x="446" y="181"/>
                  <a:pt x="547" y="178"/>
                </a:cubicBezTo>
              </a:path>
            </a:pathLst>
          </a:custGeom>
          <a:noFill/>
          <a:ln w="9525" cap="flat" cmpd="sng">
            <a:solidFill>
              <a:schemeClr val="tx1"/>
            </a:solidFill>
            <a:prstDash val="dash"/>
            <a:round/>
            <a:headEnd type="none" w="med" len="med"/>
            <a:tailEnd type="triangle" w="med" len="med"/>
          </a:ln>
          <a:effectLst/>
        </p:spPr>
        <p:txBody>
          <a:bodyPr/>
          <a:lstStyle/>
          <a:p>
            <a:endParaRPr lang="pl-PL"/>
          </a:p>
        </p:txBody>
      </p:sp>
      <p:sp>
        <p:nvSpPr>
          <p:cNvPr id="29886" name="Freeform 190"/>
          <p:cNvSpPr>
            <a:spLocks/>
          </p:cNvSpPr>
          <p:nvPr/>
        </p:nvSpPr>
        <p:spPr bwMode="auto">
          <a:xfrm>
            <a:off x="4206875" y="5227638"/>
            <a:ext cx="220663" cy="647700"/>
          </a:xfrm>
          <a:custGeom>
            <a:avLst/>
            <a:gdLst/>
            <a:ahLst/>
            <a:cxnLst>
              <a:cxn ang="0">
                <a:pos x="94" y="408"/>
              </a:cxn>
              <a:cxn ang="0">
                <a:pos x="7" y="202"/>
              </a:cxn>
              <a:cxn ang="0">
                <a:pos x="139" y="0"/>
              </a:cxn>
            </a:cxnLst>
            <a:rect l="0" t="0" r="r" b="b"/>
            <a:pathLst>
              <a:path w="139" h="408">
                <a:moveTo>
                  <a:pt x="94" y="408"/>
                </a:moveTo>
                <a:cubicBezTo>
                  <a:pt x="80" y="374"/>
                  <a:pt x="0" y="270"/>
                  <a:pt x="7" y="202"/>
                </a:cubicBezTo>
                <a:cubicBezTo>
                  <a:pt x="14" y="134"/>
                  <a:pt x="112" y="42"/>
                  <a:pt x="139" y="0"/>
                </a:cubicBezTo>
              </a:path>
            </a:pathLst>
          </a:custGeom>
          <a:noFill/>
          <a:ln w="9525" cap="flat" cmpd="sng">
            <a:solidFill>
              <a:schemeClr val="tx1"/>
            </a:solidFill>
            <a:prstDash val="dash"/>
            <a:round/>
            <a:headEnd type="none" w="med" len="med"/>
            <a:tailEnd type="triangle" w="med" len="med"/>
          </a:ln>
          <a:effectLst/>
        </p:spPr>
        <p:txBody>
          <a:bodyPr/>
          <a:lstStyle/>
          <a:p>
            <a:endParaRPr lang="pl-PL"/>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pl-PL" smtClean="0"/>
              <a:t>How to cook it with ACE?</a:t>
            </a:r>
            <a:endParaRPr lang="en-GB" smtClean="0"/>
          </a:p>
        </p:txBody>
      </p:sp>
      <p:sp>
        <p:nvSpPr>
          <p:cNvPr id="3174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b="0">
              <a:latin typeface="Calibri" pitchFamily="34" charset="0"/>
            </a:endParaRPr>
          </a:p>
        </p:txBody>
      </p:sp>
      <p:sp>
        <p:nvSpPr>
          <p:cNvPr id="31748" name="Rectangle 14"/>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indent="180975" algn="ctr"/>
            <a:r>
              <a:rPr lang="en-GB" sz="1200" b="0">
                <a:latin typeface="Garamond" pitchFamily="18" charset="0"/>
                <a:cs typeface="Times New Roman" pitchFamily="18" charset="0"/>
              </a:rPr>
              <a:t>, </a:t>
            </a:r>
            <a:endParaRPr lang="en-GB" b="0"/>
          </a:p>
        </p:txBody>
      </p:sp>
      <p:sp>
        <p:nvSpPr>
          <p:cNvPr id="31749" name="Rectangle 15"/>
          <p:cNvSpPr>
            <a:spLocks noChangeArrowheads="1"/>
          </p:cNvSpPr>
          <p:nvPr/>
        </p:nvSpPr>
        <p:spPr bwMode="auto">
          <a:xfrm>
            <a:off x="0" y="1400175"/>
            <a:ext cx="9144000" cy="457200"/>
          </a:xfrm>
          <a:prstGeom prst="rect">
            <a:avLst/>
          </a:prstGeom>
          <a:noFill/>
          <a:ln w="9525">
            <a:noFill/>
            <a:miter lim="800000"/>
            <a:headEnd/>
            <a:tailEnd/>
          </a:ln>
        </p:spPr>
        <p:txBody>
          <a:bodyPr wrap="none" anchor="ctr">
            <a:spAutoFit/>
          </a:bodyPr>
          <a:lstStyle/>
          <a:p>
            <a:endParaRPr lang="en-GB" b="0">
              <a:latin typeface="Calibri" pitchFamily="34" charset="0"/>
            </a:endParaRPr>
          </a:p>
        </p:txBody>
      </p:sp>
      <p:pic>
        <p:nvPicPr>
          <p:cNvPr id="31750" name="Picture 6"/>
          <p:cNvPicPr>
            <a:picLocks noChangeAspect="1" noChangeArrowheads="1"/>
          </p:cNvPicPr>
          <p:nvPr/>
        </p:nvPicPr>
        <p:blipFill>
          <a:blip r:embed="rId3" cstate="print"/>
          <a:srcRect/>
          <a:stretch>
            <a:fillRect/>
          </a:stretch>
        </p:blipFill>
        <p:spPr bwMode="auto">
          <a:xfrm>
            <a:off x="1743075" y="1576388"/>
            <a:ext cx="5657850" cy="3705225"/>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Work</a:t>
            </a:r>
            <a:endParaRPr lang="en-GB" dirty="0"/>
          </a:p>
        </p:txBody>
      </p:sp>
      <p:sp>
        <p:nvSpPr>
          <p:cNvPr id="3" name="Content Placeholder 2"/>
          <p:cNvSpPr>
            <a:spLocks noGrp="1"/>
          </p:cNvSpPr>
          <p:nvPr>
            <p:ph sz="quarter" idx="1"/>
          </p:nvPr>
        </p:nvSpPr>
        <p:spPr/>
        <p:txBody>
          <a:bodyPr/>
          <a:lstStyle/>
          <a:p>
            <a:r>
              <a:rPr lang="en-GB" dirty="0" smtClean="0"/>
              <a:t>Using an agent based formalism to describe large agent-based models with multiple environments and components</a:t>
            </a:r>
          </a:p>
          <a:p>
            <a:r>
              <a:rPr lang="en-GB" dirty="0" smtClean="0"/>
              <a:t>Investigate the coordination and communication of sub agents and design issues</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pPr algn="ctr"/>
            <a:endParaRPr lang="en-GB" dirty="0" smtClean="0"/>
          </a:p>
          <a:p>
            <a:pPr algn="ctr">
              <a:buNone/>
            </a:pPr>
            <a:endParaRPr lang="en-GB" dirty="0" smtClean="0"/>
          </a:p>
          <a:p>
            <a:pPr algn="ctr">
              <a:buNone/>
            </a:pPr>
            <a:endParaRPr lang="en-GB" dirty="0" smtClean="0"/>
          </a:p>
          <a:p>
            <a:pPr algn="ctr">
              <a:buNone/>
            </a:pPr>
            <a:r>
              <a:rPr lang="en-GB" sz="3200" dirty="0" smtClean="0"/>
              <a:t>Thank you for attention.</a:t>
            </a:r>
          </a:p>
          <a:p>
            <a:pPr algn="ctr">
              <a:buNone/>
            </a:pPr>
            <a:r>
              <a:rPr lang="en-GB" sz="3200" dirty="0" smtClean="0"/>
              <a:t>Questions</a:t>
            </a:r>
            <a:endParaRPr lang="en-GB"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7B9899"/>
                </a:solidFill>
              </a:rPr>
              <a:t>Agent-based Computational Economics</a:t>
            </a:r>
            <a:endParaRPr lang="en-GB" dirty="0"/>
          </a:p>
        </p:txBody>
      </p:sp>
      <p:sp>
        <p:nvSpPr>
          <p:cNvPr id="3" name="Content Placeholder 2"/>
          <p:cNvSpPr>
            <a:spLocks noGrp="1"/>
          </p:cNvSpPr>
          <p:nvPr>
            <p:ph sz="quarter" idx="1"/>
          </p:nvPr>
        </p:nvSpPr>
        <p:spPr/>
        <p:txBody>
          <a:bodyPr/>
          <a:lstStyle/>
          <a:p>
            <a:pPr marL="273050" indent="-273050">
              <a:buClr>
                <a:schemeClr val="accent1"/>
              </a:buClr>
              <a:buSzPct val="85000"/>
              <a:buFont typeface="Wingdings 2" pitchFamily="18" charset="2"/>
              <a:buChar char=""/>
            </a:pPr>
            <a:r>
              <a:rPr lang="en-GB" altLang="ja-JP" sz="2800" dirty="0" smtClean="0">
                <a:latin typeface="Georgia" pitchFamily="18" charset="0"/>
                <a:ea typeface="ＭＳ Ｐゴシック" pitchFamily="34" charset="-128"/>
                <a:cs typeface="Times New Roman" pitchFamily="18" charset="0"/>
              </a:rPr>
              <a:t>New economic paradigm rather just a </a:t>
            </a:r>
            <a:r>
              <a:rPr lang="en-GB" altLang="ja-JP" sz="2800" dirty="0" smtClean="0">
                <a:latin typeface="Georgia" pitchFamily="18" charset="0"/>
                <a:ea typeface="ＭＳ Ｐゴシック" pitchFamily="34" charset="-128"/>
                <a:cs typeface="Times New Roman" pitchFamily="18" charset="0"/>
              </a:rPr>
              <a:t>toolkit</a:t>
            </a:r>
            <a:endParaRPr lang="en-GB" altLang="ja-JP" sz="2800" dirty="0" smtClean="0">
              <a:latin typeface="Georgia" pitchFamily="18" charset="0"/>
              <a:ea typeface="ＭＳ Ｐゴシック" pitchFamily="34" charset="-128"/>
              <a:cs typeface="Times New Roman" pitchFamily="18" charset="0"/>
            </a:endParaRPr>
          </a:p>
          <a:p>
            <a:pPr marL="273050" indent="-273050">
              <a:buClr>
                <a:schemeClr val="accent1"/>
              </a:buClr>
              <a:buSzPct val="85000"/>
              <a:buFont typeface="Wingdings 2" pitchFamily="18" charset="2"/>
              <a:buChar char=""/>
            </a:pPr>
            <a:r>
              <a:rPr lang="en-GB" altLang="ja-JP" sz="2800" dirty="0" smtClean="0">
                <a:latin typeface="Georgia" pitchFamily="18" charset="0"/>
                <a:ea typeface="ＭＳ Ｐゴシック" pitchFamily="34" charset="-128"/>
                <a:cs typeface="Times New Roman" pitchFamily="18" charset="0"/>
              </a:rPr>
              <a:t>Lack of modelling tools</a:t>
            </a:r>
          </a:p>
          <a:p>
            <a:pPr marL="273050" indent="-273050">
              <a:buClr>
                <a:schemeClr val="accent1"/>
              </a:buClr>
              <a:buSzPct val="85000"/>
              <a:buFont typeface="Wingdings 2" pitchFamily="18" charset="2"/>
              <a:buChar char=""/>
            </a:pPr>
            <a:r>
              <a:rPr lang="en-GB" altLang="ja-JP" sz="2800" dirty="0" smtClean="0">
                <a:latin typeface="Georgia" pitchFamily="18" charset="0"/>
                <a:ea typeface="ＭＳ Ｐゴシック" pitchFamily="34" charset="-128"/>
                <a:cs typeface="Times New Roman" pitchFamily="18" charset="0"/>
              </a:rPr>
              <a:t>Markets as a complex adaptive system </a:t>
            </a:r>
          </a:p>
          <a:p>
            <a:pPr marL="273050" indent="-273050">
              <a:buClr>
                <a:schemeClr val="accent1"/>
              </a:buClr>
              <a:buSzPct val="85000"/>
              <a:buFont typeface="Wingdings 2" pitchFamily="18" charset="2"/>
              <a:buChar char=""/>
            </a:pPr>
            <a:r>
              <a:rPr lang="en-GB" altLang="ja-JP" sz="2800" dirty="0" smtClean="0">
                <a:latin typeface="Georgia" pitchFamily="18" charset="0"/>
                <a:ea typeface="ＭＳ Ｐゴシック" pitchFamily="34" charset="-128"/>
                <a:cs typeface="Times New Roman" pitchFamily="18" charset="0"/>
              </a:rPr>
              <a:t>Intelligent agents</a:t>
            </a:r>
          </a:p>
          <a:p>
            <a:pPr marL="547688" lvl="1" indent="-273050">
              <a:buClr>
                <a:schemeClr val="accent2"/>
              </a:buClr>
              <a:buSzPct val="70000"/>
              <a:buFont typeface="Wingdings" pitchFamily="2" charset="2"/>
              <a:buChar char=""/>
            </a:pPr>
            <a:r>
              <a:rPr lang="en-GB" altLang="ja-JP" sz="2200" dirty="0" smtClean="0">
                <a:solidFill>
                  <a:schemeClr val="tx2"/>
                </a:solidFill>
                <a:latin typeface="Georgia" pitchFamily="18" charset="0"/>
                <a:cs typeface="Times New Roman" pitchFamily="18" charset="0"/>
              </a:rPr>
              <a:t>Capable of self-referential calculations and contrarian behaviour</a:t>
            </a:r>
          </a:p>
          <a:p>
            <a:pPr marL="547688" lvl="1" indent="-273050">
              <a:buClr>
                <a:schemeClr val="accent2"/>
              </a:buClr>
              <a:buSzPct val="70000"/>
              <a:buFont typeface="Wingdings" pitchFamily="2" charset="2"/>
              <a:buChar char=""/>
            </a:pPr>
            <a:r>
              <a:rPr lang="en-GB" altLang="ja-JP" sz="2200" dirty="0" smtClean="0">
                <a:solidFill>
                  <a:schemeClr val="tx2"/>
                </a:solidFill>
                <a:latin typeface="Georgia" pitchFamily="18" charset="0"/>
                <a:cs typeface="Times New Roman" pitchFamily="18" charset="0"/>
              </a:rPr>
              <a:t>Surprises’ or innovation </a:t>
            </a:r>
          </a:p>
          <a:p>
            <a:pPr marL="547688" lvl="1" indent="-273050">
              <a:buClr>
                <a:schemeClr val="accent2"/>
              </a:buClr>
              <a:buSzPct val="70000"/>
              <a:buFont typeface="Wingdings" pitchFamily="2" charset="2"/>
              <a:buChar char=""/>
            </a:pPr>
            <a:r>
              <a:rPr lang="en-GB" altLang="ja-JP" sz="2200" dirty="0" smtClean="0">
                <a:solidFill>
                  <a:schemeClr val="tx2"/>
                </a:solidFill>
                <a:latin typeface="Georgia" pitchFamily="18" charset="0"/>
                <a:cs typeface="Times New Roman" pitchFamily="18" charset="0"/>
              </a:rPr>
              <a:t>Network interconnectivity of agent relationships </a:t>
            </a:r>
            <a:endParaRPr lang="en-GB" sz="2000" dirty="0" smtClean="0">
              <a:latin typeface="Georgia" pitchFamily="18" charset="0"/>
              <a:ea typeface="ＭＳ Ｐ明朝" pitchFamily="18" charset="-128"/>
            </a:endParaRPr>
          </a:p>
          <a:p>
            <a:endParaRPr lang="en-GB" dirty="0"/>
          </a:p>
        </p:txBody>
      </p:sp>
      <p:pic>
        <p:nvPicPr>
          <p:cNvPr id="7" name="Content Placeholder 4" descr="ccfea-logo2004.gif"/>
          <p:cNvPicPr>
            <a:picLocks noChangeAspect="1"/>
          </p:cNvPicPr>
          <p:nvPr/>
        </p:nvPicPr>
        <p:blipFill>
          <a:blip r:embed="rId2" cstate="print"/>
          <a:srcRect/>
          <a:stretch>
            <a:fillRect/>
          </a:stretch>
        </p:blipFill>
        <p:spPr>
          <a:xfrm>
            <a:off x="6477000" y="6324600"/>
            <a:ext cx="838200" cy="238125"/>
          </a:xfrm>
          <a:prstGeom prst="rect">
            <a:avLst/>
          </a:prstGeom>
        </p:spPr>
      </p:pic>
      <p:pic>
        <p:nvPicPr>
          <p:cNvPr id="8" name="Picture 3" descr="garland_logo.png"/>
          <p:cNvPicPr>
            <a:picLocks noChangeAspect="1"/>
          </p:cNvPicPr>
          <p:nvPr/>
        </p:nvPicPr>
        <p:blipFill>
          <a:blip r:embed="rId3" cstate="print"/>
          <a:srcRect/>
          <a:stretch>
            <a:fillRect/>
          </a:stretch>
        </p:blipFill>
        <p:spPr bwMode="auto">
          <a:xfrm>
            <a:off x="7315200" y="6324600"/>
            <a:ext cx="838200" cy="228600"/>
          </a:xfrm>
          <a:prstGeom prst="rect">
            <a:avLst/>
          </a:prstGeom>
          <a:solidFill>
            <a:srgbClr val="0070C0"/>
          </a:solidFill>
          <a:ln w="9525">
            <a:noFill/>
            <a:miter lim="800000"/>
            <a:headEnd/>
            <a:tailEnd/>
          </a:ln>
        </p:spPr>
      </p:pic>
      <p:pic>
        <p:nvPicPr>
          <p:cNvPr id="9" name="Picture 8" descr="header.gif"/>
          <p:cNvPicPr>
            <a:picLocks noChangeAspect="1"/>
          </p:cNvPicPr>
          <p:nvPr/>
        </p:nvPicPr>
        <p:blipFill>
          <a:blip r:embed="rId4" cstate="print"/>
          <a:srcRect/>
          <a:stretch>
            <a:fillRect/>
          </a:stretch>
        </p:blipFill>
        <p:spPr bwMode="auto">
          <a:xfrm>
            <a:off x="8153400" y="6324600"/>
            <a:ext cx="762000" cy="23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a:t>
            </a:r>
            <a:endParaRPr lang="en-GB" dirty="0"/>
          </a:p>
        </p:txBody>
      </p:sp>
      <p:sp>
        <p:nvSpPr>
          <p:cNvPr id="3" name="Content Placeholder 2"/>
          <p:cNvSpPr>
            <a:spLocks noGrp="1"/>
          </p:cNvSpPr>
          <p:nvPr>
            <p:ph sz="quarter" idx="1"/>
          </p:nvPr>
        </p:nvSpPr>
        <p:spPr/>
        <p:txBody>
          <a:bodyPr>
            <a:normAutofit/>
          </a:bodyPr>
          <a:lstStyle/>
          <a:p>
            <a:r>
              <a:rPr lang="en-GB" dirty="0" smtClean="0"/>
              <a:t>Challenges in </a:t>
            </a:r>
            <a:r>
              <a:rPr lang="en-GB" dirty="0" smtClean="0"/>
              <a:t>building economics </a:t>
            </a:r>
            <a:r>
              <a:rPr lang="en-GB" dirty="0" smtClean="0"/>
              <a:t>and financial models </a:t>
            </a:r>
          </a:p>
          <a:p>
            <a:pPr lvl="1"/>
            <a:r>
              <a:rPr lang="en-GB" dirty="0" smtClean="0"/>
              <a:t>Difficulties in modelling human behaviour </a:t>
            </a:r>
          </a:p>
          <a:p>
            <a:pPr lvl="1"/>
            <a:r>
              <a:rPr lang="en-GB" dirty="0" smtClean="0"/>
              <a:t>Immense number of individuals and entities</a:t>
            </a:r>
          </a:p>
          <a:p>
            <a:pPr lvl="1"/>
            <a:r>
              <a:rPr lang="en-GB" dirty="0" smtClean="0"/>
              <a:t>addition of many data sources and available databases of various information sources including economics and financial markets, which are also available to certain extend to member of public, will give new prospects to modelling and simulation phenomena.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Agent-based Models</a:t>
            </a:r>
            <a:endParaRPr lang="en-GB" dirty="0"/>
          </a:p>
        </p:txBody>
      </p:sp>
      <p:sp>
        <p:nvSpPr>
          <p:cNvPr id="3" name="Content Placeholder 2"/>
          <p:cNvSpPr>
            <a:spLocks noGrp="1"/>
          </p:cNvSpPr>
          <p:nvPr>
            <p:ph sz="quarter" idx="1"/>
          </p:nvPr>
        </p:nvSpPr>
        <p:spPr/>
        <p:txBody>
          <a:bodyPr>
            <a:normAutofit fontScale="92500" lnSpcReduction="10000"/>
          </a:bodyPr>
          <a:lstStyle/>
          <a:p>
            <a:pPr marL="514350" indent="-514350">
              <a:buFont typeface="+mj-lt"/>
              <a:buAutoNum type="arabicPeriod"/>
            </a:pPr>
            <a:r>
              <a:rPr lang="en-GB" dirty="0" smtClean="0"/>
              <a:t>Simple abstraction of the individual agents and their interaction and the intelligence of the agents(</a:t>
            </a:r>
            <a:r>
              <a:rPr lang="en-GB" dirty="0" err="1" smtClean="0"/>
              <a:t>Bossomaier</a:t>
            </a:r>
            <a:r>
              <a:rPr lang="en-GB" dirty="0" smtClean="0"/>
              <a:t> et al 2004)</a:t>
            </a:r>
          </a:p>
          <a:p>
            <a:pPr lvl="1"/>
            <a:r>
              <a:rPr lang="en-GB" dirty="0" smtClean="0"/>
              <a:t>which gives some advantage regarding presenting the dynamics within the complex system</a:t>
            </a:r>
          </a:p>
          <a:p>
            <a:pPr lvl="1"/>
            <a:r>
              <a:rPr lang="en-GB" dirty="0" smtClean="0"/>
              <a:t>What here we cannot achieve is the ability to refine agents’ behaviour based on the large data and information resources</a:t>
            </a:r>
            <a:r>
              <a:rPr lang="en-GB" dirty="0" smtClean="0"/>
              <a:t>.</a:t>
            </a:r>
          </a:p>
          <a:p>
            <a:pPr marL="514350" indent="-514350">
              <a:buFont typeface="+mj-lt"/>
              <a:buAutoNum type="arabicPeriod"/>
            </a:pPr>
            <a:r>
              <a:rPr lang="en-GB" dirty="0" smtClean="0"/>
              <a:t>Building a fully fledged data-driven agent-based model </a:t>
            </a:r>
            <a:r>
              <a:rPr lang="en-GB" dirty="0" smtClean="0"/>
              <a:t>which requires </a:t>
            </a:r>
            <a:r>
              <a:rPr lang="en-GB" dirty="0" smtClean="0"/>
              <a:t>extensive access to data sources could be challenging as many data sources exists in various formats which would raise the issue of data representation standards and communication protocols.</a:t>
            </a:r>
          </a:p>
          <a:p>
            <a:pPr lvl="1"/>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is Money: How geeks are changing finance”</a:t>
            </a:r>
            <a:endParaRPr lang="en-GB" dirty="0"/>
          </a:p>
        </p:txBody>
      </p:sp>
      <p:sp>
        <p:nvSpPr>
          <p:cNvPr id="3" name="Content Placeholder 2"/>
          <p:cNvSpPr>
            <a:spLocks noGrp="1"/>
          </p:cNvSpPr>
          <p:nvPr>
            <p:ph sz="quarter" idx="1"/>
          </p:nvPr>
        </p:nvSpPr>
        <p:spPr/>
        <p:txBody>
          <a:bodyPr/>
          <a:lstStyle/>
          <a:p>
            <a:r>
              <a:rPr lang="en-GB" dirty="0" smtClean="0"/>
              <a:t>Convergence </a:t>
            </a:r>
            <a:r>
              <a:rPr lang="en-GB" dirty="0" smtClean="0"/>
              <a:t>of interactive media, technology and finance</a:t>
            </a:r>
          </a:p>
          <a:p>
            <a:r>
              <a:rPr lang="en-GB" dirty="0" smtClean="0"/>
              <a:t>Future </a:t>
            </a:r>
            <a:r>
              <a:rPr lang="en-GB" dirty="0" smtClean="0"/>
              <a:t>of finance will be influenced by data geeks and technologists.</a:t>
            </a:r>
          </a:p>
          <a:p>
            <a:r>
              <a:rPr lang="en-GB" dirty="0" smtClean="0"/>
              <a:t>The ability to take data—to be able to understand it, to process it, to extract value from it, to visualize it, to communicate it—that’s going to be a hugely important skill in the next decades</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85000" lnSpcReduction="20000"/>
          </a:bodyPr>
          <a:lstStyle/>
          <a:p>
            <a:r>
              <a:rPr lang="en-GB" dirty="0" smtClean="0"/>
              <a:t>Economic and financial simulations often operate on static datasets (Wilson et al 2000), many simulations can provide more realistic results if they have </a:t>
            </a:r>
            <a:r>
              <a:rPr lang="en-GB" dirty="0" smtClean="0"/>
              <a:t>access </a:t>
            </a:r>
            <a:r>
              <a:rPr lang="en-GB" dirty="0" smtClean="0"/>
              <a:t>to dynamically changing </a:t>
            </a:r>
            <a:r>
              <a:rPr lang="en-GB" dirty="0" smtClean="0"/>
              <a:t>data</a:t>
            </a:r>
          </a:p>
          <a:p>
            <a:r>
              <a:rPr lang="en-GB" dirty="0" smtClean="0"/>
              <a:t>Another important aspect which brings more complexity to the simulation is introduction of several parallel simulations which corresponds to various financial </a:t>
            </a:r>
            <a:r>
              <a:rPr lang="en-GB" dirty="0" smtClean="0"/>
              <a:t>sectors .This </a:t>
            </a:r>
            <a:r>
              <a:rPr lang="en-GB" dirty="0" smtClean="0"/>
              <a:t>could be seen as distributed simulations that need to interact and exchange data to complete a full image of the real world scenario. Bringing efficient communication, coordinating simulations and accessing several data sources whether created by individual simulations and/or data available from online sources and collected data would be significant challenge</a:t>
            </a: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2345</TotalTime>
  <Words>2438</Words>
  <Application>Microsoft Office PowerPoint</Application>
  <PresentationFormat>On-screen Show (4:3)</PresentationFormat>
  <Paragraphs>516</Paragraphs>
  <Slides>44</Slides>
  <Notes>22</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Civic</vt:lpstr>
      <vt:lpstr>Equation</vt:lpstr>
      <vt:lpstr>Financial Contagion &amp; Large-scale Agent-based Model of Financial Systems </vt:lpstr>
      <vt:lpstr>Crisis!</vt:lpstr>
      <vt:lpstr>Slide 3</vt:lpstr>
      <vt:lpstr>Financial Contagion</vt:lpstr>
      <vt:lpstr>Agent-based Computational Economics</vt:lpstr>
      <vt:lpstr>Challenge</vt:lpstr>
      <vt:lpstr>Building Agent-based Models</vt:lpstr>
      <vt:lpstr>“Data is Money: How geeks are changing finance”</vt:lpstr>
      <vt:lpstr>Slide 9</vt:lpstr>
      <vt:lpstr>The Goal</vt:lpstr>
      <vt:lpstr>Review of a Large-Scale ACE model</vt:lpstr>
      <vt:lpstr>Diversity of Modeling</vt:lpstr>
      <vt:lpstr>Modelling Environments </vt:lpstr>
      <vt:lpstr>Different roles in different environments</vt:lpstr>
      <vt:lpstr>Financial Contagion</vt:lpstr>
      <vt:lpstr>Slide 16</vt:lpstr>
      <vt:lpstr>Agent Roles</vt:lpstr>
      <vt:lpstr>Sub-agent Architecture</vt:lpstr>
      <vt:lpstr>Sub-agent Architecture</vt:lpstr>
      <vt:lpstr>Andrew Haldane, Bank of England</vt:lpstr>
      <vt:lpstr>Proactive regulation</vt:lpstr>
      <vt:lpstr>Credit Default Swap (CDS) Structure</vt:lpstr>
      <vt:lpstr>CDO of CDO – complexity explosion </vt:lpstr>
      <vt:lpstr>20 Banks With CDS Positions ($bn)</vt:lpstr>
      <vt:lpstr>Percentage share in CDS market</vt:lpstr>
      <vt:lpstr>Buying CDS cover from a passenger on Titanic</vt:lpstr>
      <vt:lpstr>Too Interconnected To Fail Experiments</vt:lpstr>
      <vt:lpstr>Database</vt:lpstr>
      <vt:lpstr>CDS ACE Network Model</vt:lpstr>
      <vt:lpstr>Slide 30</vt:lpstr>
      <vt:lpstr>Results: Experiment 1</vt:lpstr>
      <vt:lpstr>Results: Experiment 2</vt:lpstr>
      <vt:lpstr>Systemic Risk Ratio SRR</vt:lpstr>
      <vt:lpstr>Slide 34</vt:lpstr>
      <vt:lpstr>Slide 35</vt:lpstr>
      <vt:lpstr>EWMA correlation</vt:lpstr>
      <vt:lpstr>Some results…</vt:lpstr>
      <vt:lpstr>When contagion started</vt:lpstr>
      <vt:lpstr>Granger-causality</vt:lpstr>
      <vt:lpstr>Where it all started… </vt:lpstr>
      <vt:lpstr>Take one measure of econometrics and two measures of Agent-Based…</vt:lpstr>
      <vt:lpstr>How to cook it with ACE?</vt:lpstr>
      <vt:lpstr>Further Work</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dc:creator>
  <cp:lastModifiedBy>Ali</cp:lastModifiedBy>
  <cp:revision>162</cp:revision>
  <dcterms:created xsi:type="dcterms:W3CDTF">2006-08-16T00:00:00Z</dcterms:created>
  <dcterms:modified xsi:type="dcterms:W3CDTF">2010-02-17T10:52:18Z</dcterms:modified>
</cp:coreProperties>
</file>