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8" r:id="rId1"/>
  </p:sldMasterIdLst>
  <p:notesMasterIdLst>
    <p:notesMasterId r:id="rId38"/>
  </p:notesMasterIdLst>
  <p:handoutMasterIdLst>
    <p:handoutMasterId r:id="rId39"/>
  </p:handoutMasterIdLst>
  <p:sldIdLst>
    <p:sldId id="262" r:id="rId2"/>
    <p:sldId id="263" r:id="rId3"/>
    <p:sldId id="264" r:id="rId4"/>
    <p:sldId id="265" r:id="rId5"/>
    <p:sldId id="266" r:id="rId6"/>
    <p:sldId id="316" r:id="rId7"/>
    <p:sldId id="271" r:id="rId8"/>
    <p:sldId id="269" r:id="rId9"/>
    <p:sldId id="332" r:id="rId10"/>
    <p:sldId id="333" r:id="rId11"/>
    <p:sldId id="334" r:id="rId12"/>
    <p:sldId id="319" r:id="rId13"/>
    <p:sldId id="323" r:id="rId14"/>
    <p:sldId id="324" r:id="rId15"/>
    <p:sldId id="325" r:id="rId16"/>
    <p:sldId id="326" r:id="rId17"/>
    <p:sldId id="327" r:id="rId18"/>
    <p:sldId id="328" r:id="rId19"/>
    <p:sldId id="329" r:id="rId20"/>
    <p:sldId id="330" r:id="rId21"/>
    <p:sldId id="331" r:id="rId22"/>
    <p:sldId id="320" r:id="rId23"/>
    <p:sldId id="272" r:id="rId24"/>
    <p:sldId id="301" r:id="rId25"/>
    <p:sldId id="273" r:id="rId26"/>
    <p:sldId id="274" r:id="rId27"/>
    <p:sldId id="268" r:id="rId28"/>
    <p:sldId id="282" r:id="rId29"/>
    <p:sldId id="283" r:id="rId30"/>
    <p:sldId id="287" r:id="rId31"/>
    <p:sldId id="289" r:id="rId32"/>
    <p:sldId id="257" r:id="rId33"/>
    <p:sldId id="258" r:id="rId34"/>
    <p:sldId id="299" r:id="rId35"/>
    <p:sldId id="300" r:id="rId36"/>
    <p:sldId id="322" r:id="rId3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kern="1200">
        <a:solidFill>
          <a:schemeClr val="tx1"/>
        </a:solidFill>
        <a:latin typeface="Times New Roman" pitchFamily="18" charset="0"/>
        <a:ea typeface="+mn-ea"/>
        <a:cs typeface="Arial" pitchFamily="34" charset="0"/>
      </a:defRPr>
    </a:lvl5pPr>
    <a:lvl6pPr marL="2286000" algn="l" defTabSz="914400" rtl="0" eaLnBrk="1" latinLnBrk="0" hangingPunct="1">
      <a:defRPr kern="1200">
        <a:solidFill>
          <a:schemeClr val="tx1"/>
        </a:solidFill>
        <a:latin typeface="Times New Roman" pitchFamily="18" charset="0"/>
        <a:ea typeface="+mn-ea"/>
        <a:cs typeface="Arial" pitchFamily="34" charset="0"/>
      </a:defRPr>
    </a:lvl6pPr>
    <a:lvl7pPr marL="2743200" algn="l" defTabSz="914400" rtl="0" eaLnBrk="1" latinLnBrk="0" hangingPunct="1">
      <a:defRPr kern="1200">
        <a:solidFill>
          <a:schemeClr val="tx1"/>
        </a:solidFill>
        <a:latin typeface="Times New Roman" pitchFamily="18" charset="0"/>
        <a:ea typeface="+mn-ea"/>
        <a:cs typeface="Arial" pitchFamily="34" charset="0"/>
      </a:defRPr>
    </a:lvl7pPr>
    <a:lvl8pPr marL="3200400" algn="l" defTabSz="914400" rtl="0" eaLnBrk="1" latinLnBrk="0" hangingPunct="1">
      <a:defRPr kern="1200">
        <a:solidFill>
          <a:schemeClr val="tx1"/>
        </a:solidFill>
        <a:latin typeface="Times New Roman" pitchFamily="18" charset="0"/>
        <a:ea typeface="+mn-ea"/>
        <a:cs typeface="Arial" pitchFamily="34" charset="0"/>
      </a:defRPr>
    </a:lvl8pPr>
    <a:lvl9pPr marL="3657600" algn="l" defTabSz="914400" rtl="0" eaLnBrk="1" latinLnBrk="0" hangingPunct="1">
      <a:defRPr kern="1200">
        <a:solidFill>
          <a:schemeClr val="tx1"/>
        </a:solidFill>
        <a:latin typeface="Times New Roman" pitchFamily="18"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00"/>
    <a:srgbClr val="00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04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pitchFamily="34" charset="0"/>
              </a:defRPr>
            </a:lvl1pPr>
          </a:lstStyle>
          <a:p>
            <a:endParaRPr lang="en-GB"/>
          </a:p>
        </p:txBody>
      </p:sp>
      <p:sp>
        <p:nvSpPr>
          <p:cNvPr id="18435"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pitchFamily="34" charset="0"/>
              </a:defRPr>
            </a:lvl1pPr>
          </a:lstStyle>
          <a:p>
            <a:endParaRPr lang="en-GB"/>
          </a:p>
        </p:txBody>
      </p:sp>
      <p:sp>
        <p:nvSpPr>
          <p:cNvPr id="18436"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pitchFamily="34" charset="0"/>
              </a:defRPr>
            </a:lvl1pPr>
          </a:lstStyle>
          <a:p>
            <a:endParaRPr lang="en-GB"/>
          </a:p>
        </p:txBody>
      </p:sp>
      <p:sp>
        <p:nvSpPr>
          <p:cNvPr id="18437"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pitchFamily="34" charset="0"/>
              </a:defRPr>
            </a:lvl1pPr>
          </a:lstStyle>
          <a:p>
            <a:fld id="{2021DE19-8133-4A3F-9B24-70AA1D711D14}" type="slidenum">
              <a:rPr lang="en-GB"/>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pitchFamily="34" charset="0"/>
              </a:defRPr>
            </a:lvl1pPr>
          </a:lstStyle>
          <a:p>
            <a:endParaRPr lang="en-GB"/>
          </a:p>
        </p:txBody>
      </p:sp>
      <p:sp>
        <p:nvSpPr>
          <p:cNvPr id="1945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pitchFamily="34" charset="0"/>
              </a:defRPr>
            </a:lvl1pPr>
          </a:lstStyle>
          <a:p>
            <a:endParaRPr lang="en-GB"/>
          </a:p>
        </p:txBody>
      </p:sp>
      <p:sp>
        <p:nvSpPr>
          <p:cNvPr id="19460"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946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946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pitchFamily="34" charset="0"/>
              </a:defRPr>
            </a:lvl1pPr>
          </a:lstStyle>
          <a:p>
            <a:endParaRPr lang="en-GB"/>
          </a:p>
        </p:txBody>
      </p:sp>
      <p:sp>
        <p:nvSpPr>
          <p:cNvPr id="1946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pitchFamily="34" charset="0"/>
              </a:defRPr>
            </a:lvl1pPr>
          </a:lstStyle>
          <a:p>
            <a:fld id="{878462EC-88F7-47D9-A85C-36CD2FB7A540}" type="slidenum">
              <a:rPr lang="en-GB"/>
              <a:pPr/>
              <a:t>‹#›</a:t>
            </a:fld>
            <a:endParaRPr lang="en-GB"/>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itchFamily="34" charset="0"/>
        <a:ea typeface="+mn-ea"/>
        <a:cs typeface="Arial" pitchFamily="34" charset="0"/>
      </a:defRPr>
    </a:lvl1pPr>
    <a:lvl2pPr marL="457200" algn="l" rtl="0" fontAlgn="base">
      <a:spcBef>
        <a:spcPct val="30000"/>
      </a:spcBef>
      <a:spcAft>
        <a:spcPct val="0"/>
      </a:spcAft>
      <a:defRPr sz="1200" kern="1200">
        <a:solidFill>
          <a:schemeClr val="tx1"/>
        </a:solidFill>
        <a:latin typeface="Arial" pitchFamily="34" charset="0"/>
        <a:ea typeface="+mn-ea"/>
        <a:cs typeface="Arial" pitchFamily="34" charset="0"/>
      </a:defRPr>
    </a:lvl2pPr>
    <a:lvl3pPr marL="914400" algn="l" rtl="0" fontAlgn="base">
      <a:spcBef>
        <a:spcPct val="30000"/>
      </a:spcBef>
      <a:spcAft>
        <a:spcPct val="0"/>
      </a:spcAft>
      <a:defRPr sz="1200" kern="1200">
        <a:solidFill>
          <a:schemeClr val="tx1"/>
        </a:solidFill>
        <a:latin typeface="Arial" pitchFamily="34" charset="0"/>
        <a:ea typeface="+mn-ea"/>
        <a:cs typeface="Arial" pitchFamily="34" charset="0"/>
      </a:defRPr>
    </a:lvl3pPr>
    <a:lvl4pPr marL="1371600" algn="l" rtl="0" fontAlgn="base">
      <a:spcBef>
        <a:spcPct val="30000"/>
      </a:spcBef>
      <a:spcAft>
        <a:spcPct val="0"/>
      </a:spcAft>
      <a:defRPr sz="1200" kern="1200">
        <a:solidFill>
          <a:schemeClr val="tx1"/>
        </a:solidFill>
        <a:latin typeface="Arial" pitchFamily="34" charset="0"/>
        <a:ea typeface="+mn-ea"/>
        <a:cs typeface="Arial" pitchFamily="34" charset="0"/>
      </a:defRPr>
    </a:lvl4pPr>
    <a:lvl5pPr marL="1828800" algn="l" rtl="0" fontAlgn="base">
      <a:spcBef>
        <a:spcPct val="30000"/>
      </a:spcBef>
      <a:spcAft>
        <a:spcPct val="0"/>
      </a:spcAft>
      <a:defRPr sz="12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6C2141-C8B8-43AE-B3A2-DACC85FBB20D}" type="slidenum">
              <a:rPr lang="en-GB"/>
              <a:pPr/>
              <a:t>1</a:t>
            </a:fld>
            <a:endParaRPr lang="en-GB"/>
          </a:p>
        </p:txBody>
      </p:sp>
      <p:sp>
        <p:nvSpPr>
          <p:cNvPr id="20482" name="Rectangle 2"/>
          <p:cNvSpPr>
            <a:spLocks noRot="1" noChangeArrowheads="1" noTextEdit="1"/>
          </p:cNvSpPr>
          <p:nvPr>
            <p:ph type="sldImg"/>
          </p:nvPr>
        </p:nvSpPr>
        <p:spPr>
          <a:ln/>
        </p:spPr>
      </p:sp>
      <p:sp>
        <p:nvSpPr>
          <p:cNvPr id="2048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8129140-A13B-4C11-819C-1CCDB63D8758}" type="slidenum">
              <a:rPr lang="en-GB"/>
              <a:pPr/>
              <a:t>33</a:t>
            </a:fld>
            <a:endParaRPr lang="en-GB"/>
          </a:p>
        </p:txBody>
      </p:sp>
      <p:sp>
        <p:nvSpPr>
          <p:cNvPr id="32770" name="Rectangle 2"/>
          <p:cNvSpPr>
            <a:spLocks noRot="1" noChangeArrowheads="1" noTextEdit="1"/>
          </p:cNvSpPr>
          <p:nvPr>
            <p:ph type="sldImg"/>
          </p:nvPr>
        </p:nvSpPr>
        <p:spPr>
          <a:ln/>
        </p:spPr>
      </p:sp>
      <p:sp>
        <p:nvSpPr>
          <p:cNvPr id="32771" name="Rectangle 3"/>
          <p:cNvSpPr>
            <a:spLocks noGrp="1" noChangeArrowheads="1"/>
          </p:cNvSpPr>
          <p:nvPr>
            <p:ph type="body" idx="1"/>
          </p:nvPr>
        </p:nvSpPr>
        <p:spPr/>
        <p:txBody>
          <a:bodyPr/>
          <a:lstStyle/>
          <a:p>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C4C37F7-B591-416F-BC28-390E09640DEC}" type="slidenum">
              <a:rPr lang="en-GB"/>
              <a:pPr/>
              <a:t>2</a:t>
            </a:fld>
            <a:endParaRPr lang="en-GB"/>
          </a:p>
        </p:txBody>
      </p:sp>
      <p:sp>
        <p:nvSpPr>
          <p:cNvPr id="21506" name="Rectangle 2"/>
          <p:cNvSpPr>
            <a:spLocks noRot="1" noChangeArrowheads="1" noTextEdit="1"/>
          </p:cNvSpPr>
          <p:nvPr>
            <p:ph type="sldImg"/>
          </p:nvPr>
        </p:nvSpPr>
        <p:spPr>
          <a:ln/>
        </p:spPr>
      </p:sp>
      <p:sp>
        <p:nvSpPr>
          <p:cNvPr id="2150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B05B606-22B1-402C-9114-B00095463449}" type="slidenum">
              <a:rPr lang="en-GB"/>
              <a:pPr/>
              <a:t>3</a:t>
            </a:fld>
            <a:endParaRPr lang="en-GB"/>
          </a:p>
        </p:txBody>
      </p:sp>
      <p:sp>
        <p:nvSpPr>
          <p:cNvPr id="22530" name="Rectangle 2"/>
          <p:cNvSpPr>
            <a:spLocks noRot="1" noChangeArrowheads="1" noTextEdit="1"/>
          </p:cNvSpPr>
          <p:nvPr>
            <p:ph type="sldImg"/>
          </p:nvPr>
        </p:nvSpPr>
        <p:spPr>
          <a:ln/>
        </p:spPr>
      </p:sp>
      <p:sp>
        <p:nvSpPr>
          <p:cNvPr id="22531" name="Rectangle 3"/>
          <p:cNvSpPr>
            <a:spLocks noGrp="1" noChangeArrowheads="1"/>
          </p:cNvSpPr>
          <p:nvPr>
            <p:ph type="body" idx="1"/>
          </p:nvPr>
        </p:nvSpPr>
        <p:spPr/>
        <p:txBody>
          <a:bodyPr/>
          <a:lstStyle/>
          <a:p>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D99035E-509C-4A8D-B522-9CDD7C7598D7}" type="slidenum">
              <a:rPr lang="en-GB"/>
              <a:pPr/>
              <a:t>4</a:t>
            </a:fld>
            <a:endParaRPr lang="en-GB"/>
          </a:p>
        </p:txBody>
      </p:sp>
      <p:sp>
        <p:nvSpPr>
          <p:cNvPr id="23554" name="Rectangle 2"/>
          <p:cNvSpPr>
            <a:spLocks noRot="1" noChangeArrowheads="1" noTextEdit="1"/>
          </p:cNvSpPr>
          <p:nvPr>
            <p:ph type="sldImg"/>
          </p:nvPr>
        </p:nvSpPr>
        <p:spPr>
          <a:ln/>
        </p:spPr>
      </p:sp>
      <p:sp>
        <p:nvSpPr>
          <p:cNvPr id="23555" name="Rectangle 3"/>
          <p:cNvSpPr>
            <a:spLocks noGrp="1" noChangeArrowheads="1"/>
          </p:cNvSpPr>
          <p:nvPr>
            <p:ph type="body" idx="1"/>
          </p:nvPr>
        </p:nvSpPr>
        <p:spPr/>
        <p:txBody>
          <a:bodyPr/>
          <a:lstStyle/>
          <a:p>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FAE468B-0592-47A8-A2C7-DA4F9DAE172D}" type="slidenum">
              <a:rPr lang="en-GB"/>
              <a:pPr/>
              <a:t>5</a:t>
            </a:fld>
            <a:endParaRPr lang="en-GB"/>
          </a:p>
        </p:txBody>
      </p:sp>
      <p:sp>
        <p:nvSpPr>
          <p:cNvPr id="24578" name="Rectangle 2"/>
          <p:cNvSpPr>
            <a:spLocks noRot="1" noChangeArrowheads="1" noTextEdit="1"/>
          </p:cNvSpPr>
          <p:nvPr>
            <p:ph type="sldImg"/>
          </p:nvPr>
        </p:nvSpPr>
        <p:spPr>
          <a:ln/>
        </p:spPr>
      </p:sp>
      <p:sp>
        <p:nvSpPr>
          <p:cNvPr id="24579" name="Rectangle 3"/>
          <p:cNvSpPr>
            <a:spLocks noGrp="1" noChangeArrowheads="1"/>
          </p:cNvSpPr>
          <p:nvPr>
            <p:ph type="body" idx="1"/>
          </p:nvPr>
        </p:nvSpPr>
        <p:spPr/>
        <p:txBody>
          <a:bodyPr/>
          <a:lstStyle/>
          <a:p>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08F4D83-03E0-46E7-AF83-C6210F9A1FC3}" type="slidenum">
              <a:rPr lang="en-GB"/>
              <a:pPr/>
              <a:t>7</a:t>
            </a:fld>
            <a:endParaRPr lang="en-GB"/>
          </a:p>
        </p:txBody>
      </p:sp>
      <p:sp>
        <p:nvSpPr>
          <p:cNvPr id="25602" name="Rectangle 2"/>
          <p:cNvSpPr>
            <a:spLocks noRot="1" noChangeArrowheads="1" noTextEdit="1"/>
          </p:cNvSpPr>
          <p:nvPr>
            <p:ph type="sldImg"/>
          </p:nvPr>
        </p:nvSpPr>
        <p:spPr>
          <a:ln/>
        </p:spPr>
      </p:sp>
      <p:sp>
        <p:nvSpPr>
          <p:cNvPr id="2560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0967971-81DF-4173-8F87-40FD7FBAF8F8}" type="slidenum">
              <a:rPr lang="en-GB"/>
              <a:pPr/>
              <a:t>8</a:t>
            </a:fld>
            <a:endParaRPr lang="en-GB"/>
          </a:p>
        </p:txBody>
      </p:sp>
      <p:sp>
        <p:nvSpPr>
          <p:cNvPr id="27650" name="Rectangle 2"/>
          <p:cNvSpPr>
            <a:spLocks noRot="1" noChangeArrowheads="1" noTextEdit="1"/>
          </p:cNvSpPr>
          <p:nvPr>
            <p:ph type="sldImg"/>
          </p:nvPr>
        </p:nvSpPr>
        <p:spPr>
          <a:ln/>
        </p:spPr>
      </p:sp>
      <p:sp>
        <p:nvSpPr>
          <p:cNvPr id="27651" name="Rectangle 3"/>
          <p:cNvSpPr>
            <a:spLocks noGrp="1" noChangeArrowheads="1"/>
          </p:cNvSpPr>
          <p:nvPr>
            <p:ph type="body" idx="1"/>
          </p:nvPr>
        </p:nvSpPr>
        <p:spPr/>
        <p:txBody>
          <a:bodyPr/>
          <a:lstStyle/>
          <a:p>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10A366F-51B2-4B78-A431-67307BA69B61}" type="slidenum">
              <a:rPr lang="en-GB"/>
              <a:pPr/>
              <a:t>27</a:t>
            </a:fld>
            <a:endParaRPr lang="en-GB"/>
          </a:p>
        </p:txBody>
      </p:sp>
      <p:sp>
        <p:nvSpPr>
          <p:cNvPr id="29698" name="Rectangle 2"/>
          <p:cNvSpPr>
            <a:spLocks noRot="1" noChangeArrowheads="1" noTextEdit="1"/>
          </p:cNvSpPr>
          <p:nvPr>
            <p:ph type="sldImg"/>
          </p:nvPr>
        </p:nvSpPr>
        <p:spPr>
          <a:ln/>
        </p:spPr>
      </p:sp>
      <p:sp>
        <p:nvSpPr>
          <p:cNvPr id="29699" name="Rectangle 3"/>
          <p:cNvSpPr>
            <a:spLocks noGrp="1" noChangeArrowheads="1"/>
          </p:cNvSpPr>
          <p:nvPr>
            <p:ph type="body" idx="1"/>
          </p:nvPr>
        </p:nvSpPr>
        <p:spPr/>
        <p:txBody>
          <a:bodyPr/>
          <a:lstStyle/>
          <a:p>
            <a:endParaRPr lang="en-GB"/>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4536CEA-1947-4AE9-9B60-7F431A3F420F}" type="slidenum">
              <a:rPr lang="en-GB"/>
              <a:pPr/>
              <a:t>32</a:t>
            </a:fld>
            <a:endParaRPr lang="en-GB"/>
          </a:p>
        </p:txBody>
      </p:sp>
      <p:sp>
        <p:nvSpPr>
          <p:cNvPr id="31746" name="Rectangle 2"/>
          <p:cNvSpPr>
            <a:spLocks noRot="1" noChangeArrowheads="1" noTextEdit="1"/>
          </p:cNvSpPr>
          <p:nvPr>
            <p:ph type="sldImg"/>
          </p:nvPr>
        </p:nvSpPr>
        <p:spPr>
          <a:ln/>
        </p:spPr>
      </p:sp>
      <p:sp>
        <p:nvSpPr>
          <p:cNvPr id="31747" name="Rectangle 3"/>
          <p:cNvSpPr>
            <a:spLocks noGrp="1" noChangeArrowheads="1"/>
          </p:cNvSpPr>
          <p:nvPr>
            <p:ph type="body" idx="1"/>
          </p:nvPr>
        </p:nvSpPr>
        <p:spPr/>
        <p:txBody>
          <a:bodyPr/>
          <a:lstStyle/>
          <a:p>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17762" name="Group 2"/>
          <p:cNvGrpSpPr>
            <a:grpSpLocks/>
          </p:cNvGrpSpPr>
          <p:nvPr/>
        </p:nvGrpSpPr>
        <p:grpSpPr bwMode="auto">
          <a:xfrm>
            <a:off x="0" y="0"/>
            <a:ext cx="9144000" cy="6934200"/>
            <a:chOff x="0" y="0"/>
            <a:chExt cx="5760" cy="4368"/>
          </a:xfrm>
        </p:grpSpPr>
        <p:sp>
          <p:nvSpPr>
            <p:cNvPr id="117763" name="Freeform 3"/>
            <p:cNvSpPr>
              <a:spLocks/>
            </p:cNvSpPr>
            <p:nvPr/>
          </p:nvSpPr>
          <p:spPr bwMode="hidden">
            <a:xfrm>
              <a:off x="0" y="2208"/>
              <a:ext cx="2515" cy="1970"/>
            </a:xfrm>
            <a:custGeom>
              <a:avLst/>
              <a:gdLst/>
              <a:ahLst/>
              <a:cxnLst>
                <a:cxn ang="0">
                  <a:pos x="744" y="1669"/>
                </a:cxn>
                <a:cxn ang="0">
                  <a:pos x="852" y="1400"/>
                </a:cxn>
                <a:cxn ang="0">
                  <a:pos x="876" y="1171"/>
                </a:cxn>
                <a:cxn ang="0">
                  <a:pos x="979" y="1370"/>
                </a:cxn>
                <a:cxn ang="0">
                  <a:pos x="1231" y="1621"/>
                </a:cxn>
                <a:cxn ang="0">
                  <a:pos x="1471" y="1693"/>
                </a:cxn>
                <a:cxn ang="0">
                  <a:pos x="1819" y="1678"/>
                </a:cxn>
                <a:cxn ang="0">
                  <a:pos x="1893" y="1513"/>
                </a:cxn>
                <a:cxn ang="0">
                  <a:pos x="1874" y="1285"/>
                </a:cxn>
                <a:cxn ang="0">
                  <a:pos x="1783" y="967"/>
                </a:cxn>
                <a:cxn ang="0">
                  <a:pos x="1289" y="873"/>
                </a:cxn>
                <a:cxn ang="0">
                  <a:pos x="1549" y="745"/>
                </a:cxn>
                <a:cxn ang="0">
                  <a:pos x="1753" y="732"/>
                </a:cxn>
                <a:cxn ang="0">
                  <a:pos x="2107" y="618"/>
                </a:cxn>
                <a:cxn ang="0">
                  <a:pos x="2377" y="438"/>
                </a:cxn>
                <a:cxn ang="0">
                  <a:pos x="2420" y="343"/>
                </a:cxn>
                <a:cxn ang="0">
                  <a:pos x="2077" y="331"/>
                </a:cxn>
                <a:cxn ang="0">
                  <a:pos x="1951" y="301"/>
                </a:cxn>
                <a:cxn ang="0">
                  <a:pos x="1645" y="289"/>
                </a:cxn>
                <a:cxn ang="0">
                  <a:pos x="1297" y="408"/>
                </a:cxn>
                <a:cxn ang="0">
                  <a:pos x="1308" y="337"/>
                </a:cxn>
                <a:cxn ang="0">
                  <a:pos x="1453" y="168"/>
                </a:cxn>
                <a:cxn ang="0">
                  <a:pos x="1477" y="36"/>
                </a:cxn>
                <a:cxn ang="0">
                  <a:pos x="1417" y="24"/>
                </a:cxn>
                <a:cxn ang="0">
                  <a:pos x="1189" y="102"/>
                </a:cxn>
                <a:cxn ang="0">
                  <a:pos x="1026" y="144"/>
                </a:cxn>
                <a:cxn ang="0">
                  <a:pos x="889" y="331"/>
                </a:cxn>
                <a:cxn ang="0">
                  <a:pos x="726" y="480"/>
                </a:cxn>
                <a:cxn ang="0">
                  <a:pos x="643" y="540"/>
                </a:cxn>
                <a:cxn ang="0">
                  <a:pos x="600" y="516"/>
                </a:cxn>
                <a:cxn ang="0">
                  <a:pos x="552" y="486"/>
                </a:cxn>
                <a:cxn ang="0">
                  <a:pos x="528" y="462"/>
                </a:cxn>
                <a:cxn ang="0">
                  <a:pos x="474" y="426"/>
                </a:cxn>
                <a:cxn ang="0">
                  <a:pos x="415" y="390"/>
                </a:cxn>
                <a:cxn ang="0">
                  <a:pos x="366" y="366"/>
                </a:cxn>
                <a:cxn ang="0">
                  <a:pos x="192" y="234"/>
                </a:cxn>
                <a:cxn ang="0">
                  <a:pos x="570" y="564"/>
                </a:cxn>
                <a:cxn ang="0">
                  <a:pos x="444" y="732"/>
                </a:cxn>
                <a:cxn ang="0">
                  <a:pos x="318" y="787"/>
                </a:cxn>
                <a:cxn ang="0">
                  <a:pos x="127" y="853"/>
                </a:cxn>
                <a:cxn ang="0">
                  <a:pos x="0" y="1165"/>
                </a:cxn>
                <a:cxn ang="0">
                  <a:pos x="372" y="1015"/>
                </a:cxn>
                <a:cxn ang="0">
                  <a:pos x="222" y="1262"/>
                </a:cxn>
                <a:cxn ang="0">
                  <a:pos x="139" y="1459"/>
                </a:cxn>
                <a:cxn ang="0">
                  <a:pos x="102" y="1495"/>
                </a:cxn>
                <a:cxn ang="0">
                  <a:pos x="84" y="1519"/>
                </a:cxn>
                <a:cxn ang="0">
                  <a:pos x="96" y="1537"/>
                </a:cxn>
                <a:cxn ang="0">
                  <a:pos x="127" y="1567"/>
                </a:cxn>
                <a:cxn ang="0">
                  <a:pos x="145" y="1633"/>
                </a:cxn>
                <a:cxn ang="0">
                  <a:pos x="156" y="1693"/>
                </a:cxn>
                <a:cxn ang="0">
                  <a:pos x="162" y="1723"/>
                </a:cxn>
                <a:cxn ang="0">
                  <a:pos x="216" y="1802"/>
                </a:cxn>
                <a:cxn ang="0">
                  <a:pos x="228" y="1850"/>
                </a:cxn>
                <a:cxn ang="0">
                  <a:pos x="240" y="1904"/>
                </a:cxn>
                <a:cxn ang="0">
                  <a:pos x="246" y="1922"/>
                </a:cxn>
                <a:cxn ang="0">
                  <a:pos x="258" y="1970"/>
                </a:cxn>
                <a:cxn ang="0">
                  <a:pos x="462" y="1922"/>
                </a:cxn>
                <a:cxn ang="0">
                  <a:pos x="624" y="1778"/>
                </a:cxn>
              </a:cxnLst>
              <a:rect l="0" t="0" r="r" b="b"/>
              <a:pathLst>
                <a:path w="2515" h="1970">
                  <a:moveTo>
                    <a:pt x="624" y="1778"/>
                  </a:moveTo>
                  <a:lnTo>
                    <a:pt x="744" y="1669"/>
                  </a:lnTo>
                  <a:lnTo>
                    <a:pt x="834" y="1627"/>
                  </a:lnTo>
                  <a:lnTo>
                    <a:pt x="852" y="1400"/>
                  </a:lnTo>
                  <a:lnTo>
                    <a:pt x="834" y="1225"/>
                  </a:lnTo>
                  <a:lnTo>
                    <a:pt x="876" y="1171"/>
                  </a:lnTo>
                  <a:lnTo>
                    <a:pt x="901" y="1268"/>
                  </a:lnTo>
                  <a:lnTo>
                    <a:pt x="979" y="1370"/>
                  </a:lnTo>
                  <a:lnTo>
                    <a:pt x="1116" y="1519"/>
                  </a:lnTo>
                  <a:lnTo>
                    <a:pt x="1231" y="1621"/>
                  </a:lnTo>
                  <a:lnTo>
                    <a:pt x="1353" y="1632"/>
                  </a:lnTo>
                  <a:lnTo>
                    <a:pt x="1471" y="1693"/>
                  </a:lnTo>
                  <a:lnTo>
                    <a:pt x="1664" y="1659"/>
                  </a:lnTo>
                  <a:lnTo>
                    <a:pt x="1819" y="1678"/>
                  </a:lnTo>
                  <a:lnTo>
                    <a:pt x="1975" y="1632"/>
                  </a:lnTo>
                  <a:lnTo>
                    <a:pt x="1893" y="1513"/>
                  </a:lnTo>
                  <a:lnTo>
                    <a:pt x="1920" y="1385"/>
                  </a:lnTo>
                  <a:lnTo>
                    <a:pt x="1874" y="1285"/>
                  </a:lnTo>
                  <a:lnTo>
                    <a:pt x="1865" y="1129"/>
                  </a:lnTo>
                  <a:lnTo>
                    <a:pt x="1783" y="967"/>
                  </a:lnTo>
                  <a:lnTo>
                    <a:pt x="1527" y="891"/>
                  </a:lnTo>
                  <a:lnTo>
                    <a:pt x="1289" y="873"/>
                  </a:lnTo>
                  <a:lnTo>
                    <a:pt x="1393" y="781"/>
                  </a:lnTo>
                  <a:lnTo>
                    <a:pt x="1549" y="745"/>
                  </a:lnTo>
                  <a:lnTo>
                    <a:pt x="1620" y="738"/>
                  </a:lnTo>
                  <a:lnTo>
                    <a:pt x="1753" y="732"/>
                  </a:lnTo>
                  <a:lnTo>
                    <a:pt x="1933" y="720"/>
                  </a:lnTo>
                  <a:lnTo>
                    <a:pt x="2107" y="618"/>
                  </a:lnTo>
                  <a:lnTo>
                    <a:pt x="2227" y="516"/>
                  </a:lnTo>
                  <a:lnTo>
                    <a:pt x="2377" y="438"/>
                  </a:lnTo>
                  <a:lnTo>
                    <a:pt x="2515" y="337"/>
                  </a:lnTo>
                  <a:lnTo>
                    <a:pt x="2420" y="343"/>
                  </a:lnTo>
                  <a:lnTo>
                    <a:pt x="2191" y="343"/>
                  </a:lnTo>
                  <a:lnTo>
                    <a:pt x="2077" y="331"/>
                  </a:lnTo>
                  <a:lnTo>
                    <a:pt x="2053" y="301"/>
                  </a:lnTo>
                  <a:lnTo>
                    <a:pt x="1951" y="301"/>
                  </a:lnTo>
                  <a:lnTo>
                    <a:pt x="1795" y="259"/>
                  </a:lnTo>
                  <a:lnTo>
                    <a:pt x="1645" y="289"/>
                  </a:lnTo>
                  <a:lnTo>
                    <a:pt x="1447" y="372"/>
                  </a:lnTo>
                  <a:lnTo>
                    <a:pt x="1297" y="408"/>
                  </a:lnTo>
                  <a:lnTo>
                    <a:pt x="1153" y="414"/>
                  </a:lnTo>
                  <a:lnTo>
                    <a:pt x="1308" y="337"/>
                  </a:lnTo>
                  <a:lnTo>
                    <a:pt x="1465" y="198"/>
                  </a:lnTo>
                  <a:lnTo>
                    <a:pt x="1453" y="168"/>
                  </a:lnTo>
                  <a:lnTo>
                    <a:pt x="1465" y="102"/>
                  </a:lnTo>
                  <a:lnTo>
                    <a:pt x="1477" y="36"/>
                  </a:lnTo>
                  <a:lnTo>
                    <a:pt x="1453" y="0"/>
                  </a:lnTo>
                  <a:lnTo>
                    <a:pt x="1417" y="24"/>
                  </a:lnTo>
                  <a:lnTo>
                    <a:pt x="1356" y="42"/>
                  </a:lnTo>
                  <a:lnTo>
                    <a:pt x="1189" y="102"/>
                  </a:lnTo>
                  <a:lnTo>
                    <a:pt x="1098" y="144"/>
                  </a:lnTo>
                  <a:lnTo>
                    <a:pt x="1026" y="144"/>
                  </a:lnTo>
                  <a:lnTo>
                    <a:pt x="991" y="168"/>
                  </a:lnTo>
                  <a:lnTo>
                    <a:pt x="889" y="331"/>
                  </a:lnTo>
                  <a:lnTo>
                    <a:pt x="852" y="408"/>
                  </a:lnTo>
                  <a:lnTo>
                    <a:pt x="726" y="480"/>
                  </a:lnTo>
                  <a:lnTo>
                    <a:pt x="649" y="540"/>
                  </a:lnTo>
                  <a:lnTo>
                    <a:pt x="643" y="540"/>
                  </a:lnTo>
                  <a:lnTo>
                    <a:pt x="637" y="534"/>
                  </a:lnTo>
                  <a:lnTo>
                    <a:pt x="600" y="516"/>
                  </a:lnTo>
                  <a:lnTo>
                    <a:pt x="564" y="492"/>
                  </a:lnTo>
                  <a:lnTo>
                    <a:pt x="552" y="486"/>
                  </a:lnTo>
                  <a:lnTo>
                    <a:pt x="540" y="474"/>
                  </a:lnTo>
                  <a:lnTo>
                    <a:pt x="528" y="462"/>
                  </a:lnTo>
                  <a:lnTo>
                    <a:pt x="504" y="444"/>
                  </a:lnTo>
                  <a:lnTo>
                    <a:pt x="474" y="426"/>
                  </a:lnTo>
                  <a:lnTo>
                    <a:pt x="444" y="408"/>
                  </a:lnTo>
                  <a:lnTo>
                    <a:pt x="415" y="390"/>
                  </a:lnTo>
                  <a:lnTo>
                    <a:pt x="385" y="372"/>
                  </a:lnTo>
                  <a:lnTo>
                    <a:pt x="366" y="366"/>
                  </a:lnTo>
                  <a:lnTo>
                    <a:pt x="360" y="360"/>
                  </a:lnTo>
                  <a:lnTo>
                    <a:pt x="192" y="234"/>
                  </a:lnTo>
                  <a:lnTo>
                    <a:pt x="210" y="307"/>
                  </a:lnTo>
                  <a:lnTo>
                    <a:pt x="570" y="564"/>
                  </a:lnTo>
                  <a:lnTo>
                    <a:pt x="558" y="618"/>
                  </a:lnTo>
                  <a:lnTo>
                    <a:pt x="444" y="732"/>
                  </a:lnTo>
                  <a:lnTo>
                    <a:pt x="324" y="787"/>
                  </a:lnTo>
                  <a:lnTo>
                    <a:pt x="318" y="787"/>
                  </a:lnTo>
                  <a:lnTo>
                    <a:pt x="258" y="811"/>
                  </a:lnTo>
                  <a:lnTo>
                    <a:pt x="127" y="853"/>
                  </a:lnTo>
                  <a:lnTo>
                    <a:pt x="0" y="901"/>
                  </a:lnTo>
                  <a:lnTo>
                    <a:pt x="0" y="1165"/>
                  </a:lnTo>
                  <a:lnTo>
                    <a:pt x="78" y="1147"/>
                  </a:lnTo>
                  <a:lnTo>
                    <a:pt x="372" y="1015"/>
                  </a:lnTo>
                  <a:lnTo>
                    <a:pt x="336" y="1117"/>
                  </a:lnTo>
                  <a:lnTo>
                    <a:pt x="222" y="1262"/>
                  </a:lnTo>
                  <a:lnTo>
                    <a:pt x="145" y="1453"/>
                  </a:lnTo>
                  <a:lnTo>
                    <a:pt x="139" y="1459"/>
                  </a:lnTo>
                  <a:lnTo>
                    <a:pt x="133" y="1465"/>
                  </a:lnTo>
                  <a:lnTo>
                    <a:pt x="102" y="1495"/>
                  </a:lnTo>
                  <a:lnTo>
                    <a:pt x="90" y="1507"/>
                  </a:lnTo>
                  <a:lnTo>
                    <a:pt x="84" y="1519"/>
                  </a:lnTo>
                  <a:lnTo>
                    <a:pt x="84" y="1531"/>
                  </a:lnTo>
                  <a:lnTo>
                    <a:pt x="96" y="1537"/>
                  </a:lnTo>
                  <a:lnTo>
                    <a:pt x="114" y="1549"/>
                  </a:lnTo>
                  <a:lnTo>
                    <a:pt x="127" y="1567"/>
                  </a:lnTo>
                  <a:lnTo>
                    <a:pt x="139" y="1597"/>
                  </a:lnTo>
                  <a:lnTo>
                    <a:pt x="145" y="1633"/>
                  </a:lnTo>
                  <a:lnTo>
                    <a:pt x="150" y="1663"/>
                  </a:lnTo>
                  <a:lnTo>
                    <a:pt x="156" y="1693"/>
                  </a:lnTo>
                  <a:lnTo>
                    <a:pt x="162" y="1717"/>
                  </a:lnTo>
                  <a:lnTo>
                    <a:pt x="162" y="1723"/>
                  </a:lnTo>
                  <a:lnTo>
                    <a:pt x="216" y="1796"/>
                  </a:lnTo>
                  <a:lnTo>
                    <a:pt x="216" y="1802"/>
                  </a:lnTo>
                  <a:lnTo>
                    <a:pt x="222" y="1814"/>
                  </a:lnTo>
                  <a:lnTo>
                    <a:pt x="228" y="1850"/>
                  </a:lnTo>
                  <a:lnTo>
                    <a:pt x="234" y="1886"/>
                  </a:lnTo>
                  <a:lnTo>
                    <a:pt x="240" y="1904"/>
                  </a:lnTo>
                  <a:lnTo>
                    <a:pt x="240" y="1916"/>
                  </a:lnTo>
                  <a:lnTo>
                    <a:pt x="246" y="1922"/>
                  </a:lnTo>
                  <a:lnTo>
                    <a:pt x="252" y="1934"/>
                  </a:lnTo>
                  <a:lnTo>
                    <a:pt x="258" y="1970"/>
                  </a:lnTo>
                  <a:lnTo>
                    <a:pt x="438" y="1970"/>
                  </a:lnTo>
                  <a:lnTo>
                    <a:pt x="462" y="1922"/>
                  </a:lnTo>
                  <a:lnTo>
                    <a:pt x="624" y="1778"/>
                  </a:lnTo>
                  <a:lnTo>
                    <a:pt x="624" y="1778"/>
                  </a:lnTo>
                  <a:close/>
                </a:path>
              </a:pathLst>
            </a:custGeom>
            <a:gradFill rotWithShape="0">
              <a:gsLst>
                <a:gs pos="0">
                  <a:schemeClr val="bg2"/>
                </a:gs>
                <a:gs pos="50000">
                  <a:schemeClr val="bg1"/>
                </a:gs>
                <a:gs pos="100000">
                  <a:schemeClr val="bg2"/>
                </a:gs>
              </a:gsLst>
              <a:lin ang="2700000" scaled="1"/>
            </a:gradFill>
            <a:ln w="9525">
              <a:noFill/>
              <a:round/>
              <a:headEnd/>
              <a:tailEnd/>
            </a:ln>
          </p:spPr>
          <p:txBody>
            <a:bodyPr/>
            <a:lstStyle/>
            <a:p>
              <a:endParaRPr lang="en-US"/>
            </a:p>
          </p:txBody>
        </p:sp>
        <p:sp>
          <p:nvSpPr>
            <p:cNvPr id="117764" name="Freeform 4"/>
            <p:cNvSpPr>
              <a:spLocks/>
            </p:cNvSpPr>
            <p:nvPr/>
          </p:nvSpPr>
          <p:spPr bwMode="hidden">
            <a:xfrm>
              <a:off x="0" y="2496"/>
              <a:ext cx="2112" cy="1604"/>
            </a:xfrm>
            <a:custGeom>
              <a:avLst/>
              <a:gdLst/>
              <a:ahLst/>
              <a:cxnLst>
                <a:cxn ang="0">
                  <a:pos x="580" y="1043"/>
                </a:cxn>
                <a:cxn ang="0">
                  <a:pos x="544" y="683"/>
                </a:cxn>
                <a:cxn ang="0">
                  <a:pos x="670" y="395"/>
                </a:cxn>
                <a:cxn ang="0">
                  <a:pos x="927" y="587"/>
                </a:cxn>
                <a:cxn ang="0">
                  <a:pos x="1214" y="869"/>
                </a:cxn>
                <a:cxn ang="0">
                  <a:pos x="1483" y="1109"/>
                </a:cxn>
                <a:cxn ang="0">
                  <a:pos x="1800" y="1360"/>
                </a:cxn>
                <a:cxn ang="0">
                  <a:pos x="1883" y="1414"/>
                </a:cxn>
                <a:cxn ang="0">
                  <a:pos x="1836" y="1354"/>
                </a:cxn>
                <a:cxn ang="0">
                  <a:pos x="1411" y="1001"/>
                </a:cxn>
                <a:cxn ang="0">
                  <a:pos x="1088" y="683"/>
                </a:cxn>
                <a:cxn ang="0">
                  <a:pos x="723" y="329"/>
                </a:cxn>
                <a:cxn ang="0">
                  <a:pos x="999" y="311"/>
                </a:cxn>
                <a:cxn ang="0">
                  <a:pos x="1286" y="317"/>
                </a:cxn>
                <a:cxn ang="0">
                  <a:pos x="1614" y="269"/>
                </a:cxn>
                <a:cxn ang="0">
                  <a:pos x="2123" y="197"/>
                </a:cxn>
                <a:cxn ang="0">
                  <a:pos x="2075" y="173"/>
                </a:cxn>
                <a:cxn ang="0">
                  <a:pos x="1543" y="257"/>
                </a:cxn>
                <a:cxn ang="0">
                  <a:pos x="1208" y="275"/>
                </a:cxn>
                <a:cxn ang="0">
                  <a:pos x="759" y="257"/>
                </a:cxn>
                <a:cxn ang="0">
                  <a:pos x="819" y="227"/>
                </a:cxn>
                <a:cxn ang="0">
                  <a:pos x="1142" y="0"/>
                </a:cxn>
                <a:cxn ang="0">
                  <a:pos x="1088" y="30"/>
                </a:cxn>
                <a:cxn ang="0">
                  <a:pos x="1010" y="84"/>
                </a:cxn>
                <a:cxn ang="0">
                  <a:pos x="855" y="191"/>
                </a:cxn>
                <a:cxn ang="0">
                  <a:pos x="670" y="281"/>
                </a:cxn>
                <a:cxn ang="0">
                  <a:pos x="634" y="359"/>
                </a:cxn>
                <a:cxn ang="0">
                  <a:pos x="305" y="587"/>
                </a:cxn>
                <a:cxn ang="0">
                  <a:pos x="0" y="725"/>
                </a:cxn>
                <a:cxn ang="0">
                  <a:pos x="0" y="731"/>
                </a:cxn>
                <a:cxn ang="0">
                  <a:pos x="0" y="767"/>
                </a:cxn>
                <a:cxn ang="0">
                  <a:pos x="299" y="635"/>
                </a:cxn>
                <a:cxn ang="0">
                  <a:pos x="592" y="431"/>
                </a:cxn>
                <a:cxn ang="0">
                  <a:pos x="508" y="671"/>
                </a:cxn>
                <a:cxn ang="0">
                  <a:pos x="526" y="995"/>
                </a:cxn>
                <a:cxn ang="0">
                  <a:pos x="460" y="1168"/>
                </a:cxn>
                <a:cxn ang="0">
                  <a:pos x="329" y="1480"/>
                </a:cxn>
                <a:cxn ang="0">
                  <a:pos x="323" y="1696"/>
                </a:cxn>
                <a:cxn ang="0">
                  <a:pos x="329" y="1696"/>
                </a:cxn>
                <a:cxn ang="0">
                  <a:pos x="347" y="1552"/>
                </a:cxn>
                <a:cxn ang="0">
                  <a:pos x="580" y="1043"/>
                </a:cxn>
                <a:cxn ang="0">
                  <a:pos x="580" y="1043"/>
                </a:cxn>
              </a:cxnLst>
              <a:rect l="0" t="0" r="r" b="b"/>
              <a:pathLst>
                <a:path w="2123" h="1696">
                  <a:moveTo>
                    <a:pt x="580" y="1043"/>
                  </a:moveTo>
                  <a:lnTo>
                    <a:pt x="544" y="683"/>
                  </a:lnTo>
                  <a:lnTo>
                    <a:pt x="670" y="395"/>
                  </a:lnTo>
                  <a:lnTo>
                    <a:pt x="927" y="587"/>
                  </a:lnTo>
                  <a:lnTo>
                    <a:pt x="1214" y="869"/>
                  </a:lnTo>
                  <a:lnTo>
                    <a:pt x="1483" y="1109"/>
                  </a:lnTo>
                  <a:lnTo>
                    <a:pt x="1800" y="1360"/>
                  </a:lnTo>
                  <a:lnTo>
                    <a:pt x="1883" y="1414"/>
                  </a:lnTo>
                  <a:lnTo>
                    <a:pt x="1836" y="1354"/>
                  </a:lnTo>
                  <a:lnTo>
                    <a:pt x="1411" y="1001"/>
                  </a:lnTo>
                  <a:lnTo>
                    <a:pt x="1088" y="683"/>
                  </a:lnTo>
                  <a:lnTo>
                    <a:pt x="723" y="329"/>
                  </a:lnTo>
                  <a:lnTo>
                    <a:pt x="999" y="311"/>
                  </a:lnTo>
                  <a:lnTo>
                    <a:pt x="1286" y="317"/>
                  </a:lnTo>
                  <a:lnTo>
                    <a:pt x="1614" y="269"/>
                  </a:lnTo>
                  <a:lnTo>
                    <a:pt x="2123" y="197"/>
                  </a:lnTo>
                  <a:lnTo>
                    <a:pt x="2075" y="173"/>
                  </a:lnTo>
                  <a:lnTo>
                    <a:pt x="1543" y="257"/>
                  </a:lnTo>
                  <a:lnTo>
                    <a:pt x="1208" y="275"/>
                  </a:lnTo>
                  <a:lnTo>
                    <a:pt x="759" y="257"/>
                  </a:lnTo>
                  <a:lnTo>
                    <a:pt x="819" y="227"/>
                  </a:lnTo>
                  <a:lnTo>
                    <a:pt x="1142" y="0"/>
                  </a:lnTo>
                  <a:lnTo>
                    <a:pt x="1088" y="30"/>
                  </a:lnTo>
                  <a:lnTo>
                    <a:pt x="1010" y="84"/>
                  </a:lnTo>
                  <a:lnTo>
                    <a:pt x="855" y="191"/>
                  </a:lnTo>
                  <a:lnTo>
                    <a:pt x="670" y="281"/>
                  </a:lnTo>
                  <a:lnTo>
                    <a:pt x="634" y="359"/>
                  </a:lnTo>
                  <a:lnTo>
                    <a:pt x="305" y="587"/>
                  </a:lnTo>
                  <a:lnTo>
                    <a:pt x="0" y="725"/>
                  </a:lnTo>
                  <a:lnTo>
                    <a:pt x="0" y="731"/>
                  </a:lnTo>
                  <a:lnTo>
                    <a:pt x="0" y="767"/>
                  </a:lnTo>
                  <a:lnTo>
                    <a:pt x="299" y="635"/>
                  </a:lnTo>
                  <a:lnTo>
                    <a:pt x="592" y="431"/>
                  </a:lnTo>
                  <a:lnTo>
                    <a:pt x="508" y="671"/>
                  </a:lnTo>
                  <a:lnTo>
                    <a:pt x="526" y="995"/>
                  </a:lnTo>
                  <a:lnTo>
                    <a:pt x="460" y="1168"/>
                  </a:lnTo>
                  <a:lnTo>
                    <a:pt x="329" y="1480"/>
                  </a:lnTo>
                  <a:lnTo>
                    <a:pt x="323" y="1696"/>
                  </a:lnTo>
                  <a:lnTo>
                    <a:pt x="329" y="1696"/>
                  </a:lnTo>
                  <a:lnTo>
                    <a:pt x="347" y="1552"/>
                  </a:lnTo>
                  <a:lnTo>
                    <a:pt x="580" y="1043"/>
                  </a:lnTo>
                  <a:lnTo>
                    <a:pt x="580" y="1043"/>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n-US"/>
            </a:p>
          </p:txBody>
        </p:sp>
        <p:sp>
          <p:nvSpPr>
            <p:cNvPr id="117765" name="Freeform 5"/>
            <p:cNvSpPr>
              <a:spLocks/>
            </p:cNvSpPr>
            <p:nvPr/>
          </p:nvSpPr>
          <p:spPr bwMode="hidden">
            <a:xfrm>
              <a:off x="2092" y="3233"/>
              <a:ext cx="3668" cy="943"/>
            </a:xfrm>
            <a:custGeom>
              <a:avLst/>
              <a:gdLst/>
              <a:ahLst/>
              <a:cxnLst>
                <a:cxn ang="0">
                  <a:pos x="3338" y="288"/>
                </a:cxn>
                <a:cxn ang="0">
                  <a:pos x="3194" y="258"/>
                </a:cxn>
                <a:cxn ang="0">
                  <a:pos x="2816" y="234"/>
                </a:cxn>
                <a:cxn ang="0">
                  <a:pos x="2330" y="306"/>
                </a:cxn>
                <a:cxn ang="0">
                  <a:pos x="2372" y="258"/>
                </a:cxn>
                <a:cxn ang="0">
                  <a:pos x="2624" y="132"/>
                </a:cxn>
                <a:cxn ang="0">
                  <a:pos x="2707" y="24"/>
                </a:cxn>
                <a:cxn ang="0">
                  <a:pos x="2642" y="12"/>
                </a:cxn>
                <a:cxn ang="0">
                  <a:pos x="2515" y="54"/>
                </a:cxn>
                <a:cxn ang="0">
                  <a:pos x="2324" y="66"/>
                </a:cxn>
                <a:cxn ang="0">
                  <a:pos x="2101" y="90"/>
                </a:cxn>
                <a:cxn ang="0">
                  <a:pos x="1855" y="228"/>
                </a:cxn>
                <a:cxn ang="0">
                  <a:pos x="1591" y="337"/>
                </a:cxn>
                <a:cxn ang="0">
                  <a:pos x="1459" y="379"/>
                </a:cxn>
                <a:cxn ang="0">
                  <a:pos x="1417" y="361"/>
                </a:cxn>
                <a:cxn ang="0">
                  <a:pos x="1363" y="331"/>
                </a:cxn>
                <a:cxn ang="0">
                  <a:pos x="1344" y="312"/>
                </a:cxn>
                <a:cxn ang="0">
                  <a:pos x="1290" y="288"/>
                </a:cxn>
                <a:cxn ang="0">
                  <a:pos x="1230" y="252"/>
                </a:cxn>
                <a:cxn ang="0">
                  <a:pos x="1119" y="227"/>
                </a:cxn>
                <a:cxn ang="0">
                  <a:pos x="1320" y="438"/>
                </a:cxn>
                <a:cxn ang="0">
                  <a:pos x="960" y="558"/>
                </a:cxn>
                <a:cxn ang="0">
                  <a:pos x="474" y="630"/>
                </a:cxn>
                <a:cxn ang="0">
                  <a:pos x="132" y="781"/>
                </a:cxn>
                <a:cxn ang="0">
                  <a:pos x="234" y="847"/>
                </a:cxn>
                <a:cxn ang="0">
                  <a:pos x="925" y="739"/>
                </a:cxn>
                <a:cxn ang="0">
                  <a:pos x="637" y="925"/>
                </a:cxn>
                <a:cxn ang="0">
                  <a:pos x="1405" y="943"/>
                </a:cxn>
                <a:cxn ang="0">
                  <a:pos x="1447" y="943"/>
                </a:cxn>
                <a:cxn ang="0">
                  <a:pos x="2888" y="859"/>
                </a:cxn>
                <a:cxn ang="0">
                  <a:pos x="2582" y="708"/>
                </a:cxn>
                <a:cxn ang="0">
                  <a:pos x="2299" y="606"/>
                </a:cxn>
                <a:cxn ang="0">
                  <a:pos x="2606" y="588"/>
                </a:cxn>
                <a:cxn ang="0">
                  <a:pos x="3001" y="582"/>
                </a:cxn>
                <a:cxn ang="0">
                  <a:pos x="3452" y="438"/>
                </a:cxn>
                <a:cxn ang="0">
                  <a:pos x="3668" y="312"/>
                </a:cxn>
                <a:cxn ang="0">
                  <a:pos x="3482" y="300"/>
                </a:cxn>
              </a:cxnLst>
              <a:rect l="0" t="0" r="r" b="b"/>
              <a:pathLst>
                <a:path w="3668" h="943">
                  <a:moveTo>
                    <a:pt x="3482" y="300"/>
                  </a:moveTo>
                  <a:lnTo>
                    <a:pt x="3338" y="288"/>
                  </a:lnTo>
                  <a:lnTo>
                    <a:pt x="3320" y="264"/>
                  </a:lnTo>
                  <a:lnTo>
                    <a:pt x="3194" y="258"/>
                  </a:lnTo>
                  <a:lnTo>
                    <a:pt x="3019" y="216"/>
                  </a:lnTo>
                  <a:lnTo>
                    <a:pt x="2816" y="234"/>
                  </a:lnTo>
                  <a:lnTo>
                    <a:pt x="2533" y="288"/>
                  </a:lnTo>
                  <a:lnTo>
                    <a:pt x="2330" y="306"/>
                  </a:lnTo>
                  <a:lnTo>
                    <a:pt x="2149" y="312"/>
                  </a:lnTo>
                  <a:lnTo>
                    <a:pt x="2372" y="258"/>
                  </a:lnTo>
                  <a:lnTo>
                    <a:pt x="2624" y="156"/>
                  </a:lnTo>
                  <a:lnTo>
                    <a:pt x="2624" y="132"/>
                  </a:lnTo>
                  <a:lnTo>
                    <a:pt x="2666" y="78"/>
                  </a:lnTo>
                  <a:lnTo>
                    <a:pt x="2707" y="24"/>
                  </a:lnTo>
                  <a:lnTo>
                    <a:pt x="2695" y="0"/>
                  </a:lnTo>
                  <a:lnTo>
                    <a:pt x="2642" y="12"/>
                  </a:lnTo>
                  <a:lnTo>
                    <a:pt x="2557" y="30"/>
                  </a:lnTo>
                  <a:lnTo>
                    <a:pt x="2515" y="54"/>
                  </a:lnTo>
                  <a:lnTo>
                    <a:pt x="2425" y="84"/>
                  </a:lnTo>
                  <a:lnTo>
                    <a:pt x="2324" y="66"/>
                  </a:lnTo>
                  <a:lnTo>
                    <a:pt x="2191" y="90"/>
                  </a:lnTo>
                  <a:lnTo>
                    <a:pt x="2101" y="90"/>
                  </a:lnTo>
                  <a:lnTo>
                    <a:pt x="2047" y="108"/>
                  </a:lnTo>
                  <a:lnTo>
                    <a:pt x="1855" y="228"/>
                  </a:lnTo>
                  <a:lnTo>
                    <a:pt x="1771" y="288"/>
                  </a:lnTo>
                  <a:lnTo>
                    <a:pt x="1591" y="337"/>
                  </a:lnTo>
                  <a:lnTo>
                    <a:pt x="1465" y="379"/>
                  </a:lnTo>
                  <a:lnTo>
                    <a:pt x="1459" y="379"/>
                  </a:lnTo>
                  <a:lnTo>
                    <a:pt x="1453" y="373"/>
                  </a:lnTo>
                  <a:lnTo>
                    <a:pt x="1417" y="361"/>
                  </a:lnTo>
                  <a:lnTo>
                    <a:pt x="1381" y="343"/>
                  </a:lnTo>
                  <a:lnTo>
                    <a:pt x="1363" y="331"/>
                  </a:lnTo>
                  <a:lnTo>
                    <a:pt x="1357" y="324"/>
                  </a:lnTo>
                  <a:lnTo>
                    <a:pt x="1344" y="312"/>
                  </a:lnTo>
                  <a:lnTo>
                    <a:pt x="1320" y="300"/>
                  </a:lnTo>
                  <a:lnTo>
                    <a:pt x="1290" y="288"/>
                  </a:lnTo>
                  <a:lnTo>
                    <a:pt x="1260" y="270"/>
                  </a:lnTo>
                  <a:lnTo>
                    <a:pt x="1230" y="252"/>
                  </a:lnTo>
                  <a:lnTo>
                    <a:pt x="1187" y="227"/>
                  </a:lnTo>
                  <a:lnTo>
                    <a:pt x="1119" y="227"/>
                  </a:lnTo>
                  <a:lnTo>
                    <a:pt x="1357" y="397"/>
                  </a:lnTo>
                  <a:lnTo>
                    <a:pt x="1320" y="438"/>
                  </a:lnTo>
                  <a:lnTo>
                    <a:pt x="1135" y="522"/>
                  </a:lnTo>
                  <a:lnTo>
                    <a:pt x="960" y="558"/>
                  </a:lnTo>
                  <a:lnTo>
                    <a:pt x="684" y="600"/>
                  </a:lnTo>
                  <a:lnTo>
                    <a:pt x="474" y="630"/>
                  </a:lnTo>
                  <a:lnTo>
                    <a:pt x="390" y="684"/>
                  </a:lnTo>
                  <a:lnTo>
                    <a:pt x="132" y="781"/>
                  </a:lnTo>
                  <a:lnTo>
                    <a:pt x="0" y="829"/>
                  </a:lnTo>
                  <a:lnTo>
                    <a:pt x="234" y="847"/>
                  </a:lnTo>
                  <a:lnTo>
                    <a:pt x="498" y="829"/>
                  </a:lnTo>
                  <a:lnTo>
                    <a:pt x="925" y="739"/>
                  </a:lnTo>
                  <a:lnTo>
                    <a:pt x="840" y="817"/>
                  </a:lnTo>
                  <a:lnTo>
                    <a:pt x="637" y="925"/>
                  </a:lnTo>
                  <a:lnTo>
                    <a:pt x="613" y="943"/>
                  </a:lnTo>
                  <a:lnTo>
                    <a:pt x="1405" y="943"/>
                  </a:lnTo>
                  <a:lnTo>
                    <a:pt x="1411" y="925"/>
                  </a:lnTo>
                  <a:lnTo>
                    <a:pt x="1447" y="943"/>
                  </a:lnTo>
                  <a:lnTo>
                    <a:pt x="2924" y="943"/>
                  </a:lnTo>
                  <a:lnTo>
                    <a:pt x="2888" y="859"/>
                  </a:lnTo>
                  <a:lnTo>
                    <a:pt x="2713" y="775"/>
                  </a:lnTo>
                  <a:lnTo>
                    <a:pt x="2582" y="708"/>
                  </a:lnTo>
                  <a:lnTo>
                    <a:pt x="2336" y="636"/>
                  </a:lnTo>
                  <a:lnTo>
                    <a:pt x="2299" y="606"/>
                  </a:lnTo>
                  <a:lnTo>
                    <a:pt x="2509" y="582"/>
                  </a:lnTo>
                  <a:lnTo>
                    <a:pt x="2606" y="588"/>
                  </a:lnTo>
                  <a:lnTo>
                    <a:pt x="2773" y="588"/>
                  </a:lnTo>
                  <a:lnTo>
                    <a:pt x="3001" y="582"/>
                  </a:lnTo>
                  <a:lnTo>
                    <a:pt x="3259" y="516"/>
                  </a:lnTo>
                  <a:lnTo>
                    <a:pt x="3452" y="438"/>
                  </a:lnTo>
                  <a:lnTo>
                    <a:pt x="3668" y="391"/>
                  </a:lnTo>
                  <a:lnTo>
                    <a:pt x="3668" y="312"/>
                  </a:lnTo>
                  <a:lnTo>
                    <a:pt x="3482" y="300"/>
                  </a:lnTo>
                  <a:lnTo>
                    <a:pt x="3482" y="300"/>
                  </a:lnTo>
                  <a:close/>
                </a:path>
              </a:pathLst>
            </a:custGeom>
            <a:gradFill rotWithShape="0">
              <a:gsLst>
                <a:gs pos="0">
                  <a:schemeClr val="bg2"/>
                </a:gs>
                <a:gs pos="100000">
                  <a:schemeClr val="bg1"/>
                </a:gs>
              </a:gsLst>
              <a:lin ang="5400000" scaled="1"/>
            </a:gradFill>
            <a:ln w="9525">
              <a:noFill/>
              <a:round/>
              <a:headEnd/>
              <a:tailEnd/>
            </a:ln>
          </p:spPr>
          <p:txBody>
            <a:bodyPr/>
            <a:lstStyle/>
            <a:p>
              <a:endParaRPr lang="en-US"/>
            </a:p>
          </p:txBody>
        </p:sp>
        <p:sp>
          <p:nvSpPr>
            <p:cNvPr id="117766" name="Freeform 6"/>
            <p:cNvSpPr>
              <a:spLocks/>
            </p:cNvSpPr>
            <p:nvPr/>
          </p:nvSpPr>
          <p:spPr bwMode="hidden">
            <a:xfrm>
              <a:off x="0" y="524"/>
              <a:ext cx="973" cy="1195"/>
            </a:xfrm>
            <a:custGeom>
              <a:avLst/>
              <a:gdLst/>
              <a:ahLst/>
              <a:cxnLst>
                <a:cxn ang="0">
                  <a:pos x="323" y="1186"/>
                </a:cxn>
                <a:cxn ang="0">
                  <a:pos x="490" y="1192"/>
                </a:cxn>
                <a:cxn ang="0">
                  <a:pos x="580" y="1150"/>
                </a:cxn>
                <a:cxn ang="0">
                  <a:pos x="813" y="1085"/>
                </a:cxn>
                <a:cxn ang="0">
                  <a:pos x="933" y="1055"/>
                </a:cxn>
                <a:cxn ang="0">
                  <a:pos x="759" y="989"/>
                </a:cxn>
                <a:cxn ang="0">
                  <a:pos x="556" y="953"/>
                </a:cxn>
                <a:cxn ang="0">
                  <a:pos x="197" y="971"/>
                </a:cxn>
                <a:cxn ang="0">
                  <a:pos x="299" y="893"/>
                </a:cxn>
                <a:cxn ang="0">
                  <a:pos x="496" y="803"/>
                </a:cxn>
                <a:cxn ang="0">
                  <a:pos x="694" y="671"/>
                </a:cxn>
                <a:cxn ang="0">
                  <a:pos x="700" y="671"/>
                </a:cxn>
                <a:cxn ang="0">
                  <a:pos x="712" y="665"/>
                </a:cxn>
                <a:cxn ang="0">
                  <a:pos x="753" y="647"/>
                </a:cxn>
                <a:cxn ang="0">
                  <a:pos x="777" y="641"/>
                </a:cxn>
                <a:cxn ang="0">
                  <a:pos x="789" y="629"/>
                </a:cxn>
                <a:cxn ang="0">
                  <a:pos x="795" y="617"/>
                </a:cxn>
                <a:cxn ang="0">
                  <a:pos x="789" y="611"/>
                </a:cxn>
                <a:cxn ang="0">
                  <a:pos x="783" y="599"/>
                </a:cxn>
                <a:cxn ang="0">
                  <a:pos x="783" y="575"/>
                </a:cxn>
                <a:cxn ang="0">
                  <a:pos x="795" y="545"/>
                </a:cxn>
                <a:cxn ang="0">
                  <a:pos x="807" y="515"/>
                </a:cxn>
                <a:cxn ang="0">
                  <a:pos x="825" y="485"/>
                </a:cxn>
                <a:cxn ang="0">
                  <a:pos x="837" y="455"/>
                </a:cxn>
                <a:cxn ang="0">
                  <a:pos x="843" y="437"/>
                </a:cxn>
                <a:cxn ang="0">
                  <a:pos x="849" y="431"/>
                </a:cxn>
                <a:cxn ang="0">
                  <a:pos x="849" y="347"/>
                </a:cxn>
                <a:cxn ang="0">
                  <a:pos x="849" y="341"/>
                </a:cxn>
                <a:cxn ang="0">
                  <a:pos x="855" y="335"/>
                </a:cxn>
                <a:cxn ang="0">
                  <a:pos x="873" y="305"/>
                </a:cxn>
                <a:cxn ang="0">
                  <a:pos x="885" y="269"/>
                </a:cxn>
                <a:cxn ang="0">
                  <a:pos x="897" y="239"/>
                </a:cxn>
                <a:cxn ang="0">
                  <a:pos x="903" y="227"/>
                </a:cxn>
                <a:cxn ang="0">
                  <a:pos x="909" y="215"/>
                </a:cxn>
                <a:cxn ang="0">
                  <a:pos x="927" y="173"/>
                </a:cxn>
                <a:cxn ang="0">
                  <a:pos x="945" y="137"/>
                </a:cxn>
                <a:cxn ang="0">
                  <a:pos x="951" y="125"/>
                </a:cxn>
                <a:cxn ang="0">
                  <a:pos x="951" y="119"/>
                </a:cxn>
                <a:cxn ang="0">
                  <a:pos x="969" y="0"/>
                </a:cxn>
                <a:cxn ang="0">
                  <a:pos x="945" y="47"/>
                </a:cxn>
                <a:cxn ang="0">
                  <a:pos x="783" y="113"/>
                </a:cxn>
                <a:cxn ang="0">
                  <a:pos x="706" y="161"/>
                </a:cxn>
                <a:cxn ang="0">
                  <a:pos x="460" y="233"/>
                </a:cxn>
                <a:cxn ang="0">
                  <a:pos x="281" y="287"/>
                </a:cxn>
                <a:cxn ang="0">
                  <a:pos x="173" y="293"/>
                </a:cxn>
                <a:cxn ang="0">
                  <a:pos x="12" y="485"/>
                </a:cxn>
                <a:cxn ang="0">
                  <a:pos x="0" y="509"/>
                </a:cxn>
                <a:cxn ang="0">
                  <a:pos x="0" y="1186"/>
                </a:cxn>
                <a:cxn ang="0">
                  <a:pos x="96" y="1180"/>
                </a:cxn>
                <a:cxn ang="0">
                  <a:pos x="323" y="1186"/>
                </a:cxn>
                <a:cxn ang="0">
                  <a:pos x="323" y="1186"/>
                </a:cxn>
              </a:cxnLst>
              <a:rect l="0" t="0" r="r" b="b"/>
              <a:pathLst>
                <a:path w="969" h="1192">
                  <a:moveTo>
                    <a:pt x="323" y="1186"/>
                  </a:moveTo>
                  <a:lnTo>
                    <a:pt x="490" y="1192"/>
                  </a:lnTo>
                  <a:lnTo>
                    <a:pt x="580" y="1150"/>
                  </a:lnTo>
                  <a:lnTo>
                    <a:pt x="813" y="1085"/>
                  </a:lnTo>
                  <a:lnTo>
                    <a:pt x="933" y="1055"/>
                  </a:lnTo>
                  <a:lnTo>
                    <a:pt x="759" y="989"/>
                  </a:lnTo>
                  <a:lnTo>
                    <a:pt x="556" y="953"/>
                  </a:lnTo>
                  <a:lnTo>
                    <a:pt x="197" y="971"/>
                  </a:lnTo>
                  <a:lnTo>
                    <a:pt x="299" y="893"/>
                  </a:lnTo>
                  <a:lnTo>
                    <a:pt x="496" y="803"/>
                  </a:lnTo>
                  <a:lnTo>
                    <a:pt x="694" y="671"/>
                  </a:lnTo>
                  <a:lnTo>
                    <a:pt x="700" y="671"/>
                  </a:lnTo>
                  <a:lnTo>
                    <a:pt x="712" y="665"/>
                  </a:lnTo>
                  <a:lnTo>
                    <a:pt x="753" y="647"/>
                  </a:lnTo>
                  <a:lnTo>
                    <a:pt x="777" y="641"/>
                  </a:lnTo>
                  <a:lnTo>
                    <a:pt x="789" y="629"/>
                  </a:lnTo>
                  <a:lnTo>
                    <a:pt x="795" y="617"/>
                  </a:lnTo>
                  <a:lnTo>
                    <a:pt x="789" y="611"/>
                  </a:lnTo>
                  <a:lnTo>
                    <a:pt x="783" y="599"/>
                  </a:lnTo>
                  <a:lnTo>
                    <a:pt x="783" y="575"/>
                  </a:lnTo>
                  <a:lnTo>
                    <a:pt x="795" y="545"/>
                  </a:lnTo>
                  <a:lnTo>
                    <a:pt x="807" y="515"/>
                  </a:lnTo>
                  <a:lnTo>
                    <a:pt x="825" y="485"/>
                  </a:lnTo>
                  <a:lnTo>
                    <a:pt x="837" y="455"/>
                  </a:lnTo>
                  <a:lnTo>
                    <a:pt x="843" y="437"/>
                  </a:lnTo>
                  <a:lnTo>
                    <a:pt x="849" y="431"/>
                  </a:lnTo>
                  <a:lnTo>
                    <a:pt x="849" y="347"/>
                  </a:lnTo>
                  <a:lnTo>
                    <a:pt x="849" y="341"/>
                  </a:lnTo>
                  <a:lnTo>
                    <a:pt x="855" y="335"/>
                  </a:lnTo>
                  <a:lnTo>
                    <a:pt x="873" y="305"/>
                  </a:lnTo>
                  <a:lnTo>
                    <a:pt x="885" y="269"/>
                  </a:lnTo>
                  <a:lnTo>
                    <a:pt x="897" y="239"/>
                  </a:lnTo>
                  <a:lnTo>
                    <a:pt x="903" y="227"/>
                  </a:lnTo>
                  <a:lnTo>
                    <a:pt x="909" y="215"/>
                  </a:lnTo>
                  <a:lnTo>
                    <a:pt x="927" y="173"/>
                  </a:lnTo>
                  <a:lnTo>
                    <a:pt x="945" y="137"/>
                  </a:lnTo>
                  <a:lnTo>
                    <a:pt x="951" y="125"/>
                  </a:lnTo>
                  <a:lnTo>
                    <a:pt x="951" y="119"/>
                  </a:lnTo>
                  <a:lnTo>
                    <a:pt x="969" y="0"/>
                  </a:lnTo>
                  <a:lnTo>
                    <a:pt x="945" y="47"/>
                  </a:lnTo>
                  <a:lnTo>
                    <a:pt x="783" y="113"/>
                  </a:lnTo>
                  <a:lnTo>
                    <a:pt x="706" y="161"/>
                  </a:lnTo>
                  <a:lnTo>
                    <a:pt x="460" y="233"/>
                  </a:lnTo>
                  <a:lnTo>
                    <a:pt x="281" y="287"/>
                  </a:lnTo>
                  <a:lnTo>
                    <a:pt x="173" y="293"/>
                  </a:lnTo>
                  <a:lnTo>
                    <a:pt x="12" y="485"/>
                  </a:lnTo>
                  <a:lnTo>
                    <a:pt x="0" y="509"/>
                  </a:lnTo>
                  <a:lnTo>
                    <a:pt x="0" y="1186"/>
                  </a:lnTo>
                  <a:lnTo>
                    <a:pt x="96" y="1180"/>
                  </a:lnTo>
                  <a:lnTo>
                    <a:pt x="323" y="1186"/>
                  </a:lnTo>
                  <a:lnTo>
                    <a:pt x="323" y="1186"/>
                  </a:lnTo>
                  <a:close/>
                </a:path>
              </a:pathLst>
            </a:custGeom>
            <a:gradFill rotWithShape="0">
              <a:gsLst>
                <a:gs pos="0">
                  <a:schemeClr val="bg2"/>
                </a:gs>
                <a:gs pos="100000">
                  <a:schemeClr val="bg1"/>
                </a:gs>
              </a:gsLst>
              <a:lin ang="5400000" scaled="1"/>
            </a:gradFill>
            <a:ln w="9525">
              <a:noFill/>
              <a:round/>
              <a:headEnd/>
              <a:tailEnd/>
            </a:ln>
          </p:spPr>
          <p:txBody>
            <a:bodyPr/>
            <a:lstStyle/>
            <a:p>
              <a:endParaRPr lang="en-US"/>
            </a:p>
          </p:txBody>
        </p:sp>
        <p:sp>
          <p:nvSpPr>
            <p:cNvPr id="117767" name="Freeform 7"/>
            <p:cNvSpPr>
              <a:spLocks/>
            </p:cNvSpPr>
            <p:nvPr/>
          </p:nvSpPr>
          <p:spPr bwMode="hidden">
            <a:xfrm>
              <a:off x="3188" y="1"/>
              <a:ext cx="2570" cy="2266"/>
            </a:xfrm>
            <a:custGeom>
              <a:avLst/>
              <a:gdLst/>
              <a:ahLst/>
              <a:cxnLst>
                <a:cxn ang="0">
                  <a:pos x="859" y="612"/>
                </a:cxn>
                <a:cxn ang="0">
                  <a:pos x="1087" y="853"/>
                </a:cxn>
                <a:cxn ang="0">
                  <a:pos x="961" y="913"/>
                </a:cxn>
                <a:cxn ang="0">
                  <a:pos x="786" y="883"/>
                </a:cxn>
                <a:cxn ang="0">
                  <a:pos x="450" y="931"/>
                </a:cxn>
                <a:cxn ang="0">
                  <a:pos x="150" y="1075"/>
                </a:cxn>
                <a:cxn ang="0">
                  <a:pos x="78" y="1165"/>
                </a:cxn>
                <a:cxn ang="0">
                  <a:pos x="361" y="1256"/>
                </a:cxn>
                <a:cxn ang="0">
                  <a:pos x="444" y="1316"/>
                </a:cxn>
                <a:cxn ang="0">
                  <a:pos x="697" y="1400"/>
                </a:cxn>
                <a:cxn ang="0">
                  <a:pos x="1026" y="1346"/>
                </a:cxn>
                <a:cxn ang="0">
                  <a:pos x="991" y="1412"/>
                </a:cxn>
                <a:cxn ang="0">
                  <a:pos x="804" y="1574"/>
                </a:cxn>
                <a:cxn ang="0">
                  <a:pos x="726" y="1718"/>
                </a:cxn>
                <a:cxn ang="0">
                  <a:pos x="768" y="1742"/>
                </a:cxn>
                <a:cxn ang="0">
                  <a:pos x="865" y="1693"/>
                </a:cxn>
                <a:cxn ang="0">
                  <a:pos x="991" y="1699"/>
                </a:cxn>
                <a:cxn ang="0">
                  <a:pos x="1135" y="1627"/>
                </a:cxn>
                <a:cxn ang="0">
                  <a:pos x="1183" y="1669"/>
                </a:cxn>
                <a:cxn ang="0">
                  <a:pos x="1399" y="1436"/>
                </a:cxn>
                <a:cxn ang="0">
                  <a:pos x="1615" y="1334"/>
                </a:cxn>
                <a:cxn ang="0">
                  <a:pos x="1645" y="1370"/>
                </a:cxn>
                <a:cxn ang="0">
                  <a:pos x="1681" y="1430"/>
                </a:cxn>
                <a:cxn ang="0">
                  <a:pos x="1699" y="1466"/>
                </a:cxn>
                <a:cxn ang="0">
                  <a:pos x="1747" y="1550"/>
                </a:cxn>
                <a:cxn ang="0">
                  <a:pos x="1772" y="1586"/>
                </a:cxn>
                <a:cxn ang="0">
                  <a:pos x="2124" y="2248"/>
                </a:cxn>
                <a:cxn ang="0">
                  <a:pos x="1693" y="1322"/>
                </a:cxn>
                <a:cxn ang="0">
                  <a:pos x="1861" y="1165"/>
                </a:cxn>
                <a:cxn ang="0">
                  <a:pos x="2173" y="1099"/>
                </a:cxn>
                <a:cxn ang="0">
                  <a:pos x="2390" y="1009"/>
                </a:cxn>
                <a:cxn ang="0">
                  <a:pos x="2570" y="805"/>
                </a:cxn>
                <a:cxn ang="0">
                  <a:pos x="2342" y="781"/>
                </a:cxn>
                <a:cxn ang="0">
                  <a:pos x="2114" y="763"/>
                </a:cxn>
                <a:cxn ang="0">
                  <a:pos x="2408" y="433"/>
                </a:cxn>
                <a:cxn ang="0">
                  <a:pos x="2426" y="421"/>
                </a:cxn>
                <a:cxn ang="0">
                  <a:pos x="2474" y="379"/>
                </a:cxn>
                <a:cxn ang="0">
                  <a:pos x="2492" y="355"/>
                </a:cxn>
                <a:cxn ang="0">
                  <a:pos x="2474" y="337"/>
                </a:cxn>
                <a:cxn ang="0">
                  <a:pos x="2474" y="271"/>
                </a:cxn>
                <a:cxn ang="0">
                  <a:pos x="2492" y="192"/>
                </a:cxn>
                <a:cxn ang="0">
                  <a:pos x="2504" y="132"/>
                </a:cxn>
                <a:cxn ang="0">
                  <a:pos x="2492" y="36"/>
                </a:cxn>
                <a:cxn ang="0">
                  <a:pos x="2492" y="24"/>
                </a:cxn>
                <a:cxn ang="0">
                  <a:pos x="2102" y="0"/>
                </a:cxn>
                <a:cxn ang="0">
                  <a:pos x="1909" y="90"/>
                </a:cxn>
                <a:cxn ang="0">
                  <a:pos x="1747" y="535"/>
                </a:cxn>
                <a:cxn ang="0">
                  <a:pos x="1711" y="469"/>
                </a:cxn>
                <a:cxn ang="0">
                  <a:pos x="1633" y="144"/>
                </a:cxn>
                <a:cxn ang="0">
                  <a:pos x="1579" y="0"/>
                </a:cxn>
                <a:cxn ang="0">
                  <a:pos x="738" y="186"/>
                </a:cxn>
                <a:cxn ang="0">
                  <a:pos x="756" y="463"/>
                </a:cxn>
              </a:cxnLst>
              <a:rect l="0" t="0" r="r" b="b"/>
              <a:pathLst>
                <a:path w="2570" h="2266">
                  <a:moveTo>
                    <a:pt x="756" y="463"/>
                  </a:moveTo>
                  <a:lnTo>
                    <a:pt x="859" y="612"/>
                  </a:lnTo>
                  <a:lnTo>
                    <a:pt x="937" y="720"/>
                  </a:lnTo>
                  <a:lnTo>
                    <a:pt x="1087" y="853"/>
                  </a:lnTo>
                  <a:lnTo>
                    <a:pt x="1105" y="907"/>
                  </a:lnTo>
                  <a:lnTo>
                    <a:pt x="961" y="913"/>
                  </a:lnTo>
                  <a:lnTo>
                    <a:pt x="895" y="901"/>
                  </a:lnTo>
                  <a:lnTo>
                    <a:pt x="786" y="883"/>
                  </a:lnTo>
                  <a:lnTo>
                    <a:pt x="637" y="859"/>
                  </a:lnTo>
                  <a:lnTo>
                    <a:pt x="450" y="931"/>
                  </a:lnTo>
                  <a:lnTo>
                    <a:pt x="306" y="1021"/>
                  </a:lnTo>
                  <a:lnTo>
                    <a:pt x="150" y="1075"/>
                  </a:lnTo>
                  <a:lnTo>
                    <a:pt x="0" y="1153"/>
                  </a:lnTo>
                  <a:lnTo>
                    <a:pt x="78" y="1165"/>
                  </a:lnTo>
                  <a:lnTo>
                    <a:pt x="264" y="1220"/>
                  </a:lnTo>
                  <a:lnTo>
                    <a:pt x="361" y="1256"/>
                  </a:lnTo>
                  <a:lnTo>
                    <a:pt x="367" y="1298"/>
                  </a:lnTo>
                  <a:lnTo>
                    <a:pt x="444" y="1316"/>
                  </a:lnTo>
                  <a:lnTo>
                    <a:pt x="558" y="1400"/>
                  </a:lnTo>
                  <a:lnTo>
                    <a:pt x="697" y="1400"/>
                  </a:lnTo>
                  <a:lnTo>
                    <a:pt x="895" y="1346"/>
                  </a:lnTo>
                  <a:lnTo>
                    <a:pt x="1026" y="1346"/>
                  </a:lnTo>
                  <a:lnTo>
                    <a:pt x="1147" y="1358"/>
                  </a:lnTo>
                  <a:lnTo>
                    <a:pt x="991" y="1412"/>
                  </a:lnTo>
                  <a:lnTo>
                    <a:pt x="804" y="1538"/>
                  </a:lnTo>
                  <a:lnTo>
                    <a:pt x="804" y="1574"/>
                  </a:lnTo>
                  <a:lnTo>
                    <a:pt x="762" y="1645"/>
                  </a:lnTo>
                  <a:lnTo>
                    <a:pt x="726" y="1718"/>
                  </a:lnTo>
                  <a:lnTo>
                    <a:pt x="732" y="1754"/>
                  </a:lnTo>
                  <a:lnTo>
                    <a:pt x="768" y="1742"/>
                  </a:lnTo>
                  <a:lnTo>
                    <a:pt x="829" y="1730"/>
                  </a:lnTo>
                  <a:lnTo>
                    <a:pt x="865" y="1693"/>
                  </a:lnTo>
                  <a:lnTo>
                    <a:pt x="925" y="1663"/>
                  </a:lnTo>
                  <a:lnTo>
                    <a:pt x="991" y="1699"/>
                  </a:lnTo>
                  <a:lnTo>
                    <a:pt x="1087" y="1675"/>
                  </a:lnTo>
                  <a:lnTo>
                    <a:pt x="1135" y="1627"/>
                  </a:lnTo>
                  <a:lnTo>
                    <a:pt x="1147" y="1687"/>
                  </a:lnTo>
                  <a:lnTo>
                    <a:pt x="1183" y="1669"/>
                  </a:lnTo>
                  <a:lnTo>
                    <a:pt x="1333" y="1514"/>
                  </a:lnTo>
                  <a:lnTo>
                    <a:pt x="1399" y="1436"/>
                  </a:lnTo>
                  <a:lnTo>
                    <a:pt x="1526" y="1382"/>
                  </a:lnTo>
                  <a:lnTo>
                    <a:pt x="1615" y="1334"/>
                  </a:lnTo>
                  <a:lnTo>
                    <a:pt x="1627" y="1346"/>
                  </a:lnTo>
                  <a:lnTo>
                    <a:pt x="1645" y="1370"/>
                  </a:lnTo>
                  <a:lnTo>
                    <a:pt x="1669" y="1400"/>
                  </a:lnTo>
                  <a:lnTo>
                    <a:pt x="1681" y="1430"/>
                  </a:lnTo>
                  <a:lnTo>
                    <a:pt x="1687" y="1448"/>
                  </a:lnTo>
                  <a:lnTo>
                    <a:pt x="1699" y="1466"/>
                  </a:lnTo>
                  <a:lnTo>
                    <a:pt x="1729" y="1520"/>
                  </a:lnTo>
                  <a:lnTo>
                    <a:pt x="1747" y="1550"/>
                  </a:lnTo>
                  <a:lnTo>
                    <a:pt x="1766" y="1574"/>
                  </a:lnTo>
                  <a:lnTo>
                    <a:pt x="1772" y="1586"/>
                  </a:lnTo>
                  <a:lnTo>
                    <a:pt x="1778" y="1592"/>
                  </a:lnTo>
                  <a:lnTo>
                    <a:pt x="2124" y="2248"/>
                  </a:lnTo>
                  <a:lnTo>
                    <a:pt x="2215" y="2266"/>
                  </a:lnTo>
                  <a:lnTo>
                    <a:pt x="1693" y="1322"/>
                  </a:lnTo>
                  <a:lnTo>
                    <a:pt x="1723" y="1262"/>
                  </a:lnTo>
                  <a:lnTo>
                    <a:pt x="1861" y="1165"/>
                  </a:lnTo>
                  <a:lnTo>
                    <a:pt x="1988" y="1129"/>
                  </a:lnTo>
                  <a:lnTo>
                    <a:pt x="2173" y="1099"/>
                  </a:lnTo>
                  <a:lnTo>
                    <a:pt x="2318" y="1075"/>
                  </a:lnTo>
                  <a:lnTo>
                    <a:pt x="2390" y="1009"/>
                  </a:lnTo>
                  <a:lnTo>
                    <a:pt x="2570" y="895"/>
                  </a:lnTo>
                  <a:lnTo>
                    <a:pt x="2570" y="805"/>
                  </a:lnTo>
                  <a:lnTo>
                    <a:pt x="2516" y="787"/>
                  </a:lnTo>
                  <a:lnTo>
                    <a:pt x="2342" y="781"/>
                  </a:lnTo>
                  <a:lnTo>
                    <a:pt x="2042" y="871"/>
                  </a:lnTo>
                  <a:lnTo>
                    <a:pt x="2114" y="763"/>
                  </a:lnTo>
                  <a:lnTo>
                    <a:pt x="2264" y="624"/>
                  </a:lnTo>
                  <a:lnTo>
                    <a:pt x="2408" y="433"/>
                  </a:lnTo>
                  <a:lnTo>
                    <a:pt x="2414" y="433"/>
                  </a:lnTo>
                  <a:lnTo>
                    <a:pt x="2426" y="421"/>
                  </a:lnTo>
                  <a:lnTo>
                    <a:pt x="2456" y="397"/>
                  </a:lnTo>
                  <a:lnTo>
                    <a:pt x="2474" y="379"/>
                  </a:lnTo>
                  <a:lnTo>
                    <a:pt x="2486" y="367"/>
                  </a:lnTo>
                  <a:lnTo>
                    <a:pt x="2492" y="355"/>
                  </a:lnTo>
                  <a:lnTo>
                    <a:pt x="2486" y="349"/>
                  </a:lnTo>
                  <a:lnTo>
                    <a:pt x="2474" y="337"/>
                  </a:lnTo>
                  <a:lnTo>
                    <a:pt x="2474" y="307"/>
                  </a:lnTo>
                  <a:lnTo>
                    <a:pt x="2474" y="271"/>
                  </a:lnTo>
                  <a:lnTo>
                    <a:pt x="2480" y="228"/>
                  </a:lnTo>
                  <a:lnTo>
                    <a:pt x="2492" y="192"/>
                  </a:lnTo>
                  <a:lnTo>
                    <a:pt x="2498" y="156"/>
                  </a:lnTo>
                  <a:lnTo>
                    <a:pt x="2504" y="132"/>
                  </a:lnTo>
                  <a:lnTo>
                    <a:pt x="2504" y="126"/>
                  </a:lnTo>
                  <a:lnTo>
                    <a:pt x="2492" y="36"/>
                  </a:lnTo>
                  <a:lnTo>
                    <a:pt x="2492" y="36"/>
                  </a:lnTo>
                  <a:lnTo>
                    <a:pt x="2492" y="24"/>
                  </a:lnTo>
                  <a:lnTo>
                    <a:pt x="2498" y="0"/>
                  </a:lnTo>
                  <a:lnTo>
                    <a:pt x="2102" y="0"/>
                  </a:lnTo>
                  <a:lnTo>
                    <a:pt x="2006" y="60"/>
                  </a:lnTo>
                  <a:lnTo>
                    <a:pt x="1909" y="90"/>
                  </a:lnTo>
                  <a:lnTo>
                    <a:pt x="1808" y="337"/>
                  </a:lnTo>
                  <a:lnTo>
                    <a:pt x="1747" y="535"/>
                  </a:lnTo>
                  <a:lnTo>
                    <a:pt x="1687" y="588"/>
                  </a:lnTo>
                  <a:lnTo>
                    <a:pt x="1711" y="469"/>
                  </a:lnTo>
                  <a:lnTo>
                    <a:pt x="1687" y="343"/>
                  </a:lnTo>
                  <a:lnTo>
                    <a:pt x="1633" y="144"/>
                  </a:lnTo>
                  <a:lnTo>
                    <a:pt x="1585" y="12"/>
                  </a:lnTo>
                  <a:lnTo>
                    <a:pt x="1579" y="0"/>
                  </a:lnTo>
                  <a:lnTo>
                    <a:pt x="786" y="0"/>
                  </a:lnTo>
                  <a:lnTo>
                    <a:pt x="738" y="186"/>
                  </a:lnTo>
                  <a:lnTo>
                    <a:pt x="756" y="463"/>
                  </a:lnTo>
                  <a:lnTo>
                    <a:pt x="756" y="463"/>
                  </a:lnTo>
                  <a:close/>
                </a:path>
              </a:pathLst>
            </a:custGeom>
            <a:gradFill rotWithShape="0">
              <a:gsLst>
                <a:gs pos="0">
                  <a:schemeClr val="bg2"/>
                </a:gs>
                <a:gs pos="100000">
                  <a:schemeClr val="bg1"/>
                </a:gs>
              </a:gsLst>
              <a:lin ang="5400000" scaled="1"/>
            </a:gradFill>
            <a:ln w="9525">
              <a:noFill/>
              <a:round/>
              <a:headEnd/>
              <a:tailEnd/>
            </a:ln>
          </p:spPr>
          <p:txBody>
            <a:bodyPr/>
            <a:lstStyle/>
            <a:p>
              <a:endParaRPr lang="en-US"/>
            </a:p>
          </p:txBody>
        </p:sp>
        <p:sp>
          <p:nvSpPr>
            <p:cNvPr id="117768" name="Freeform 8"/>
            <p:cNvSpPr>
              <a:spLocks/>
            </p:cNvSpPr>
            <p:nvPr/>
          </p:nvSpPr>
          <p:spPr bwMode="hidden">
            <a:xfrm>
              <a:off x="3525" y="1"/>
              <a:ext cx="2185" cy="1508"/>
            </a:xfrm>
            <a:custGeom>
              <a:avLst/>
              <a:gdLst/>
              <a:ahLst/>
              <a:cxnLst>
                <a:cxn ang="0">
                  <a:pos x="1034" y="767"/>
                </a:cxn>
                <a:cxn ang="0">
                  <a:pos x="1190" y="1235"/>
                </a:cxn>
                <a:cxn ang="0">
                  <a:pos x="956" y="1193"/>
                </a:cxn>
                <a:cxn ang="0">
                  <a:pos x="723" y="1127"/>
                </a:cxn>
                <a:cxn ang="0">
                  <a:pos x="442" y="1109"/>
                </a:cxn>
                <a:cxn ang="0">
                  <a:pos x="0" y="1079"/>
                </a:cxn>
                <a:cxn ang="0">
                  <a:pos x="30" y="1115"/>
                </a:cxn>
                <a:cxn ang="0">
                  <a:pos x="496" y="1133"/>
                </a:cxn>
                <a:cxn ang="0">
                  <a:pos x="777" y="1187"/>
                </a:cxn>
                <a:cxn ang="0">
                  <a:pos x="1130" y="1301"/>
                </a:cxn>
                <a:cxn ang="0">
                  <a:pos x="1070" y="1319"/>
                </a:cxn>
                <a:cxn ang="0">
                  <a:pos x="711" y="1505"/>
                </a:cxn>
                <a:cxn ang="0">
                  <a:pos x="765" y="1481"/>
                </a:cxn>
                <a:cxn ang="0">
                  <a:pos x="861" y="1439"/>
                </a:cxn>
                <a:cxn ang="0">
                  <a:pos x="1022" y="1355"/>
                </a:cxn>
                <a:cxn ang="0">
                  <a:pos x="1214" y="1295"/>
                </a:cxn>
                <a:cxn ang="0">
                  <a:pos x="1267" y="1223"/>
                </a:cxn>
                <a:cxn ang="0">
                  <a:pos x="1632" y="1043"/>
                </a:cxn>
                <a:cxn ang="0">
                  <a:pos x="1931" y="953"/>
                </a:cxn>
                <a:cxn ang="0">
                  <a:pos x="2176" y="821"/>
                </a:cxn>
                <a:cxn ang="0">
                  <a:pos x="1961" y="911"/>
                </a:cxn>
                <a:cxn ang="0">
                  <a:pos x="1656" y="989"/>
                </a:cxn>
                <a:cxn ang="0">
                  <a:pos x="1339" y="1151"/>
                </a:cxn>
                <a:cxn ang="0">
                  <a:pos x="1501" y="905"/>
                </a:cxn>
                <a:cxn ang="0">
                  <a:pos x="1620" y="545"/>
                </a:cxn>
                <a:cxn ang="0">
                  <a:pos x="1740" y="372"/>
                </a:cxn>
                <a:cxn ang="0">
                  <a:pos x="1979" y="60"/>
                </a:cxn>
                <a:cxn ang="0">
                  <a:pos x="2003" y="0"/>
                </a:cxn>
                <a:cxn ang="0">
                  <a:pos x="1973" y="0"/>
                </a:cxn>
                <a:cxn ang="0">
                  <a:pos x="1596" y="480"/>
                </a:cxn>
                <a:cxn ang="0">
                  <a:pos x="1477" y="887"/>
                </a:cxn>
                <a:cxn ang="0">
                  <a:pos x="1255" y="1175"/>
                </a:cxn>
                <a:cxn ang="0">
                  <a:pos x="1130" y="905"/>
                </a:cxn>
                <a:cxn ang="0">
                  <a:pos x="1010" y="540"/>
                </a:cxn>
                <a:cxn ang="0">
                  <a:pos x="885" y="222"/>
                </a:cxn>
                <a:cxn ang="0">
                  <a:pos x="789" y="0"/>
                </a:cxn>
                <a:cxn ang="0">
                  <a:pos x="753" y="0"/>
                </a:cxn>
                <a:cxn ang="0">
                  <a:pos x="903" y="354"/>
                </a:cxn>
                <a:cxn ang="0">
                  <a:pos x="1034" y="767"/>
                </a:cxn>
                <a:cxn ang="0">
                  <a:pos x="1034" y="767"/>
                </a:cxn>
              </a:cxnLst>
              <a:rect l="0" t="0" r="r" b="b"/>
              <a:pathLst>
                <a:path w="2176" h="1505">
                  <a:moveTo>
                    <a:pt x="1034" y="767"/>
                  </a:moveTo>
                  <a:lnTo>
                    <a:pt x="1190" y="1235"/>
                  </a:lnTo>
                  <a:lnTo>
                    <a:pt x="956" y="1193"/>
                  </a:lnTo>
                  <a:lnTo>
                    <a:pt x="723" y="1127"/>
                  </a:lnTo>
                  <a:lnTo>
                    <a:pt x="442" y="1109"/>
                  </a:lnTo>
                  <a:lnTo>
                    <a:pt x="0" y="1079"/>
                  </a:lnTo>
                  <a:lnTo>
                    <a:pt x="30" y="1115"/>
                  </a:lnTo>
                  <a:lnTo>
                    <a:pt x="496" y="1133"/>
                  </a:lnTo>
                  <a:lnTo>
                    <a:pt x="777" y="1187"/>
                  </a:lnTo>
                  <a:lnTo>
                    <a:pt x="1130" y="1301"/>
                  </a:lnTo>
                  <a:lnTo>
                    <a:pt x="1070" y="1319"/>
                  </a:lnTo>
                  <a:lnTo>
                    <a:pt x="711" y="1505"/>
                  </a:lnTo>
                  <a:lnTo>
                    <a:pt x="765" y="1481"/>
                  </a:lnTo>
                  <a:lnTo>
                    <a:pt x="861" y="1439"/>
                  </a:lnTo>
                  <a:lnTo>
                    <a:pt x="1022" y="1355"/>
                  </a:lnTo>
                  <a:lnTo>
                    <a:pt x="1214" y="1295"/>
                  </a:lnTo>
                  <a:lnTo>
                    <a:pt x="1267" y="1223"/>
                  </a:lnTo>
                  <a:lnTo>
                    <a:pt x="1632" y="1043"/>
                  </a:lnTo>
                  <a:lnTo>
                    <a:pt x="1931" y="953"/>
                  </a:lnTo>
                  <a:lnTo>
                    <a:pt x="2176" y="821"/>
                  </a:lnTo>
                  <a:lnTo>
                    <a:pt x="1961" y="911"/>
                  </a:lnTo>
                  <a:lnTo>
                    <a:pt x="1656" y="989"/>
                  </a:lnTo>
                  <a:lnTo>
                    <a:pt x="1339" y="1151"/>
                  </a:lnTo>
                  <a:lnTo>
                    <a:pt x="1501" y="905"/>
                  </a:lnTo>
                  <a:lnTo>
                    <a:pt x="1620" y="545"/>
                  </a:lnTo>
                  <a:lnTo>
                    <a:pt x="1740" y="372"/>
                  </a:lnTo>
                  <a:lnTo>
                    <a:pt x="1979" y="60"/>
                  </a:lnTo>
                  <a:lnTo>
                    <a:pt x="2003" y="0"/>
                  </a:lnTo>
                  <a:lnTo>
                    <a:pt x="1973" y="0"/>
                  </a:lnTo>
                  <a:lnTo>
                    <a:pt x="1596" y="480"/>
                  </a:lnTo>
                  <a:lnTo>
                    <a:pt x="1477" y="887"/>
                  </a:lnTo>
                  <a:lnTo>
                    <a:pt x="1255" y="1175"/>
                  </a:lnTo>
                  <a:lnTo>
                    <a:pt x="1130" y="905"/>
                  </a:lnTo>
                  <a:lnTo>
                    <a:pt x="1010" y="540"/>
                  </a:lnTo>
                  <a:lnTo>
                    <a:pt x="885" y="222"/>
                  </a:lnTo>
                  <a:lnTo>
                    <a:pt x="789" y="0"/>
                  </a:lnTo>
                  <a:lnTo>
                    <a:pt x="753" y="0"/>
                  </a:lnTo>
                  <a:lnTo>
                    <a:pt x="903" y="354"/>
                  </a:lnTo>
                  <a:lnTo>
                    <a:pt x="1034" y="767"/>
                  </a:lnTo>
                  <a:lnTo>
                    <a:pt x="1034" y="767"/>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n-US"/>
            </a:p>
          </p:txBody>
        </p:sp>
        <p:sp>
          <p:nvSpPr>
            <p:cNvPr id="117769" name="Freeform 9"/>
            <p:cNvSpPr>
              <a:spLocks/>
            </p:cNvSpPr>
            <p:nvPr/>
          </p:nvSpPr>
          <p:spPr bwMode="hidden">
            <a:xfrm>
              <a:off x="0" y="649"/>
              <a:ext cx="816" cy="806"/>
            </a:xfrm>
            <a:custGeom>
              <a:avLst/>
              <a:gdLst/>
              <a:ahLst/>
              <a:cxnLst>
                <a:cxn ang="0">
                  <a:pos x="161" y="564"/>
                </a:cxn>
                <a:cxn ang="0">
                  <a:pos x="329" y="438"/>
                </a:cxn>
                <a:cxn ang="0">
                  <a:pos x="646" y="216"/>
                </a:cxn>
                <a:cxn ang="0">
                  <a:pos x="813" y="0"/>
                </a:cxn>
                <a:cxn ang="0">
                  <a:pos x="676" y="150"/>
                </a:cxn>
                <a:cxn ang="0">
                  <a:pos x="144" y="504"/>
                </a:cxn>
                <a:cxn ang="0">
                  <a:pos x="0" y="732"/>
                </a:cxn>
                <a:cxn ang="0">
                  <a:pos x="0" y="804"/>
                </a:cxn>
                <a:cxn ang="0">
                  <a:pos x="161" y="564"/>
                </a:cxn>
                <a:cxn ang="0">
                  <a:pos x="161" y="564"/>
                </a:cxn>
              </a:cxnLst>
              <a:rect l="0" t="0" r="r" b="b"/>
              <a:pathLst>
                <a:path w="813" h="804">
                  <a:moveTo>
                    <a:pt x="161" y="564"/>
                  </a:moveTo>
                  <a:lnTo>
                    <a:pt x="329" y="438"/>
                  </a:lnTo>
                  <a:lnTo>
                    <a:pt x="646" y="216"/>
                  </a:lnTo>
                  <a:lnTo>
                    <a:pt x="813" y="0"/>
                  </a:lnTo>
                  <a:lnTo>
                    <a:pt x="676" y="150"/>
                  </a:lnTo>
                  <a:lnTo>
                    <a:pt x="144" y="504"/>
                  </a:lnTo>
                  <a:lnTo>
                    <a:pt x="0" y="732"/>
                  </a:lnTo>
                  <a:lnTo>
                    <a:pt x="0" y="804"/>
                  </a:lnTo>
                  <a:lnTo>
                    <a:pt x="161" y="564"/>
                  </a:lnTo>
                  <a:lnTo>
                    <a:pt x="161" y="564"/>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n-US"/>
            </a:p>
          </p:txBody>
        </p:sp>
        <p:sp>
          <p:nvSpPr>
            <p:cNvPr id="117770" name="Freeform 10"/>
            <p:cNvSpPr>
              <a:spLocks/>
            </p:cNvSpPr>
            <p:nvPr/>
          </p:nvSpPr>
          <p:spPr bwMode="hidden">
            <a:xfrm>
              <a:off x="0" y="1545"/>
              <a:ext cx="762" cy="107"/>
            </a:xfrm>
            <a:custGeom>
              <a:avLst/>
              <a:gdLst/>
              <a:ahLst/>
              <a:cxnLst>
                <a:cxn ang="0">
                  <a:pos x="460" y="66"/>
                </a:cxn>
                <a:cxn ang="0">
                  <a:pos x="759" y="0"/>
                </a:cxn>
                <a:cxn ang="0">
                  <a:pos x="496" y="36"/>
                </a:cxn>
                <a:cxn ang="0">
                  <a:pos x="138" y="48"/>
                </a:cxn>
                <a:cxn ang="0">
                  <a:pos x="0" y="78"/>
                </a:cxn>
                <a:cxn ang="0">
                  <a:pos x="0" y="107"/>
                </a:cxn>
                <a:cxn ang="0">
                  <a:pos x="96" y="89"/>
                </a:cxn>
                <a:cxn ang="0">
                  <a:pos x="460" y="66"/>
                </a:cxn>
                <a:cxn ang="0">
                  <a:pos x="460" y="66"/>
                </a:cxn>
              </a:cxnLst>
              <a:rect l="0" t="0" r="r" b="b"/>
              <a:pathLst>
                <a:path w="759" h="107">
                  <a:moveTo>
                    <a:pt x="460" y="66"/>
                  </a:moveTo>
                  <a:lnTo>
                    <a:pt x="759" y="0"/>
                  </a:lnTo>
                  <a:lnTo>
                    <a:pt x="496" y="36"/>
                  </a:lnTo>
                  <a:lnTo>
                    <a:pt x="138" y="48"/>
                  </a:lnTo>
                  <a:lnTo>
                    <a:pt x="0" y="78"/>
                  </a:lnTo>
                  <a:lnTo>
                    <a:pt x="0" y="107"/>
                  </a:lnTo>
                  <a:lnTo>
                    <a:pt x="96" y="89"/>
                  </a:lnTo>
                  <a:lnTo>
                    <a:pt x="460" y="66"/>
                  </a:lnTo>
                  <a:lnTo>
                    <a:pt x="460" y="66"/>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n-US"/>
            </a:p>
          </p:txBody>
        </p:sp>
        <p:sp>
          <p:nvSpPr>
            <p:cNvPr id="117771" name="Freeform 11"/>
            <p:cNvSpPr>
              <a:spLocks/>
            </p:cNvSpPr>
            <p:nvPr/>
          </p:nvSpPr>
          <p:spPr bwMode="hidden">
            <a:xfrm>
              <a:off x="2314" y="3431"/>
              <a:ext cx="3182" cy="745"/>
            </a:xfrm>
            <a:custGeom>
              <a:avLst/>
              <a:gdLst/>
              <a:ahLst/>
              <a:cxnLst>
                <a:cxn ang="0">
                  <a:pos x="1387" y="239"/>
                </a:cxn>
                <a:cxn ang="0">
                  <a:pos x="1734" y="233"/>
                </a:cxn>
                <a:cxn ang="0">
                  <a:pos x="2087" y="251"/>
                </a:cxn>
                <a:cxn ang="0">
                  <a:pos x="2505" y="233"/>
                </a:cxn>
                <a:cxn ang="0">
                  <a:pos x="3169" y="204"/>
                </a:cxn>
                <a:cxn ang="0">
                  <a:pos x="3115" y="186"/>
                </a:cxn>
                <a:cxn ang="0">
                  <a:pos x="2422" y="221"/>
                </a:cxn>
                <a:cxn ang="0">
                  <a:pos x="2003" y="221"/>
                </a:cxn>
                <a:cxn ang="0">
                  <a:pos x="1459" y="186"/>
                </a:cxn>
                <a:cxn ang="0">
                  <a:pos x="1543" y="168"/>
                </a:cxn>
                <a:cxn ang="0">
                  <a:pos x="2039" y="0"/>
                </a:cxn>
                <a:cxn ang="0">
                  <a:pos x="1961" y="24"/>
                </a:cxn>
                <a:cxn ang="0">
                  <a:pos x="1836" y="66"/>
                </a:cxn>
                <a:cxn ang="0">
                  <a:pos x="1602" y="138"/>
                </a:cxn>
                <a:cxn ang="0">
                  <a:pos x="1339" y="198"/>
                </a:cxn>
                <a:cxn ang="0">
                  <a:pos x="1268" y="251"/>
                </a:cxn>
                <a:cxn ang="0">
                  <a:pos x="765" y="413"/>
                </a:cxn>
                <a:cxn ang="0">
                  <a:pos x="335" y="503"/>
                </a:cxn>
                <a:cxn ang="0">
                  <a:pos x="0" y="617"/>
                </a:cxn>
                <a:cxn ang="0">
                  <a:pos x="299" y="539"/>
                </a:cxn>
                <a:cxn ang="0">
                  <a:pos x="735" y="449"/>
                </a:cxn>
                <a:cxn ang="0">
                  <a:pos x="1178" y="311"/>
                </a:cxn>
                <a:cxn ang="0">
                  <a:pos x="981" y="491"/>
                </a:cxn>
                <a:cxn ang="0">
                  <a:pos x="867" y="743"/>
                </a:cxn>
                <a:cxn ang="0">
                  <a:pos x="861" y="743"/>
                </a:cxn>
                <a:cxn ang="0">
                  <a:pos x="933" y="743"/>
                </a:cxn>
                <a:cxn ang="0">
                  <a:pos x="1022" y="497"/>
                </a:cxn>
                <a:cxn ang="0">
                  <a:pos x="1297" y="281"/>
                </a:cxn>
                <a:cxn ang="0">
                  <a:pos x="1531" y="449"/>
                </a:cxn>
                <a:cxn ang="0">
                  <a:pos x="1770" y="677"/>
                </a:cxn>
                <a:cxn ang="0">
                  <a:pos x="1854" y="743"/>
                </a:cxn>
                <a:cxn ang="0">
                  <a:pos x="1919" y="743"/>
                </a:cxn>
                <a:cxn ang="0">
                  <a:pos x="1692" y="527"/>
                </a:cxn>
                <a:cxn ang="0">
                  <a:pos x="1387" y="239"/>
                </a:cxn>
                <a:cxn ang="0">
                  <a:pos x="1387" y="239"/>
                </a:cxn>
              </a:cxnLst>
              <a:rect l="0" t="0" r="r" b="b"/>
              <a:pathLst>
                <a:path w="3169" h="743">
                  <a:moveTo>
                    <a:pt x="1387" y="239"/>
                  </a:moveTo>
                  <a:lnTo>
                    <a:pt x="1734" y="233"/>
                  </a:lnTo>
                  <a:lnTo>
                    <a:pt x="2087" y="251"/>
                  </a:lnTo>
                  <a:lnTo>
                    <a:pt x="2505" y="233"/>
                  </a:lnTo>
                  <a:lnTo>
                    <a:pt x="3169" y="204"/>
                  </a:lnTo>
                  <a:lnTo>
                    <a:pt x="3115" y="186"/>
                  </a:lnTo>
                  <a:lnTo>
                    <a:pt x="2422" y="221"/>
                  </a:lnTo>
                  <a:lnTo>
                    <a:pt x="2003" y="221"/>
                  </a:lnTo>
                  <a:lnTo>
                    <a:pt x="1459" y="186"/>
                  </a:lnTo>
                  <a:lnTo>
                    <a:pt x="1543" y="168"/>
                  </a:lnTo>
                  <a:lnTo>
                    <a:pt x="2039" y="0"/>
                  </a:lnTo>
                  <a:lnTo>
                    <a:pt x="1961" y="24"/>
                  </a:lnTo>
                  <a:lnTo>
                    <a:pt x="1836" y="66"/>
                  </a:lnTo>
                  <a:lnTo>
                    <a:pt x="1602" y="138"/>
                  </a:lnTo>
                  <a:lnTo>
                    <a:pt x="1339" y="198"/>
                  </a:lnTo>
                  <a:lnTo>
                    <a:pt x="1268" y="251"/>
                  </a:lnTo>
                  <a:lnTo>
                    <a:pt x="765" y="413"/>
                  </a:lnTo>
                  <a:lnTo>
                    <a:pt x="335" y="503"/>
                  </a:lnTo>
                  <a:lnTo>
                    <a:pt x="0" y="617"/>
                  </a:lnTo>
                  <a:lnTo>
                    <a:pt x="299" y="539"/>
                  </a:lnTo>
                  <a:lnTo>
                    <a:pt x="735" y="449"/>
                  </a:lnTo>
                  <a:lnTo>
                    <a:pt x="1178" y="311"/>
                  </a:lnTo>
                  <a:lnTo>
                    <a:pt x="981" y="491"/>
                  </a:lnTo>
                  <a:lnTo>
                    <a:pt x="867" y="743"/>
                  </a:lnTo>
                  <a:lnTo>
                    <a:pt x="861" y="743"/>
                  </a:lnTo>
                  <a:lnTo>
                    <a:pt x="933" y="743"/>
                  </a:lnTo>
                  <a:lnTo>
                    <a:pt x="1022" y="497"/>
                  </a:lnTo>
                  <a:lnTo>
                    <a:pt x="1297" y="281"/>
                  </a:lnTo>
                  <a:lnTo>
                    <a:pt x="1531" y="449"/>
                  </a:lnTo>
                  <a:lnTo>
                    <a:pt x="1770" y="677"/>
                  </a:lnTo>
                  <a:lnTo>
                    <a:pt x="1854" y="743"/>
                  </a:lnTo>
                  <a:lnTo>
                    <a:pt x="1919" y="743"/>
                  </a:lnTo>
                  <a:lnTo>
                    <a:pt x="1692" y="527"/>
                  </a:lnTo>
                  <a:lnTo>
                    <a:pt x="1387" y="239"/>
                  </a:lnTo>
                  <a:lnTo>
                    <a:pt x="1387" y="239"/>
                  </a:lnTo>
                  <a:close/>
                </a:path>
              </a:pathLst>
            </a:custGeom>
            <a:gradFill rotWithShape="0">
              <a:gsLst>
                <a:gs pos="0">
                  <a:schemeClr val="accent2"/>
                </a:gs>
                <a:gs pos="100000">
                  <a:schemeClr val="bg1"/>
                </a:gs>
              </a:gsLst>
              <a:lin ang="2700000" scaled="1"/>
            </a:gradFill>
            <a:ln w="9525">
              <a:noFill/>
              <a:round/>
              <a:headEnd/>
              <a:tailEnd/>
            </a:ln>
          </p:spPr>
          <p:txBody>
            <a:bodyPr/>
            <a:lstStyle/>
            <a:p>
              <a:endParaRPr lang="en-US"/>
            </a:p>
          </p:txBody>
        </p:sp>
        <p:sp>
          <p:nvSpPr>
            <p:cNvPr id="117772" name="Rectangle 12"/>
            <p:cNvSpPr>
              <a:spLocks noChangeArrowheads="1"/>
            </p:cNvSpPr>
            <p:nvPr/>
          </p:nvSpPr>
          <p:spPr bwMode="hidden">
            <a:xfrm>
              <a:off x="192" y="127"/>
              <a:ext cx="1" cy="1"/>
            </a:xfrm>
            <a:prstGeom prst="rect">
              <a:avLst/>
            </a:prstGeom>
            <a:solidFill>
              <a:srgbClr val="9A1E8D"/>
            </a:solidFill>
            <a:ln w="9525">
              <a:noFill/>
              <a:miter lim="800000"/>
              <a:headEnd/>
              <a:tailEnd/>
            </a:ln>
          </p:spPr>
          <p:txBody>
            <a:bodyPr/>
            <a:lstStyle/>
            <a:p>
              <a:endParaRPr lang="en-US"/>
            </a:p>
          </p:txBody>
        </p:sp>
        <p:sp>
          <p:nvSpPr>
            <p:cNvPr id="117773" name="Rectangle 13"/>
            <p:cNvSpPr>
              <a:spLocks noChangeArrowheads="1"/>
            </p:cNvSpPr>
            <p:nvPr/>
          </p:nvSpPr>
          <p:spPr bwMode="hidden">
            <a:xfrm>
              <a:off x="204" y="131"/>
              <a:ext cx="1" cy="1"/>
            </a:xfrm>
            <a:prstGeom prst="rect">
              <a:avLst/>
            </a:prstGeom>
            <a:solidFill>
              <a:srgbClr val="9A1E8D"/>
            </a:solidFill>
            <a:ln w="9525">
              <a:noFill/>
              <a:miter lim="800000"/>
              <a:headEnd/>
              <a:tailEnd/>
            </a:ln>
          </p:spPr>
          <p:txBody>
            <a:bodyPr/>
            <a:lstStyle/>
            <a:p>
              <a:endParaRPr lang="en-US"/>
            </a:p>
          </p:txBody>
        </p:sp>
        <p:sp>
          <p:nvSpPr>
            <p:cNvPr id="117774" name="Freeform 14"/>
            <p:cNvSpPr>
              <a:spLocks/>
            </p:cNvSpPr>
            <p:nvPr/>
          </p:nvSpPr>
          <p:spPr bwMode="hidden">
            <a:xfrm>
              <a:off x="0" y="4032"/>
              <a:ext cx="5760" cy="288"/>
            </a:xfrm>
            <a:custGeom>
              <a:avLst/>
              <a:gdLst/>
              <a:ahLst/>
              <a:cxnLst>
                <a:cxn ang="0">
                  <a:pos x="5740" y="288"/>
                </a:cxn>
                <a:cxn ang="0">
                  <a:pos x="0" y="288"/>
                </a:cxn>
                <a:cxn ang="0">
                  <a:pos x="0" y="0"/>
                </a:cxn>
                <a:cxn ang="0">
                  <a:pos x="5740" y="0"/>
                </a:cxn>
                <a:cxn ang="0">
                  <a:pos x="5740" y="288"/>
                </a:cxn>
                <a:cxn ang="0">
                  <a:pos x="5740" y="288"/>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1"/>
                </a:gs>
                <a:gs pos="100000">
                  <a:schemeClr val="bg1">
                    <a:gamma/>
                    <a:shade val="46275"/>
                    <a:invGamma/>
                  </a:schemeClr>
                </a:gs>
              </a:gsLst>
              <a:lin ang="5400000" scaled="1"/>
            </a:gradFill>
            <a:ln w="9525">
              <a:noFill/>
              <a:round/>
              <a:headEnd/>
              <a:tailEnd/>
            </a:ln>
          </p:spPr>
          <p:txBody>
            <a:bodyPr/>
            <a:lstStyle/>
            <a:p>
              <a:endParaRPr lang="en-US"/>
            </a:p>
          </p:txBody>
        </p:sp>
        <p:sp>
          <p:nvSpPr>
            <p:cNvPr id="117775" name="Freeform 15"/>
            <p:cNvSpPr>
              <a:spLocks/>
            </p:cNvSpPr>
            <p:nvPr/>
          </p:nvSpPr>
          <p:spPr bwMode="hidden">
            <a:xfrm>
              <a:off x="0" y="4032"/>
              <a:ext cx="5760" cy="336"/>
            </a:xfrm>
            <a:custGeom>
              <a:avLst/>
              <a:gdLst/>
              <a:ahLst/>
              <a:cxnLst>
                <a:cxn ang="0">
                  <a:pos x="5740" y="288"/>
                </a:cxn>
                <a:cxn ang="0">
                  <a:pos x="0" y="288"/>
                </a:cxn>
                <a:cxn ang="0">
                  <a:pos x="0" y="0"/>
                </a:cxn>
                <a:cxn ang="0">
                  <a:pos x="5740" y="0"/>
                </a:cxn>
                <a:cxn ang="0">
                  <a:pos x="5740" y="288"/>
                </a:cxn>
                <a:cxn ang="0">
                  <a:pos x="5740" y="288"/>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1"/>
                </a:gs>
                <a:gs pos="100000">
                  <a:schemeClr val="bg1">
                    <a:gamma/>
                    <a:shade val="46275"/>
                    <a:invGamma/>
                  </a:schemeClr>
                </a:gs>
              </a:gsLst>
              <a:lin ang="5400000" scaled="1"/>
            </a:gradFill>
            <a:ln w="9525">
              <a:noFill/>
              <a:round/>
              <a:headEnd/>
              <a:tailEnd/>
            </a:ln>
          </p:spPr>
          <p:txBody>
            <a:bodyPr/>
            <a:lstStyle/>
            <a:p>
              <a:endParaRPr lang="en-US"/>
            </a:p>
          </p:txBody>
        </p:sp>
        <p:sp>
          <p:nvSpPr>
            <p:cNvPr id="117776" name="Freeform 16"/>
            <p:cNvSpPr>
              <a:spLocks/>
            </p:cNvSpPr>
            <p:nvPr/>
          </p:nvSpPr>
          <p:spPr bwMode="hidden">
            <a:xfrm>
              <a:off x="0" y="0"/>
              <a:ext cx="5760" cy="288"/>
            </a:xfrm>
            <a:custGeom>
              <a:avLst/>
              <a:gdLst/>
              <a:ahLst/>
              <a:cxnLst>
                <a:cxn ang="0">
                  <a:pos x="5740" y="288"/>
                </a:cxn>
                <a:cxn ang="0">
                  <a:pos x="0" y="288"/>
                </a:cxn>
                <a:cxn ang="0">
                  <a:pos x="0" y="0"/>
                </a:cxn>
                <a:cxn ang="0">
                  <a:pos x="5740" y="0"/>
                </a:cxn>
                <a:cxn ang="0">
                  <a:pos x="5740" y="288"/>
                </a:cxn>
                <a:cxn ang="0">
                  <a:pos x="5740" y="288"/>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2">
                    <a:gamma/>
                    <a:shade val="56078"/>
                    <a:invGamma/>
                  </a:schemeClr>
                </a:gs>
                <a:gs pos="100000">
                  <a:schemeClr val="bg2"/>
                </a:gs>
              </a:gsLst>
              <a:lin ang="5400000" scaled="1"/>
            </a:gradFill>
            <a:ln w="9525">
              <a:noFill/>
              <a:round/>
              <a:headEnd/>
              <a:tailEnd/>
            </a:ln>
          </p:spPr>
          <p:txBody>
            <a:bodyPr/>
            <a:lstStyle/>
            <a:p>
              <a:endParaRPr lang="en-US"/>
            </a:p>
          </p:txBody>
        </p:sp>
        <p:sp>
          <p:nvSpPr>
            <p:cNvPr id="117777" name="Freeform 17"/>
            <p:cNvSpPr>
              <a:spLocks/>
            </p:cNvSpPr>
            <p:nvPr/>
          </p:nvSpPr>
          <p:spPr bwMode="hidden">
            <a:xfrm>
              <a:off x="509" y="229"/>
              <a:ext cx="3188" cy="2024"/>
            </a:xfrm>
            <a:custGeom>
              <a:avLst/>
              <a:gdLst/>
              <a:ahLst/>
              <a:cxnLst>
                <a:cxn ang="0">
                  <a:pos x="871" y="1423"/>
                </a:cxn>
                <a:cxn ang="0">
                  <a:pos x="907" y="1393"/>
                </a:cxn>
                <a:cxn ang="0">
                  <a:pos x="991" y="1320"/>
                </a:cxn>
                <a:cxn ang="0">
                  <a:pos x="1033" y="1297"/>
                </a:cxn>
                <a:cxn ang="0">
                  <a:pos x="1086" y="1249"/>
                </a:cxn>
                <a:cxn ang="0">
                  <a:pos x="1123" y="1219"/>
                </a:cxn>
                <a:cxn ang="0">
                  <a:pos x="1057" y="1153"/>
                </a:cxn>
                <a:cxn ang="0">
                  <a:pos x="877" y="1021"/>
                </a:cxn>
                <a:cxn ang="0">
                  <a:pos x="655" y="907"/>
                </a:cxn>
                <a:cxn ang="0">
                  <a:pos x="655" y="846"/>
                </a:cxn>
                <a:cxn ang="0">
                  <a:pos x="643" y="708"/>
                </a:cxn>
                <a:cxn ang="0">
                  <a:pos x="552" y="642"/>
                </a:cxn>
                <a:cxn ang="0">
                  <a:pos x="510" y="570"/>
                </a:cxn>
                <a:cxn ang="0">
                  <a:pos x="637" y="564"/>
                </a:cxn>
                <a:cxn ang="0">
                  <a:pos x="763" y="570"/>
                </a:cxn>
                <a:cxn ang="0">
                  <a:pos x="1091" y="850"/>
                </a:cxn>
                <a:cxn ang="0">
                  <a:pos x="1009" y="566"/>
                </a:cxn>
                <a:cxn ang="0">
                  <a:pos x="1054" y="265"/>
                </a:cxn>
                <a:cxn ang="0">
                  <a:pos x="1249" y="0"/>
                </a:cxn>
                <a:cxn ang="0">
                  <a:pos x="1466" y="292"/>
                </a:cxn>
                <a:cxn ang="0">
                  <a:pos x="1475" y="548"/>
                </a:cxn>
                <a:cxn ang="0">
                  <a:pos x="1567" y="630"/>
                </a:cxn>
                <a:cxn ang="0">
                  <a:pos x="1795" y="365"/>
                </a:cxn>
                <a:cxn ang="0">
                  <a:pos x="2245" y="150"/>
                </a:cxn>
                <a:cxn ang="0">
                  <a:pos x="2618" y="180"/>
                </a:cxn>
                <a:cxn ang="0">
                  <a:pos x="3050" y="150"/>
                </a:cxn>
                <a:cxn ang="0">
                  <a:pos x="3140" y="210"/>
                </a:cxn>
                <a:cxn ang="0">
                  <a:pos x="2990" y="210"/>
                </a:cxn>
                <a:cxn ang="0">
                  <a:pos x="2834" y="377"/>
                </a:cxn>
                <a:cxn ang="0">
                  <a:pos x="2702" y="648"/>
                </a:cxn>
                <a:cxn ang="0">
                  <a:pos x="2582" y="828"/>
                </a:cxn>
                <a:cxn ang="0">
                  <a:pos x="2234" y="1009"/>
                </a:cxn>
                <a:cxn ang="0">
                  <a:pos x="1963" y="1075"/>
                </a:cxn>
                <a:cxn ang="0">
                  <a:pos x="2257" y="1111"/>
                </a:cxn>
                <a:cxn ang="0">
                  <a:pos x="2600" y="1207"/>
                </a:cxn>
                <a:cxn ang="0">
                  <a:pos x="2894" y="1441"/>
                </a:cxn>
                <a:cxn ang="0">
                  <a:pos x="3122" y="1555"/>
                </a:cxn>
                <a:cxn ang="0">
                  <a:pos x="3032" y="1585"/>
                </a:cxn>
                <a:cxn ang="0">
                  <a:pos x="3008" y="1591"/>
                </a:cxn>
                <a:cxn ang="0">
                  <a:pos x="2960" y="1597"/>
                </a:cxn>
                <a:cxn ang="0">
                  <a:pos x="2882" y="1609"/>
                </a:cxn>
                <a:cxn ang="0">
                  <a:pos x="2846" y="1609"/>
                </a:cxn>
                <a:cxn ang="0">
                  <a:pos x="2774" y="1615"/>
                </a:cxn>
                <a:cxn ang="0">
                  <a:pos x="2726" y="1621"/>
                </a:cxn>
                <a:cxn ang="0">
                  <a:pos x="2708" y="1621"/>
                </a:cxn>
                <a:cxn ang="0">
                  <a:pos x="2594" y="1657"/>
                </a:cxn>
                <a:cxn ang="0">
                  <a:pos x="2533" y="1663"/>
                </a:cxn>
                <a:cxn ang="0">
                  <a:pos x="2444" y="1675"/>
                </a:cxn>
                <a:cxn ang="0">
                  <a:pos x="2378" y="1687"/>
                </a:cxn>
                <a:cxn ang="0">
                  <a:pos x="2360" y="1705"/>
                </a:cxn>
                <a:cxn ang="0">
                  <a:pos x="2305" y="1687"/>
                </a:cxn>
                <a:cxn ang="0">
                  <a:pos x="2263" y="1663"/>
                </a:cxn>
                <a:cxn ang="0">
                  <a:pos x="2017" y="1585"/>
                </a:cxn>
                <a:cxn ang="0">
                  <a:pos x="1711" y="1453"/>
                </a:cxn>
                <a:cxn ang="0">
                  <a:pos x="1880" y="1844"/>
                </a:cxn>
                <a:cxn ang="0">
                  <a:pos x="1771" y="1922"/>
                </a:cxn>
                <a:cxn ang="0">
                  <a:pos x="1531" y="1753"/>
                </a:cxn>
                <a:cxn ang="0">
                  <a:pos x="1411" y="1477"/>
                </a:cxn>
                <a:cxn ang="0">
                  <a:pos x="1219" y="1291"/>
                </a:cxn>
                <a:cxn ang="0">
                  <a:pos x="127" y="2006"/>
                </a:cxn>
                <a:cxn ang="0">
                  <a:pos x="865" y="1429"/>
                </a:cxn>
              </a:cxnLst>
              <a:rect l="0" t="0" r="r" b="b"/>
              <a:pathLst>
                <a:path w="3188" h="2024">
                  <a:moveTo>
                    <a:pt x="865" y="1429"/>
                  </a:moveTo>
                  <a:lnTo>
                    <a:pt x="871" y="1423"/>
                  </a:lnTo>
                  <a:lnTo>
                    <a:pt x="889" y="1411"/>
                  </a:lnTo>
                  <a:lnTo>
                    <a:pt x="907" y="1393"/>
                  </a:lnTo>
                  <a:lnTo>
                    <a:pt x="937" y="1369"/>
                  </a:lnTo>
                  <a:lnTo>
                    <a:pt x="991" y="1320"/>
                  </a:lnTo>
                  <a:lnTo>
                    <a:pt x="1015" y="1309"/>
                  </a:lnTo>
                  <a:lnTo>
                    <a:pt x="1033" y="1297"/>
                  </a:lnTo>
                  <a:lnTo>
                    <a:pt x="1057" y="1279"/>
                  </a:lnTo>
                  <a:lnTo>
                    <a:pt x="1086" y="1249"/>
                  </a:lnTo>
                  <a:lnTo>
                    <a:pt x="1111" y="1225"/>
                  </a:lnTo>
                  <a:lnTo>
                    <a:pt x="1123" y="1219"/>
                  </a:lnTo>
                  <a:lnTo>
                    <a:pt x="1123" y="1213"/>
                  </a:lnTo>
                  <a:lnTo>
                    <a:pt x="1057" y="1153"/>
                  </a:lnTo>
                  <a:lnTo>
                    <a:pt x="979" y="1051"/>
                  </a:lnTo>
                  <a:lnTo>
                    <a:pt x="877" y="1021"/>
                  </a:lnTo>
                  <a:lnTo>
                    <a:pt x="685" y="931"/>
                  </a:lnTo>
                  <a:lnTo>
                    <a:pt x="655" y="907"/>
                  </a:lnTo>
                  <a:lnTo>
                    <a:pt x="721" y="876"/>
                  </a:lnTo>
                  <a:lnTo>
                    <a:pt x="655" y="846"/>
                  </a:lnTo>
                  <a:lnTo>
                    <a:pt x="612" y="774"/>
                  </a:lnTo>
                  <a:lnTo>
                    <a:pt x="643" y="708"/>
                  </a:lnTo>
                  <a:lnTo>
                    <a:pt x="600" y="660"/>
                  </a:lnTo>
                  <a:lnTo>
                    <a:pt x="552" y="642"/>
                  </a:lnTo>
                  <a:lnTo>
                    <a:pt x="528" y="594"/>
                  </a:lnTo>
                  <a:lnTo>
                    <a:pt x="510" y="570"/>
                  </a:lnTo>
                  <a:lnTo>
                    <a:pt x="552" y="552"/>
                  </a:lnTo>
                  <a:lnTo>
                    <a:pt x="637" y="564"/>
                  </a:lnTo>
                  <a:lnTo>
                    <a:pt x="721" y="576"/>
                  </a:lnTo>
                  <a:lnTo>
                    <a:pt x="763" y="570"/>
                  </a:lnTo>
                  <a:lnTo>
                    <a:pt x="931" y="696"/>
                  </a:lnTo>
                  <a:lnTo>
                    <a:pt x="1091" y="850"/>
                  </a:lnTo>
                  <a:lnTo>
                    <a:pt x="1073" y="685"/>
                  </a:lnTo>
                  <a:lnTo>
                    <a:pt x="1009" y="566"/>
                  </a:lnTo>
                  <a:lnTo>
                    <a:pt x="945" y="393"/>
                  </a:lnTo>
                  <a:lnTo>
                    <a:pt x="1054" y="265"/>
                  </a:lnTo>
                  <a:lnTo>
                    <a:pt x="1137" y="45"/>
                  </a:lnTo>
                  <a:lnTo>
                    <a:pt x="1249" y="0"/>
                  </a:lnTo>
                  <a:lnTo>
                    <a:pt x="1338" y="137"/>
                  </a:lnTo>
                  <a:lnTo>
                    <a:pt x="1466" y="292"/>
                  </a:lnTo>
                  <a:lnTo>
                    <a:pt x="1502" y="411"/>
                  </a:lnTo>
                  <a:lnTo>
                    <a:pt x="1475" y="548"/>
                  </a:lnTo>
                  <a:lnTo>
                    <a:pt x="1347" y="768"/>
                  </a:lnTo>
                  <a:lnTo>
                    <a:pt x="1567" y="630"/>
                  </a:lnTo>
                  <a:lnTo>
                    <a:pt x="1687" y="462"/>
                  </a:lnTo>
                  <a:lnTo>
                    <a:pt x="1795" y="365"/>
                  </a:lnTo>
                  <a:lnTo>
                    <a:pt x="1940" y="239"/>
                  </a:lnTo>
                  <a:lnTo>
                    <a:pt x="2245" y="150"/>
                  </a:lnTo>
                  <a:lnTo>
                    <a:pt x="2498" y="138"/>
                  </a:lnTo>
                  <a:lnTo>
                    <a:pt x="2618" y="180"/>
                  </a:lnTo>
                  <a:lnTo>
                    <a:pt x="2815" y="138"/>
                  </a:lnTo>
                  <a:lnTo>
                    <a:pt x="3050" y="150"/>
                  </a:lnTo>
                  <a:lnTo>
                    <a:pt x="3176" y="168"/>
                  </a:lnTo>
                  <a:lnTo>
                    <a:pt x="3140" y="210"/>
                  </a:lnTo>
                  <a:lnTo>
                    <a:pt x="3116" y="192"/>
                  </a:lnTo>
                  <a:lnTo>
                    <a:pt x="2990" y="210"/>
                  </a:lnTo>
                  <a:lnTo>
                    <a:pt x="2906" y="263"/>
                  </a:lnTo>
                  <a:lnTo>
                    <a:pt x="2834" y="377"/>
                  </a:lnTo>
                  <a:lnTo>
                    <a:pt x="2768" y="534"/>
                  </a:lnTo>
                  <a:lnTo>
                    <a:pt x="2702" y="648"/>
                  </a:lnTo>
                  <a:lnTo>
                    <a:pt x="2738" y="726"/>
                  </a:lnTo>
                  <a:lnTo>
                    <a:pt x="2582" y="828"/>
                  </a:lnTo>
                  <a:lnTo>
                    <a:pt x="2444" y="913"/>
                  </a:lnTo>
                  <a:lnTo>
                    <a:pt x="2234" y="1009"/>
                  </a:lnTo>
                  <a:lnTo>
                    <a:pt x="2096" y="1063"/>
                  </a:lnTo>
                  <a:lnTo>
                    <a:pt x="1963" y="1075"/>
                  </a:lnTo>
                  <a:lnTo>
                    <a:pt x="2035" y="1117"/>
                  </a:lnTo>
                  <a:lnTo>
                    <a:pt x="2257" y="1111"/>
                  </a:lnTo>
                  <a:lnTo>
                    <a:pt x="2545" y="1135"/>
                  </a:lnTo>
                  <a:lnTo>
                    <a:pt x="2600" y="1207"/>
                  </a:lnTo>
                  <a:lnTo>
                    <a:pt x="2726" y="1303"/>
                  </a:lnTo>
                  <a:lnTo>
                    <a:pt x="2894" y="1441"/>
                  </a:lnTo>
                  <a:lnTo>
                    <a:pt x="2984" y="1471"/>
                  </a:lnTo>
                  <a:lnTo>
                    <a:pt x="3122" y="1555"/>
                  </a:lnTo>
                  <a:lnTo>
                    <a:pt x="3188" y="1543"/>
                  </a:lnTo>
                  <a:lnTo>
                    <a:pt x="3032" y="1585"/>
                  </a:lnTo>
                  <a:lnTo>
                    <a:pt x="3026" y="1585"/>
                  </a:lnTo>
                  <a:lnTo>
                    <a:pt x="3008" y="1591"/>
                  </a:lnTo>
                  <a:lnTo>
                    <a:pt x="2984" y="1591"/>
                  </a:lnTo>
                  <a:lnTo>
                    <a:pt x="2960" y="1597"/>
                  </a:lnTo>
                  <a:lnTo>
                    <a:pt x="2906" y="1603"/>
                  </a:lnTo>
                  <a:lnTo>
                    <a:pt x="2882" y="1609"/>
                  </a:lnTo>
                  <a:lnTo>
                    <a:pt x="2864" y="1609"/>
                  </a:lnTo>
                  <a:lnTo>
                    <a:pt x="2846" y="1609"/>
                  </a:lnTo>
                  <a:lnTo>
                    <a:pt x="2828" y="1609"/>
                  </a:lnTo>
                  <a:lnTo>
                    <a:pt x="2774" y="1615"/>
                  </a:lnTo>
                  <a:lnTo>
                    <a:pt x="2750" y="1615"/>
                  </a:lnTo>
                  <a:lnTo>
                    <a:pt x="2726" y="1621"/>
                  </a:lnTo>
                  <a:lnTo>
                    <a:pt x="2714" y="1621"/>
                  </a:lnTo>
                  <a:lnTo>
                    <a:pt x="2708" y="1621"/>
                  </a:lnTo>
                  <a:lnTo>
                    <a:pt x="2606" y="1657"/>
                  </a:lnTo>
                  <a:lnTo>
                    <a:pt x="2594" y="1657"/>
                  </a:lnTo>
                  <a:lnTo>
                    <a:pt x="2569" y="1657"/>
                  </a:lnTo>
                  <a:lnTo>
                    <a:pt x="2533" y="1663"/>
                  </a:lnTo>
                  <a:lnTo>
                    <a:pt x="2486" y="1669"/>
                  </a:lnTo>
                  <a:lnTo>
                    <a:pt x="2444" y="1675"/>
                  </a:lnTo>
                  <a:lnTo>
                    <a:pt x="2408" y="1681"/>
                  </a:lnTo>
                  <a:lnTo>
                    <a:pt x="2378" y="1687"/>
                  </a:lnTo>
                  <a:lnTo>
                    <a:pt x="2366" y="1699"/>
                  </a:lnTo>
                  <a:lnTo>
                    <a:pt x="2360" y="1705"/>
                  </a:lnTo>
                  <a:lnTo>
                    <a:pt x="2342" y="1705"/>
                  </a:lnTo>
                  <a:lnTo>
                    <a:pt x="2305" y="1687"/>
                  </a:lnTo>
                  <a:lnTo>
                    <a:pt x="2275" y="1669"/>
                  </a:lnTo>
                  <a:lnTo>
                    <a:pt x="2263" y="1663"/>
                  </a:lnTo>
                  <a:lnTo>
                    <a:pt x="2257" y="1657"/>
                  </a:lnTo>
                  <a:lnTo>
                    <a:pt x="2017" y="1585"/>
                  </a:lnTo>
                  <a:lnTo>
                    <a:pt x="1844" y="1489"/>
                  </a:lnTo>
                  <a:lnTo>
                    <a:pt x="1711" y="1453"/>
                  </a:lnTo>
                  <a:lnTo>
                    <a:pt x="1856" y="1693"/>
                  </a:lnTo>
                  <a:lnTo>
                    <a:pt x="1880" y="1844"/>
                  </a:lnTo>
                  <a:lnTo>
                    <a:pt x="1856" y="1994"/>
                  </a:lnTo>
                  <a:lnTo>
                    <a:pt x="1771" y="1922"/>
                  </a:lnTo>
                  <a:lnTo>
                    <a:pt x="1616" y="1795"/>
                  </a:lnTo>
                  <a:lnTo>
                    <a:pt x="1531" y="1753"/>
                  </a:lnTo>
                  <a:lnTo>
                    <a:pt x="1483" y="1633"/>
                  </a:lnTo>
                  <a:lnTo>
                    <a:pt x="1411" y="1477"/>
                  </a:lnTo>
                  <a:lnTo>
                    <a:pt x="1358" y="1381"/>
                  </a:lnTo>
                  <a:lnTo>
                    <a:pt x="1219" y="1291"/>
                  </a:lnTo>
                  <a:lnTo>
                    <a:pt x="1147" y="1279"/>
                  </a:lnTo>
                  <a:lnTo>
                    <a:pt x="127" y="2006"/>
                  </a:lnTo>
                  <a:lnTo>
                    <a:pt x="0" y="2024"/>
                  </a:lnTo>
                  <a:lnTo>
                    <a:pt x="865" y="1429"/>
                  </a:lnTo>
                  <a:lnTo>
                    <a:pt x="865" y="1429"/>
                  </a:lnTo>
                  <a:close/>
                </a:path>
              </a:pathLst>
            </a:custGeom>
            <a:gradFill rotWithShape="0">
              <a:gsLst>
                <a:gs pos="0">
                  <a:schemeClr val="bg2"/>
                </a:gs>
                <a:gs pos="100000">
                  <a:schemeClr val="bg1"/>
                </a:gs>
              </a:gsLst>
              <a:lin ang="2700000" scaled="1"/>
            </a:gradFill>
            <a:ln w="9525">
              <a:noFill/>
              <a:round/>
              <a:headEnd/>
              <a:tailEnd/>
            </a:ln>
          </p:spPr>
          <p:txBody>
            <a:bodyPr/>
            <a:lstStyle/>
            <a:p>
              <a:endParaRPr lang="en-US"/>
            </a:p>
          </p:txBody>
        </p:sp>
        <p:sp>
          <p:nvSpPr>
            <p:cNvPr id="117778" name="Freeform 18"/>
            <p:cNvSpPr>
              <a:spLocks/>
            </p:cNvSpPr>
            <p:nvPr/>
          </p:nvSpPr>
          <p:spPr bwMode="hidden">
            <a:xfrm>
              <a:off x="1344" y="293"/>
              <a:ext cx="2144" cy="1787"/>
            </a:xfrm>
            <a:custGeom>
              <a:avLst/>
              <a:gdLst/>
              <a:ahLst/>
              <a:cxnLst>
                <a:cxn ang="0">
                  <a:pos x="318" y="1078"/>
                </a:cxn>
                <a:cxn ang="0">
                  <a:pos x="217" y="928"/>
                </a:cxn>
                <a:cxn ang="0">
                  <a:pos x="102" y="808"/>
                </a:cxn>
                <a:cxn ang="0">
                  <a:pos x="36" y="742"/>
                </a:cxn>
                <a:cxn ang="0">
                  <a:pos x="0" y="700"/>
                </a:cxn>
                <a:cxn ang="0">
                  <a:pos x="270" y="958"/>
                </a:cxn>
                <a:cxn ang="0">
                  <a:pos x="294" y="1006"/>
                </a:cxn>
                <a:cxn ang="0">
                  <a:pos x="367" y="670"/>
                </a:cxn>
                <a:cxn ang="0">
                  <a:pos x="379" y="411"/>
                </a:cxn>
                <a:cxn ang="0">
                  <a:pos x="347" y="118"/>
                </a:cxn>
                <a:cxn ang="0">
                  <a:pos x="393" y="0"/>
                </a:cxn>
                <a:cxn ang="0">
                  <a:pos x="397" y="357"/>
                </a:cxn>
                <a:cxn ang="0">
                  <a:pos x="421" y="609"/>
                </a:cxn>
                <a:cxn ang="0">
                  <a:pos x="385" y="826"/>
                </a:cxn>
                <a:cxn ang="0">
                  <a:pos x="385" y="1036"/>
                </a:cxn>
                <a:cxn ang="0">
                  <a:pos x="877" y="784"/>
                </a:cxn>
                <a:cxn ang="0">
                  <a:pos x="1309" y="555"/>
                </a:cxn>
                <a:cxn ang="0">
                  <a:pos x="1802" y="249"/>
                </a:cxn>
                <a:cxn ang="0">
                  <a:pos x="2096" y="69"/>
                </a:cxn>
                <a:cxn ang="0">
                  <a:pos x="1814" y="279"/>
                </a:cxn>
                <a:cxn ang="0">
                  <a:pos x="1453" y="501"/>
                </a:cxn>
                <a:cxn ang="0">
                  <a:pos x="1123" y="700"/>
                </a:cxn>
                <a:cxn ang="0">
                  <a:pos x="739" y="898"/>
                </a:cxn>
                <a:cxn ang="0">
                  <a:pos x="463" y="1084"/>
                </a:cxn>
                <a:cxn ang="0">
                  <a:pos x="817" y="1193"/>
                </a:cxn>
                <a:cxn ang="0">
                  <a:pos x="1285" y="1187"/>
                </a:cxn>
                <a:cxn ang="0">
                  <a:pos x="1916" y="1396"/>
                </a:cxn>
                <a:cxn ang="0">
                  <a:pos x="2144" y="1420"/>
                </a:cxn>
                <a:cxn ang="0">
                  <a:pos x="1814" y="1408"/>
                </a:cxn>
                <a:cxn ang="0">
                  <a:pos x="1435" y="1288"/>
                </a:cxn>
                <a:cxn ang="0">
                  <a:pos x="1219" y="1229"/>
                </a:cxn>
                <a:cxn ang="0">
                  <a:pos x="799" y="1223"/>
                </a:cxn>
                <a:cxn ang="0">
                  <a:pos x="505" y="1145"/>
                </a:cxn>
                <a:cxn ang="0">
                  <a:pos x="733" y="1378"/>
                </a:cxn>
                <a:cxn ang="0">
                  <a:pos x="877" y="1619"/>
                </a:cxn>
                <a:cxn ang="0">
                  <a:pos x="1009" y="1787"/>
                </a:cxn>
                <a:cxn ang="0">
                  <a:pos x="817" y="1607"/>
                </a:cxn>
                <a:cxn ang="0">
                  <a:pos x="673" y="1372"/>
                </a:cxn>
                <a:cxn ang="0">
                  <a:pos x="415" y="1109"/>
                </a:cxn>
                <a:cxn ang="0">
                  <a:pos x="318" y="1078"/>
                </a:cxn>
                <a:cxn ang="0">
                  <a:pos x="318" y="1078"/>
                </a:cxn>
              </a:cxnLst>
              <a:rect l="0" t="0" r="r" b="b"/>
              <a:pathLst>
                <a:path w="2144" h="1787">
                  <a:moveTo>
                    <a:pt x="318" y="1078"/>
                  </a:moveTo>
                  <a:lnTo>
                    <a:pt x="217" y="928"/>
                  </a:lnTo>
                  <a:lnTo>
                    <a:pt x="102" y="808"/>
                  </a:lnTo>
                  <a:lnTo>
                    <a:pt x="36" y="742"/>
                  </a:lnTo>
                  <a:lnTo>
                    <a:pt x="0" y="700"/>
                  </a:lnTo>
                  <a:lnTo>
                    <a:pt x="270" y="958"/>
                  </a:lnTo>
                  <a:lnTo>
                    <a:pt x="294" y="1006"/>
                  </a:lnTo>
                  <a:lnTo>
                    <a:pt x="367" y="670"/>
                  </a:lnTo>
                  <a:lnTo>
                    <a:pt x="379" y="411"/>
                  </a:lnTo>
                  <a:lnTo>
                    <a:pt x="347" y="118"/>
                  </a:lnTo>
                  <a:lnTo>
                    <a:pt x="393" y="0"/>
                  </a:lnTo>
                  <a:lnTo>
                    <a:pt x="397" y="357"/>
                  </a:lnTo>
                  <a:lnTo>
                    <a:pt x="421" y="609"/>
                  </a:lnTo>
                  <a:lnTo>
                    <a:pt x="385" y="826"/>
                  </a:lnTo>
                  <a:lnTo>
                    <a:pt x="385" y="1036"/>
                  </a:lnTo>
                  <a:lnTo>
                    <a:pt x="877" y="784"/>
                  </a:lnTo>
                  <a:lnTo>
                    <a:pt x="1309" y="555"/>
                  </a:lnTo>
                  <a:lnTo>
                    <a:pt x="1802" y="249"/>
                  </a:lnTo>
                  <a:lnTo>
                    <a:pt x="2096" y="69"/>
                  </a:lnTo>
                  <a:lnTo>
                    <a:pt x="1814" y="279"/>
                  </a:lnTo>
                  <a:lnTo>
                    <a:pt x="1453" y="501"/>
                  </a:lnTo>
                  <a:lnTo>
                    <a:pt x="1123" y="700"/>
                  </a:lnTo>
                  <a:lnTo>
                    <a:pt x="739" y="898"/>
                  </a:lnTo>
                  <a:lnTo>
                    <a:pt x="463" y="1084"/>
                  </a:lnTo>
                  <a:lnTo>
                    <a:pt x="817" y="1193"/>
                  </a:lnTo>
                  <a:lnTo>
                    <a:pt x="1285" y="1187"/>
                  </a:lnTo>
                  <a:lnTo>
                    <a:pt x="1916" y="1396"/>
                  </a:lnTo>
                  <a:lnTo>
                    <a:pt x="2144" y="1420"/>
                  </a:lnTo>
                  <a:lnTo>
                    <a:pt x="1814" y="1408"/>
                  </a:lnTo>
                  <a:lnTo>
                    <a:pt x="1435" y="1288"/>
                  </a:lnTo>
                  <a:lnTo>
                    <a:pt x="1219" y="1229"/>
                  </a:lnTo>
                  <a:lnTo>
                    <a:pt x="799" y="1223"/>
                  </a:lnTo>
                  <a:lnTo>
                    <a:pt x="505" y="1145"/>
                  </a:lnTo>
                  <a:lnTo>
                    <a:pt x="733" y="1378"/>
                  </a:lnTo>
                  <a:lnTo>
                    <a:pt x="877" y="1619"/>
                  </a:lnTo>
                  <a:lnTo>
                    <a:pt x="1009" y="1787"/>
                  </a:lnTo>
                  <a:lnTo>
                    <a:pt x="817" y="1607"/>
                  </a:lnTo>
                  <a:lnTo>
                    <a:pt x="673" y="1372"/>
                  </a:lnTo>
                  <a:lnTo>
                    <a:pt x="415" y="1109"/>
                  </a:lnTo>
                  <a:lnTo>
                    <a:pt x="318" y="1078"/>
                  </a:lnTo>
                  <a:lnTo>
                    <a:pt x="318" y="1078"/>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n-US"/>
            </a:p>
          </p:txBody>
        </p:sp>
        <p:sp>
          <p:nvSpPr>
            <p:cNvPr id="117779" name="Freeform 19"/>
            <p:cNvSpPr>
              <a:spLocks/>
            </p:cNvSpPr>
            <p:nvPr/>
          </p:nvSpPr>
          <p:spPr bwMode="hidden">
            <a:xfrm>
              <a:off x="2932" y="1728"/>
              <a:ext cx="2828" cy="2366"/>
            </a:xfrm>
            <a:custGeom>
              <a:avLst/>
              <a:gdLst/>
              <a:ahLst/>
              <a:cxnLst>
                <a:cxn ang="0">
                  <a:pos x="1814" y="606"/>
                </a:cxn>
                <a:cxn ang="0">
                  <a:pos x="1615" y="252"/>
                </a:cxn>
                <a:cxn ang="0">
                  <a:pos x="1345" y="132"/>
                </a:cxn>
                <a:cxn ang="0">
                  <a:pos x="1381" y="492"/>
                </a:cxn>
                <a:cxn ang="0">
                  <a:pos x="955" y="221"/>
                </a:cxn>
                <a:cxn ang="0">
                  <a:pos x="877" y="161"/>
                </a:cxn>
                <a:cxn ang="0">
                  <a:pos x="841" y="167"/>
                </a:cxn>
                <a:cxn ang="0">
                  <a:pos x="720" y="161"/>
                </a:cxn>
                <a:cxn ang="0">
                  <a:pos x="613" y="144"/>
                </a:cxn>
                <a:cxn ang="0">
                  <a:pos x="492" y="161"/>
                </a:cxn>
                <a:cxn ang="0">
                  <a:pos x="432" y="150"/>
                </a:cxn>
                <a:cxn ang="0">
                  <a:pos x="342" y="138"/>
                </a:cxn>
                <a:cxn ang="0">
                  <a:pos x="246" y="126"/>
                </a:cxn>
                <a:cxn ang="0">
                  <a:pos x="174" y="114"/>
                </a:cxn>
                <a:cxn ang="0">
                  <a:pos x="216" y="240"/>
                </a:cxn>
                <a:cxn ang="0">
                  <a:pos x="607" y="588"/>
                </a:cxn>
                <a:cxn ang="0">
                  <a:pos x="1177" y="817"/>
                </a:cxn>
                <a:cxn ang="0">
                  <a:pos x="972" y="871"/>
                </a:cxn>
                <a:cxn ang="0">
                  <a:pos x="492" y="1111"/>
                </a:cxn>
                <a:cxn ang="0">
                  <a:pos x="276" y="1441"/>
                </a:cxn>
                <a:cxn ang="0">
                  <a:pos x="42" y="1441"/>
                </a:cxn>
                <a:cxn ang="0">
                  <a:pos x="367" y="1585"/>
                </a:cxn>
                <a:cxn ang="0">
                  <a:pos x="949" y="1712"/>
                </a:cxn>
                <a:cxn ang="0">
                  <a:pos x="1519" y="1537"/>
                </a:cxn>
                <a:cxn ang="0">
                  <a:pos x="1735" y="1513"/>
                </a:cxn>
                <a:cxn ang="0">
                  <a:pos x="1723" y="1802"/>
                </a:cxn>
                <a:cxn ang="0">
                  <a:pos x="2042" y="2229"/>
                </a:cxn>
                <a:cxn ang="0">
                  <a:pos x="2191" y="2133"/>
                </a:cxn>
                <a:cxn ang="0">
                  <a:pos x="2270" y="1970"/>
                </a:cxn>
                <a:cxn ang="0">
                  <a:pos x="2233" y="1573"/>
                </a:cxn>
                <a:cxn ang="0">
                  <a:pos x="2294" y="1483"/>
                </a:cxn>
                <a:cxn ang="0">
                  <a:pos x="2588" y="1688"/>
                </a:cxn>
                <a:cxn ang="0">
                  <a:pos x="2695" y="1682"/>
                </a:cxn>
                <a:cxn ang="0">
                  <a:pos x="2588" y="1543"/>
                </a:cxn>
                <a:cxn ang="0">
                  <a:pos x="2510" y="1357"/>
                </a:cxn>
                <a:cxn ang="0">
                  <a:pos x="2354" y="1184"/>
                </a:cxn>
                <a:cxn ang="0">
                  <a:pos x="2102" y="931"/>
                </a:cxn>
                <a:cxn ang="0">
                  <a:pos x="2137" y="907"/>
                </a:cxn>
                <a:cxn ang="0">
                  <a:pos x="2215" y="871"/>
                </a:cxn>
                <a:cxn ang="0">
                  <a:pos x="2324" y="817"/>
                </a:cxn>
                <a:cxn ang="0">
                  <a:pos x="2372" y="787"/>
                </a:cxn>
                <a:cxn ang="0">
                  <a:pos x="2078" y="865"/>
                </a:cxn>
              </a:cxnLst>
              <a:rect l="0" t="0" r="r" b="b"/>
              <a:pathLst>
                <a:path w="2828" h="2366">
                  <a:moveTo>
                    <a:pt x="2006" y="835"/>
                  </a:moveTo>
                  <a:lnTo>
                    <a:pt x="1873" y="715"/>
                  </a:lnTo>
                  <a:lnTo>
                    <a:pt x="1814" y="606"/>
                  </a:lnTo>
                  <a:lnTo>
                    <a:pt x="1747" y="438"/>
                  </a:lnTo>
                  <a:lnTo>
                    <a:pt x="1699" y="312"/>
                  </a:lnTo>
                  <a:lnTo>
                    <a:pt x="1615" y="252"/>
                  </a:lnTo>
                  <a:lnTo>
                    <a:pt x="1453" y="84"/>
                  </a:lnTo>
                  <a:lnTo>
                    <a:pt x="1375" y="0"/>
                  </a:lnTo>
                  <a:lnTo>
                    <a:pt x="1345" y="132"/>
                  </a:lnTo>
                  <a:lnTo>
                    <a:pt x="1369" y="294"/>
                  </a:lnTo>
                  <a:lnTo>
                    <a:pt x="1513" y="558"/>
                  </a:lnTo>
                  <a:lnTo>
                    <a:pt x="1381" y="492"/>
                  </a:lnTo>
                  <a:lnTo>
                    <a:pt x="1201" y="360"/>
                  </a:lnTo>
                  <a:lnTo>
                    <a:pt x="961" y="227"/>
                  </a:lnTo>
                  <a:lnTo>
                    <a:pt x="955" y="221"/>
                  </a:lnTo>
                  <a:lnTo>
                    <a:pt x="949" y="215"/>
                  </a:lnTo>
                  <a:lnTo>
                    <a:pt x="913" y="185"/>
                  </a:lnTo>
                  <a:lnTo>
                    <a:pt x="877" y="161"/>
                  </a:lnTo>
                  <a:lnTo>
                    <a:pt x="859" y="156"/>
                  </a:lnTo>
                  <a:lnTo>
                    <a:pt x="853" y="161"/>
                  </a:lnTo>
                  <a:lnTo>
                    <a:pt x="841" y="167"/>
                  </a:lnTo>
                  <a:lnTo>
                    <a:pt x="810" y="173"/>
                  </a:lnTo>
                  <a:lnTo>
                    <a:pt x="768" y="167"/>
                  </a:lnTo>
                  <a:lnTo>
                    <a:pt x="720" y="161"/>
                  </a:lnTo>
                  <a:lnTo>
                    <a:pt x="678" y="156"/>
                  </a:lnTo>
                  <a:lnTo>
                    <a:pt x="637" y="150"/>
                  </a:lnTo>
                  <a:lnTo>
                    <a:pt x="613" y="144"/>
                  </a:lnTo>
                  <a:lnTo>
                    <a:pt x="601" y="144"/>
                  </a:lnTo>
                  <a:lnTo>
                    <a:pt x="498" y="161"/>
                  </a:lnTo>
                  <a:lnTo>
                    <a:pt x="492" y="161"/>
                  </a:lnTo>
                  <a:lnTo>
                    <a:pt x="480" y="156"/>
                  </a:lnTo>
                  <a:lnTo>
                    <a:pt x="456" y="156"/>
                  </a:lnTo>
                  <a:lnTo>
                    <a:pt x="432" y="150"/>
                  </a:lnTo>
                  <a:lnTo>
                    <a:pt x="379" y="144"/>
                  </a:lnTo>
                  <a:lnTo>
                    <a:pt x="361" y="138"/>
                  </a:lnTo>
                  <a:lnTo>
                    <a:pt x="342" y="138"/>
                  </a:lnTo>
                  <a:lnTo>
                    <a:pt x="324" y="138"/>
                  </a:lnTo>
                  <a:lnTo>
                    <a:pt x="300" y="132"/>
                  </a:lnTo>
                  <a:lnTo>
                    <a:pt x="246" y="126"/>
                  </a:lnTo>
                  <a:lnTo>
                    <a:pt x="216" y="120"/>
                  </a:lnTo>
                  <a:lnTo>
                    <a:pt x="192" y="120"/>
                  </a:lnTo>
                  <a:lnTo>
                    <a:pt x="174" y="114"/>
                  </a:lnTo>
                  <a:lnTo>
                    <a:pt x="168" y="114"/>
                  </a:lnTo>
                  <a:lnTo>
                    <a:pt x="6" y="120"/>
                  </a:lnTo>
                  <a:lnTo>
                    <a:pt x="216" y="240"/>
                  </a:lnTo>
                  <a:lnTo>
                    <a:pt x="306" y="294"/>
                  </a:lnTo>
                  <a:lnTo>
                    <a:pt x="480" y="462"/>
                  </a:lnTo>
                  <a:lnTo>
                    <a:pt x="607" y="588"/>
                  </a:lnTo>
                  <a:lnTo>
                    <a:pt x="655" y="672"/>
                  </a:lnTo>
                  <a:lnTo>
                    <a:pt x="949" y="769"/>
                  </a:lnTo>
                  <a:lnTo>
                    <a:pt x="1177" y="817"/>
                  </a:lnTo>
                  <a:lnTo>
                    <a:pt x="1249" y="871"/>
                  </a:lnTo>
                  <a:lnTo>
                    <a:pt x="1117" y="853"/>
                  </a:lnTo>
                  <a:lnTo>
                    <a:pt x="972" y="871"/>
                  </a:lnTo>
                  <a:lnTo>
                    <a:pt x="756" y="919"/>
                  </a:lnTo>
                  <a:lnTo>
                    <a:pt x="619" y="961"/>
                  </a:lnTo>
                  <a:lnTo>
                    <a:pt x="492" y="1111"/>
                  </a:lnTo>
                  <a:lnTo>
                    <a:pt x="420" y="1214"/>
                  </a:lnTo>
                  <a:lnTo>
                    <a:pt x="348" y="1345"/>
                  </a:lnTo>
                  <a:lnTo>
                    <a:pt x="276" y="1441"/>
                  </a:lnTo>
                  <a:lnTo>
                    <a:pt x="192" y="1471"/>
                  </a:lnTo>
                  <a:lnTo>
                    <a:pt x="66" y="1465"/>
                  </a:lnTo>
                  <a:lnTo>
                    <a:pt x="42" y="1441"/>
                  </a:lnTo>
                  <a:lnTo>
                    <a:pt x="0" y="1471"/>
                  </a:lnTo>
                  <a:lnTo>
                    <a:pt x="126" y="1519"/>
                  </a:lnTo>
                  <a:lnTo>
                    <a:pt x="367" y="1585"/>
                  </a:lnTo>
                  <a:lnTo>
                    <a:pt x="570" y="1591"/>
                  </a:lnTo>
                  <a:lnTo>
                    <a:pt x="690" y="1664"/>
                  </a:lnTo>
                  <a:lnTo>
                    <a:pt x="949" y="1712"/>
                  </a:lnTo>
                  <a:lnTo>
                    <a:pt x="1260" y="1694"/>
                  </a:lnTo>
                  <a:lnTo>
                    <a:pt x="1411" y="1603"/>
                  </a:lnTo>
                  <a:lnTo>
                    <a:pt x="1519" y="1537"/>
                  </a:lnTo>
                  <a:lnTo>
                    <a:pt x="1645" y="1399"/>
                  </a:lnTo>
                  <a:lnTo>
                    <a:pt x="1699" y="1387"/>
                  </a:lnTo>
                  <a:lnTo>
                    <a:pt x="1735" y="1513"/>
                  </a:lnTo>
                  <a:lnTo>
                    <a:pt x="1729" y="1567"/>
                  </a:lnTo>
                  <a:lnTo>
                    <a:pt x="1723" y="1670"/>
                  </a:lnTo>
                  <a:lnTo>
                    <a:pt x="1723" y="1802"/>
                  </a:lnTo>
                  <a:lnTo>
                    <a:pt x="1831" y="1964"/>
                  </a:lnTo>
                  <a:lnTo>
                    <a:pt x="1957" y="2090"/>
                  </a:lnTo>
                  <a:lnTo>
                    <a:pt x="2042" y="2229"/>
                  </a:lnTo>
                  <a:lnTo>
                    <a:pt x="2155" y="2366"/>
                  </a:lnTo>
                  <a:lnTo>
                    <a:pt x="2161" y="2295"/>
                  </a:lnTo>
                  <a:lnTo>
                    <a:pt x="2191" y="2133"/>
                  </a:lnTo>
                  <a:lnTo>
                    <a:pt x="2215" y="2048"/>
                  </a:lnTo>
                  <a:lnTo>
                    <a:pt x="2258" y="2042"/>
                  </a:lnTo>
                  <a:lnTo>
                    <a:pt x="2270" y="1970"/>
                  </a:lnTo>
                  <a:lnTo>
                    <a:pt x="2342" y="1868"/>
                  </a:lnTo>
                  <a:lnTo>
                    <a:pt x="2324" y="1748"/>
                  </a:lnTo>
                  <a:lnTo>
                    <a:pt x="2233" y="1573"/>
                  </a:lnTo>
                  <a:lnTo>
                    <a:pt x="2209" y="1453"/>
                  </a:lnTo>
                  <a:lnTo>
                    <a:pt x="2209" y="1345"/>
                  </a:lnTo>
                  <a:lnTo>
                    <a:pt x="2294" y="1483"/>
                  </a:lnTo>
                  <a:lnTo>
                    <a:pt x="2461" y="1651"/>
                  </a:lnTo>
                  <a:lnTo>
                    <a:pt x="2504" y="1651"/>
                  </a:lnTo>
                  <a:lnTo>
                    <a:pt x="2588" y="1688"/>
                  </a:lnTo>
                  <a:lnTo>
                    <a:pt x="2678" y="1718"/>
                  </a:lnTo>
                  <a:lnTo>
                    <a:pt x="2720" y="1712"/>
                  </a:lnTo>
                  <a:lnTo>
                    <a:pt x="2695" y="1682"/>
                  </a:lnTo>
                  <a:lnTo>
                    <a:pt x="2678" y="1627"/>
                  </a:lnTo>
                  <a:lnTo>
                    <a:pt x="2630" y="1597"/>
                  </a:lnTo>
                  <a:lnTo>
                    <a:pt x="2588" y="1543"/>
                  </a:lnTo>
                  <a:lnTo>
                    <a:pt x="2618" y="1483"/>
                  </a:lnTo>
                  <a:lnTo>
                    <a:pt x="2576" y="1399"/>
                  </a:lnTo>
                  <a:lnTo>
                    <a:pt x="2510" y="1357"/>
                  </a:lnTo>
                  <a:lnTo>
                    <a:pt x="2576" y="1351"/>
                  </a:lnTo>
                  <a:lnTo>
                    <a:pt x="2552" y="1315"/>
                  </a:lnTo>
                  <a:lnTo>
                    <a:pt x="2354" y="1184"/>
                  </a:lnTo>
                  <a:lnTo>
                    <a:pt x="2252" y="1123"/>
                  </a:lnTo>
                  <a:lnTo>
                    <a:pt x="2173" y="1009"/>
                  </a:lnTo>
                  <a:lnTo>
                    <a:pt x="2102" y="931"/>
                  </a:lnTo>
                  <a:lnTo>
                    <a:pt x="2108" y="931"/>
                  </a:lnTo>
                  <a:lnTo>
                    <a:pt x="2114" y="925"/>
                  </a:lnTo>
                  <a:lnTo>
                    <a:pt x="2137" y="907"/>
                  </a:lnTo>
                  <a:lnTo>
                    <a:pt x="2167" y="883"/>
                  </a:lnTo>
                  <a:lnTo>
                    <a:pt x="2197" y="877"/>
                  </a:lnTo>
                  <a:lnTo>
                    <a:pt x="2215" y="871"/>
                  </a:lnTo>
                  <a:lnTo>
                    <a:pt x="2240" y="859"/>
                  </a:lnTo>
                  <a:lnTo>
                    <a:pt x="2300" y="829"/>
                  </a:lnTo>
                  <a:lnTo>
                    <a:pt x="2324" y="817"/>
                  </a:lnTo>
                  <a:lnTo>
                    <a:pt x="2348" y="799"/>
                  </a:lnTo>
                  <a:lnTo>
                    <a:pt x="2366" y="793"/>
                  </a:lnTo>
                  <a:lnTo>
                    <a:pt x="2372" y="787"/>
                  </a:lnTo>
                  <a:lnTo>
                    <a:pt x="2828" y="588"/>
                  </a:lnTo>
                  <a:lnTo>
                    <a:pt x="2828" y="528"/>
                  </a:lnTo>
                  <a:lnTo>
                    <a:pt x="2078" y="865"/>
                  </a:lnTo>
                  <a:lnTo>
                    <a:pt x="2006" y="835"/>
                  </a:lnTo>
                  <a:lnTo>
                    <a:pt x="2006" y="835"/>
                  </a:lnTo>
                  <a:close/>
                </a:path>
              </a:pathLst>
            </a:custGeom>
            <a:gradFill rotWithShape="0">
              <a:gsLst>
                <a:gs pos="0">
                  <a:schemeClr val="bg2"/>
                </a:gs>
                <a:gs pos="50000">
                  <a:schemeClr val="bg1"/>
                </a:gs>
                <a:gs pos="100000">
                  <a:schemeClr val="bg2"/>
                </a:gs>
              </a:gsLst>
              <a:lin ang="2700000" scaled="1"/>
            </a:gradFill>
            <a:ln w="9525">
              <a:noFill/>
              <a:round/>
              <a:headEnd/>
              <a:tailEnd/>
            </a:ln>
          </p:spPr>
          <p:txBody>
            <a:bodyPr/>
            <a:lstStyle/>
            <a:p>
              <a:endParaRPr lang="en-US"/>
            </a:p>
          </p:txBody>
        </p:sp>
        <p:sp>
          <p:nvSpPr>
            <p:cNvPr id="117780" name="Freeform 20"/>
            <p:cNvSpPr>
              <a:spLocks/>
            </p:cNvSpPr>
            <p:nvPr/>
          </p:nvSpPr>
          <p:spPr bwMode="hidden">
            <a:xfrm>
              <a:off x="3160" y="1860"/>
              <a:ext cx="2162" cy="1934"/>
            </a:xfrm>
            <a:custGeom>
              <a:avLst/>
              <a:gdLst/>
              <a:ahLst/>
              <a:cxnLst>
                <a:cxn ang="0">
                  <a:pos x="1842" y="851"/>
                </a:cxn>
                <a:cxn ang="0">
                  <a:pos x="1937" y="1019"/>
                </a:cxn>
                <a:cxn ang="0">
                  <a:pos x="2051" y="1168"/>
                </a:cxn>
                <a:cxn ang="0">
                  <a:pos x="2117" y="1246"/>
                </a:cxn>
                <a:cxn ang="0">
                  <a:pos x="2153" y="1294"/>
                </a:cxn>
                <a:cxn ang="0">
                  <a:pos x="1889" y="977"/>
                </a:cxn>
                <a:cxn ang="0">
                  <a:pos x="1860" y="929"/>
                </a:cxn>
                <a:cxn ang="0">
                  <a:pos x="1782" y="1240"/>
                </a:cxn>
                <a:cxn ang="0">
                  <a:pos x="1770" y="1486"/>
                </a:cxn>
                <a:cxn ang="0">
                  <a:pos x="1818" y="1906"/>
                </a:cxn>
                <a:cxn ang="0">
                  <a:pos x="1788" y="1930"/>
                </a:cxn>
                <a:cxn ang="0">
                  <a:pos x="1746" y="1534"/>
                </a:cxn>
                <a:cxn ang="0">
                  <a:pos x="1728" y="1288"/>
                </a:cxn>
                <a:cxn ang="0">
                  <a:pos x="1764" y="1085"/>
                </a:cxn>
                <a:cxn ang="0">
                  <a:pos x="1770" y="875"/>
                </a:cxn>
                <a:cxn ang="0">
                  <a:pos x="1268" y="1007"/>
                </a:cxn>
                <a:cxn ang="0">
                  <a:pos x="825" y="1132"/>
                </a:cxn>
                <a:cxn ang="0">
                  <a:pos x="323" y="1312"/>
                </a:cxn>
                <a:cxn ang="0">
                  <a:pos x="18" y="1420"/>
                </a:cxn>
                <a:cxn ang="0">
                  <a:pos x="311" y="1282"/>
                </a:cxn>
                <a:cxn ang="0">
                  <a:pos x="682" y="1144"/>
                </a:cxn>
                <a:cxn ang="0">
                  <a:pos x="1022" y="1037"/>
                </a:cxn>
                <a:cxn ang="0">
                  <a:pos x="1411" y="929"/>
                </a:cxn>
                <a:cxn ang="0">
                  <a:pos x="1692" y="815"/>
                </a:cxn>
                <a:cxn ang="0">
                  <a:pos x="1333" y="623"/>
                </a:cxn>
                <a:cxn ang="0">
                  <a:pos x="861" y="515"/>
                </a:cxn>
                <a:cxn ang="0">
                  <a:pos x="227" y="161"/>
                </a:cxn>
                <a:cxn ang="0">
                  <a:pos x="0" y="83"/>
                </a:cxn>
                <a:cxn ang="0">
                  <a:pos x="329" y="179"/>
                </a:cxn>
                <a:cxn ang="0">
                  <a:pos x="712" y="383"/>
                </a:cxn>
                <a:cxn ang="0">
                  <a:pos x="933" y="491"/>
                </a:cxn>
                <a:cxn ang="0">
                  <a:pos x="1351" y="593"/>
                </a:cxn>
                <a:cxn ang="0">
                  <a:pos x="1650" y="743"/>
                </a:cxn>
                <a:cxn ang="0">
                  <a:pos x="1423" y="461"/>
                </a:cxn>
                <a:cxn ang="0">
                  <a:pos x="1286" y="191"/>
                </a:cxn>
                <a:cxn ang="0">
                  <a:pos x="1154" y="0"/>
                </a:cxn>
                <a:cxn ang="0">
                  <a:pos x="1339" y="215"/>
                </a:cxn>
                <a:cxn ang="0">
                  <a:pos x="1489" y="485"/>
                </a:cxn>
                <a:cxn ang="0">
                  <a:pos x="1746" y="803"/>
                </a:cxn>
                <a:cxn ang="0">
                  <a:pos x="1842" y="851"/>
                </a:cxn>
                <a:cxn ang="0">
                  <a:pos x="1842" y="851"/>
                </a:cxn>
              </a:cxnLst>
              <a:rect l="0" t="0" r="r" b="b"/>
              <a:pathLst>
                <a:path w="2153" h="1930">
                  <a:moveTo>
                    <a:pt x="1842" y="851"/>
                  </a:moveTo>
                  <a:lnTo>
                    <a:pt x="1937" y="1019"/>
                  </a:lnTo>
                  <a:lnTo>
                    <a:pt x="2051" y="1168"/>
                  </a:lnTo>
                  <a:lnTo>
                    <a:pt x="2117" y="1246"/>
                  </a:lnTo>
                  <a:lnTo>
                    <a:pt x="2153" y="1294"/>
                  </a:lnTo>
                  <a:lnTo>
                    <a:pt x="1889" y="977"/>
                  </a:lnTo>
                  <a:lnTo>
                    <a:pt x="1860" y="929"/>
                  </a:lnTo>
                  <a:lnTo>
                    <a:pt x="1782" y="1240"/>
                  </a:lnTo>
                  <a:lnTo>
                    <a:pt x="1770" y="1486"/>
                  </a:lnTo>
                  <a:lnTo>
                    <a:pt x="1818" y="1906"/>
                  </a:lnTo>
                  <a:lnTo>
                    <a:pt x="1788" y="1930"/>
                  </a:lnTo>
                  <a:lnTo>
                    <a:pt x="1746" y="1534"/>
                  </a:lnTo>
                  <a:lnTo>
                    <a:pt x="1728" y="1288"/>
                  </a:lnTo>
                  <a:lnTo>
                    <a:pt x="1764" y="1085"/>
                  </a:lnTo>
                  <a:lnTo>
                    <a:pt x="1770" y="875"/>
                  </a:lnTo>
                  <a:lnTo>
                    <a:pt x="1268" y="1007"/>
                  </a:lnTo>
                  <a:lnTo>
                    <a:pt x="825" y="1132"/>
                  </a:lnTo>
                  <a:lnTo>
                    <a:pt x="323" y="1312"/>
                  </a:lnTo>
                  <a:lnTo>
                    <a:pt x="18" y="1420"/>
                  </a:lnTo>
                  <a:lnTo>
                    <a:pt x="311" y="1282"/>
                  </a:lnTo>
                  <a:lnTo>
                    <a:pt x="682" y="1144"/>
                  </a:lnTo>
                  <a:lnTo>
                    <a:pt x="1022" y="1037"/>
                  </a:lnTo>
                  <a:lnTo>
                    <a:pt x="1411" y="929"/>
                  </a:lnTo>
                  <a:lnTo>
                    <a:pt x="1692" y="815"/>
                  </a:lnTo>
                  <a:lnTo>
                    <a:pt x="1333" y="623"/>
                  </a:lnTo>
                  <a:lnTo>
                    <a:pt x="861" y="515"/>
                  </a:lnTo>
                  <a:lnTo>
                    <a:pt x="227" y="161"/>
                  </a:lnTo>
                  <a:lnTo>
                    <a:pt x="0" y="83"/>
                  </a:lnTo>
                  <a:lnTo>
                    <a:pt x="329" y="179"/>
                  </a:lnTo>
                  <a:lnTo>
                    <a:pt x="712" y="383"/>
                  </a:lnTo>
                  <a:lnTo>
                    <a:pt x="933" y="491"/>
                  </a:lnTo>
                  <a:lnTo>
                    <a:pt x="1351" y="593"/>
                  </a:lnTo>
                  <a:lnTo>
                    <a:pt x="1650" y="743"/>
                  </a:lnTo>
                  <a:lnTo>
                    <a:pt x="1423" y="461"/>
                  </a:lnTo>
                  <a:lnTo>
                    <a:pt x="1286" y="191"/>
                  </a:lnTo>
                  <a:lnTo>
                    <a:pt x="1154" y="0"/>
                  </a:lnTo>
                  <a:lnTo>
                    <a:pt x="1339" y="215"/>
                  </a:lnTo>
                  <a:lnTo>
                    <a:pt x="1489" y="485"/>
                  </a:lnTo>
                  <a:lnTo>
                    <a:pt x="1746" y="803"/>
                  </a:lnTo>
                  <a:lnTo>
                    <a:pt x="1842" y="851"/>
                  </a:lnTo>
                  <a:lnTo>
                    <a:pt x="1842" y="851"/>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n-US"/>
            </a:p>
          </p:txBody>
        </p:sp>
      </p:grpSp>
      <p:sp>
        <p:nvSpPr>
          <p:cNvPr id="117781" name="Rectangle 21"/>
          <p:cNvSpPr>
            <a:spLocks noGrp="1" noChangeArrowheads="1"/>
          </p:cNvSpPr>
          <p:nvPr>
            <p:ph type="ctrTitle" sz="quarter"/>
          </p:nvPr>
        </p:nvSpPr>
        <p:spPr>
          <a:xfrm>
            <a:off x="685800" y="1828800"/>
            <a:ext cx="7772400" cy="1736725"/>
          </a:xfrm>
        </p:spPr>
        <p:txBody>
          <a:bodyPr/>
          <a:lstStyle>
            <a:lvl1pPr>
              <a:defRPr sz="5400"/>
            </a:lvl1pPr>
          </a:lstStyle>
          <a:p>
            <a:r>
              <a:rPr lang="en-GB"/>
              <a:t>Click to edit Master title style</a:t>
            </a:r>
          </a:p>
        </p:txBody>
      </p:sp>
      <p:sp>
        <p:nvSpPr>
          <p:cNvPr id="117782" name="Rectangle 22"/>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GB"/>
              <a:t>Click to edit Master subtitle style</a:t>
            </a:r>
          </a:p>
        </p:txBody>
      </p:sp>
      <p:sp>
        <p:nvSpPr>
          <p:cNvPr id="117783" name="Rectangle 23"/>
          <p:cNvSpPr>
            <a:spLocks noGrp="1" noChangeArrowheads="1"/>
          </p:cNvSpPr>
          <p:nvPr>
            <p:ph type="dt" sz="quarter" idx="2"/>
          </p:nvPr>
        </p:nvSpPr>
        <p:spPr/>
        <p:txBody>
          <a:bodyPr/>
          <a:lstStyle>
            <a:lvl1pPr>
              <a:defRPr/>
            </a:lvl1pPr>
          </a:lstStyle>
          <a:p>
            <a:endParaRPr lang="en-GB"/>
          </a:p>
        </p:txBody>
      </p:sp>
      <p:sp>
        <p:nvSpPr>
          <p:cNvPr id="117784" name="Rectangle 24"/>
          <p:cNvSpPr>
            <a:spLocks noGrp="1" noChangeArrowheads="1"/>
          </p:cNvSpPr>
          <p:nvPr>
            <p:ph type="ftr" sz="quarter" idx="3"/>
          </p:nvPr>
        </p:nvSpPr>
        <p:spPr/>
        <p:txBody>
          <a:bodyPr/>
          <a:lstStyle>
            <a:lvl1pPr>
              <a:defRPr/>
            </a:lvl1pPr>
          </a:lstStyle>
          <a:p>
            <a:endParaRPr lang="en-GB"/>
          </a:p>
        </p:txBody>
      </p:sp>
      <p:sp>
        <p:nvSpPr>
          <p:cNvPr id="117785" name="Rectangle 25"/>
          <p:cNvSpPr>
            <a:spLocks noGrp="1" noChangeArrowheads="1"/>
          </p:cNvSpPr>
          <p:nvPr>
            <p:ph type="sldNum" sz="quarter" idx="4"/>
          </p:nvPr>
        </p:nvSpPr>
        <p:spPr/>
        <p:txBody>
          <a:bodyPr/>
          <a:lstStyle>
            <a:lvl1pPr>
              <a:defRPr/>
            </a:lvl1pPr>
          </a:lstStyle>
          <a:p>
            <a:fld id="{86B6ABD1-6AA5-46E4-85F5-64FFB883C47A}" type="slidenum">
              <a:rPr lang="en-GB"/>
              <a:pPr/>
              <a:t>‹#›</a:t>
            </a:fld>
            <a:endParaRPr lang="en-GB"/>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F7ECAF81-8BE6-4244-B51A-2599A10E3822}" type="slidenum">
              <a:rPr lang="en-GB"/>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279A0016-D4AF-4787-B91E-8C42A1B5F42C}" type="slidenum">
              <a:rPr lang="en-GB"/>
              <a:pPr/>
              <a:t>‹#›</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8400"/>
            <a:ext cx="2133600" cy="457200"/>
          </a:xfrm>
        </p:spPr>
        <p:txBody>
          <a:bodyPr/>
          <a:lstStyle>
            <a:lvl1pPr>
              <a:defRPr/>
            </a:lvl1pPr>
          </a:lstStyle>
          <a:p>
            <a:endParaRPr lang="en-GB"/>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endParaRPr lang="en-GB"/>
          </a:p>
        </p:txBody>
      </p:sp>
      <p:sp>
        <p:nvSpPr>
          <p:cNvPr id="7" name="Slide Number Placeholder 6"/>
          <p:cNvSpPr>
            <a:spLocks noGrp="1"/>
          </p:cNvSpPr>
          <p:nvPr>
            <p:ph type="sldNum" sz="quarter" idx="12"/>
          </p:nvPr>
        </p:nvSpPr>
        <p:spPr>
          <a:xfrm>
            <a:off x="6553200" y="6248400"/>
            <a:ext cx="2133600" cy="457200"/>
          </a:xfrm>
        </p:spPr>
        <p:txBody>
          <a:bodyPr/>
          <a:lstStyle>
            <a:lvl1pPr>
              <a:defRPr/>
            </a:lvl1pPr>
          </a:lstStyle>
          <a:p>
            <a:fld id="{501E4EF7-51CD-4A31-B2E8-B92CA3865FEA}" type="slidenum">
              <a:rPr lang="en-GB"/>
              <a:pPr/>
              <a:t>‹#›</a:t>
            </a:fld>
            <a:endParaRPr lang="en-GB"/>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457200" y="277813"/>
            <a:ext cx="82296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457200" y="1600200"/>
            <a:ext cx="40386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57200" y="3941763"/>
            <a:ext cx="4038600" cy="2189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3941763"/>
            <a:ext cx="4038600" cy="2189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248400"/>
            <a:ext cx="2133600" cy="457200"/>
          </a:xfrm>
        </p:spPr>
        <p:txBody>
          <a:bodyPr/>
          <a:lstStyle>
            <a:lvl1pPr>
              <a:defRPr/>
            </a:lvl1pPr>
          </a:lstStyle>
          <a:p>
            <a:endParaRPr lang="en-GB"/>
          </a:p>
        </p:txBody>
      </p:sp>
      <p:sp>
        <p:nvSpPr>
          <p:cNvPr id="8" name="Footer Placeholder 7"/>
          <p:cNvSpPr>
            <a:spLocks noGrp="1"/>
          </p:cNvSpPr>
          <p:nvPr>
            <p:ph type="ftr" sz="quarter" idx="11"/>
          </p:nvPr>
        </p:nvSpPr>
        <p:spPr>
          <a:xfrm>
            <a:off x="3124200" y="6248400"/>
            <a:ext cx="2895600" cy="457200"/>
          </a:xfrm>
        </p:spPr>
        <p:txBody>
          <a:bodyPr/>
          <a:lstStyle>
            <a:lvl1pPr>
              <a:defRPr/>
            </a:lvl1pPr>
          </a:lstStyle>
          <a:p>
            <a:endParaRPr lang="en-GB"/>
          </a:p>
        </p:txBody>
      </p:sp>
      <p:sp>
        <p:nvSpPr>
          <p:cNvPr id="9" name="Slide Number Placeholder 8"/>
          <p:cNvSpPr>
            <a:spLocks noGrp="1"/>
          </p:cNvSpPr>
          <p:nvPr>
            <p:ph type="sldNum" sz="quarter" idx="12"/>
          </p:nvPr>
        </p:nvSpPr>
        <p:spPr>
          <a:xfrm>
            <a:off x="6553200" y="6248400"/>
            <a:ext cx="2133600" cy="457200"/>
          </a:xfrm>
        </p:spPr>
        <p:txBody>
          <a:bodyPr/>
          <a:lstStyle>
            <a:lvl1pPr>
              <a:defRPr/>
            </a:lvl1pPr>
          </a:lstStyle>
          <a:p>
            <a:fld id="{256C8E44-F437-4900-809F-AB96A2EF2ADD}" type="slidenum">
              <a:rPr lang="en-GB"/>
              <a:pPr/>
              <a:t>‹#›</a:t>
            </a:fld>
            <a:endParaRPr lang="en-GB"/>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41763"/>
            <a:ext cx="4038600" cy="2189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a:xfrm>
            <a:off x="457200" y="6248400"/>
            <a:ext cx="2133600" cy="457200"/>
          </a:xfrm>
        </p:spPr>
        <p:txBody>
          <a:bodyPr/>
          <a:lstStyle>
            <a:lvl1pPr>
              <a:defRPr/>
            </a:lvl1pPr>
          </a:lstStyle>
          <a:p>
            <a:endParaRPr lang="en-GB"/>
          </a:p>
        </p:txBody>
      </p:sp>
      <p:sp>
        <p:nvSpPr>
          <p:cNvPr id="7" name="Footer Placeholder 6"/>
          <p:cNvSpPr>
            <a:spLocks noGrp="1"/>
          </p:cNvSpPr>
          <p:nvPr>
            <p:ph type="ftr" sz="quarter" idx="11"/>
          </p:nvPr>
        </p:nvSpPr>
        <p:spPr>
          <a:xfrm>
            <a:off x="3124200" y="6248400"/>
            <a:ext cx="2895600" cy="457200"/>
          </a:xfrm>
        </p:spPr>
        <p:txBody>
          <a:bodyPr/>
          <a:lstStyle>
            <a:lvl1pPr>
              <a:defRPr/>
            </a:lvl1pPr>
          </a:lstStyle>
          <a:p>
            <a:endParaRPr lang="en-GB"/>
          </a:p>
        </p:txBody>
      </p:sp>
      <p:sp>
        <p:nvSpPr>
          <p:cNvPr id="8" name="Slide Number Placeholder 7"/>
          <p:cNvSpPr>
            <a:spLocks noGrp="1"/>
          </p:cNvSpPr>
          <p:nvPr>
            <p:ph type="sldNum" sz="quarter" idx="12"/>
          </p:nvPr>
        </p:nvSpPr>
        <p:spPr>
          <a:xfrm>
            <a:off x="6553200" y="6248400"/>
            <a:ext cx="2133600" cy="457200"/>
          </a:xfrm>
        </p:spPr>
        <p:txBody>
          <a:bodyPr/>
          <a:lstStyle>
            <a:lvl1pPr>
              <a:defRPr/>
            </a:lvl1pPr>
          </a:lstStyle>
          <a:p>
            <a:fld id="{88330C96-D277-4FB3-AA42-0ED3C3C1CDD1}" type="slidenum">
              <a:rPr lang="en-GB"/>
              <a:pPr/>
              <a:t>‹#›</a:t>
            </a:fld>
            <a:endParaRPr lang="en-GB"/>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30725"/>
          </a:xfrm>
        </p:spPr>
        <p:txBody>
          <a:bodyPr/>
          <a:lstStyle/>
          <a:p>
            <a:endParaRPr lang="en-US"/>
          </a:p>
        </p:txBody>
      </p:sp>
      <p:sp>
        <p:nvSpPr>
          <p:cNvPr id="4" name="Date Placeholder 3"/>
          <p:cNvSpPr>
            <a:spLocks noGrp="1"/>
          </p:cNvSpPr>
          <p:nvPr>
            <p:ph type="dt" sz="half" idx="10"/>
          </p:nvPr>
        </p:nvSpPr>
        <p:spPr>
          <a:xfrm>
            <a:off x="457200" y="6248400"/>
            <a:ext cx="2133600" cy="457200"/>
          </a:xfrm>
        </p:spPr>
        <p:txBody>
          <a:bodyPr/>
          <a:lstStyle>
            <a:lvl1pPr>
              <a:defRPr/>
            </a:lvl1pPr>
          </a:lstStyle>
          <a:p>
            <a:endParaRPr lang="en-GB"/>
          </a:p>
        </p:txBody>
      </p:sp>
      <p:sp>
        <p:nvSpPr>
          <p:cNvPr id="5" name="Footer Placeholder 4"/>
          <p:cNvSpPr>
            <a:spLocks noGrp="1"/>
          </p:cNvSpPr>
          <p:nvPr>
            <p:ph type="ftr" sz="quarter" idx="11"/>
          </p:nvPr>
        </p:nvSpPr>
        <p:spPr>
          <a:xfrm>
            <a:off x="3124200" y="6248400"/>
            <a:ext cx="2895600" cy="457200"/>
          </a:xfrm>
        </p:spPr>
        <p:txBody>
          <a:bodyPr/>
          <a:lstStyle>
            <a:lvl1pPr>
              <a:defRPr/>
            </a:lvl1pPr>
          </a:lstStyle>
          <a:p>
            <a:endParaRPr lang="en-GB"/>
          </a:p>
        </p:txBody>
      </p:sp>
      <p:sp>
        <p:nvSpPr>
          <p:cNvPr id="6" name="Slide Number Placeholder 5"/>
          <p:cNvSpPr>
            <a:spLocks noGrp="1"/>
          </p:cNvSpPr>
          <p:nvPr>
            <p:ph type="sldNum" sz="quarter" idx="12"/>
          </p:nvPr>
        </p:nvSpPr>
        <p:spPr>
          <a:xfrm>
            <a:off x="6553200" y="6248400"/>
            <a:ext cx="2133600" cy="457200"/>
          </a:xfrm>
        </p:spPr>
        <p:txBody>
          <a:bodyPr/>
          <a:lstStyle>
            <a:lvl1pPr>
              <a:defRPr/>
            </a:lvl1pPr>
          </a:lstStyle>
          <a:p>
            <a:fld id="{A5F74F36-678E-4C29-9838-5671620FE842}"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A8A61640-F956-44F3-B74D-051BCAA458F8}" type="slidenum">
              <a:rPr lang="en-GB"/>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1014B321-3C43-4E37-A8B7-137A38FFD25B}"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96820EBE-A36C-4C02-9294-91C6FAA6DAD2}"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GB"/>
          </a:p>
        </p:txBody>
      </p:sp>
      <p:sp>
        <p:nvSpPr>
          <p:cNvPr id="8" name="Footer Placeholder 7"/>
          <p:cNvSpPr>
            <a:spLocks noGrp="1"/>
          </p:cNvSpPr>
          <p:nvPr>
            <p:ph type="ftr" sz="quarter" idx="11"/>
          </p:nvPr>
        </p:nvSpPr>
        <p:spPr/>
        <p:txBody>
          <a:bodyPr/>
          <a:lstStyle>
            <a:lvl1pPr>
              <a:defRPr/>
            </a:lvl1pPr>
          </a:lstStyle>
          <a:p>
            <a:endParaRPr lang="en-GB"/>
          </a:p>
        </p:txBody>
      </p:sp>
      <p:sp>
        <p:nvSpPr>
          <p:cNvPr id="9" name="Slide Number Placeholder 8"/>
          <p:cNvSpPr>
            <a:spLocks noGrp="1"/>
          </p:cNvSpPr>
          <p:nvPr>
            <p:ph type="sldNum" sz="quarter" idx="12"/>
          </p:nvPr>
        </p:nvSpPr>
        <p:spPr/>
        <p:txBody>
          <a:bodyPr/>
          <a:lstStyle>
            <a:lvl1pPr>
              <a:defRPr/>
            </a:lvl1pPr>
          </a:lstStyle>
          <a:p>
            <a:fld id="{5EBD751D-2CA8-478A-A7ED-69845C9A35BE}"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GB"/>
          </a:p>
        </p:txBody>
      </p:sp>
      <p:sp>
        <p:nvSpPr>
          <p:cNvPr id="4" name="Footer Placeholder 3"/>
          <p:cNvSpPr>
            <a:spLocks noGrp="1"/>
          </p:cNvSpPr>
          <p:nvPr>
            <p:ph type="ftr" sz="quarter" idx="11"/>
          </p:nvPr>
        </p:nvSpPr>
        <p:spPr/>
        <p:txBody>
          <a:bodyPr/>
          <a:lstStyle>
            <a:lvl1pPr>
              <a:defRPr/>
            </a:lvl1pPr>
          </a:lstStyle>
          <a:p>
            <a:endParaRPr lang="en-GB"/>
          </a:p>
        </p:txBody>
      </p:sp>
      <p:sp>
        <p:nvSpPr>
          <p:cNvPr id="5" name="Slide Number Placeholder 4"/>
          <p:cNvSpPr>
            <a:spLocks noGrp="1"/>
          </p:cNvSpPr>
          <p:nvPr>
            <p:ph type="sldNum" sz="quarter" idx="12"/>
          </p:nvPr>
        </p:nvSpPr>
        <p:spPr/>
        <p:txBody>
          <a:bodyPr/>
          <a:lstStyle>
            <a:lvl1pPr>
              <a:defRPr/>
            </a:lvl1pPr>
          </a:lstStyle>
          <a:p>
            <a:fld id="{39138823-07FE-43B7-B1F3-FCFC000CA12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GB"/>
          </a:p>
        </p:txBody>
      </p:sp>
      <p:sp>
        <p:nvSpPr>
          <p:cNvPr id="3" name="Footer Placeholder 2"/>
          <p:cNvSpPr>
            <a:spLocks noGrp="1"/>
          </p:cNvSpPr>
          <p:nvPr>
            <p:ph type="ftr" sz="quarter" idx="11"/>
          </p:nvPr>
        </p:nvSpPr>
        <p:spPr/>
        <p:txBody>
          <a:bodyPr/>
          <a:lstStyle>
            <a:lvl1pPr>
              <a:defRPr/>
            </a:lvl1pPr>
          </a:lstStyle>
          <a:p>
            <a:endParaRPr lang="en-GB"/>
          </a:p>
        </p:txBody>
      </p:sp>
      <p:sp>
        <p:nvSpPr>
          <p:cNvPr id="4" name="Slide Number Placeholder 3"/>
          <p:cNvSpPr>
            <a:spLocks noGrp="1"/>
          </p:cNvSpPr>
          <p:nvPr>
            <p:ph type="sldNum" sz="quarter" idx="12"/>
          </p:nvPr>
        </p:nvSpPr>
        <p:spPr/>
        <p:txBody>
          <a:bodyPr/>
          <a:lstStyle>
            <a:lvl1pPr>
              <a:defRPr/>
            </a:lvl1pPr>
          </a:lstStyle>
          <a:p>
            <a:fld id="{E8030450-B6E8-4811-A468-B90BA6E5C46F}"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DAC0EF89-2583-4828-8B31-43EF2B29CA4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86E63DB7-4C0A-48C4-83EC-0DBFB6AFA330}"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2"/>
            </a:gs>
            <a:gs pos="100000">
              <a:schemeClr val="bg1"/>
            </a:gs>
          </a:gsLst>
          <a:lin ang="5400000" scaled="1"/>
        </a:gradFill>
        <a:effectLst/>
      </p:bgPr>
    </p:bg>
    <p:spTree>
      <p:nvGrpSpPr>
        <p:cNvPr id="1" name=""/>
        <p:cNvGrpSpPr/>
        <p:nvPr/>
      </p:nvGrpSpPr>
      <p:grpSpPr>
        <a:xfrm>
          <a:off x="0" y="0"/>
          <a:ext cx="0" cy="0"/>
          <a:chOff x="0" y="0"/>
          <a:chExt cx="0" cy="0"/>
        </a:xfrm>
      </p:grpSpPr>
      <p:grpSp>
        <p:nvGrpSpPr>
          <p:cNvPr id="116738" name="Group 2"/>
          <p:cNvGrpSpPr>
            <a:grpSpLocks/>
          </p:cNvGrpSpPr>
          <p:nvPr/>
        </p:nvGrpSpPr>
        <p:grpSpPr bwMode="auto">
          <a:xfrm>
            <a:off x="0" y="0"/>
            <a:ext cx="9144000" cy="6934200"/>
            <a:chOff x="0" y="0"/>
            <a:chExt cx="5760" cy="4368"/>
          </a:xfrm>
        </p:grpSpPr>
        <p:sp>
          <p:nvSpPr>
            <p:cNvPr id="116739" name="Freeform 3"/>
            <p:cNvSpPr>
              <a:spLocks/>
            </p:cNvSpPr>
            <p:nvPr/>
          </p:nvSpPr>
          <p:spPr bwMode="hidden">
            <a:xfrm>
              <a:off x="0" y="2208"/>
              <a:ext cx="2515" cy="1970"/>
            </a:xfrm>
            <a:custGeom>
              <a:avLst/>
              <a:gdLst/>
              <a:ahLst/>
              <a:cxnLst>
                <a:cxn ang="0">
                  <a:pos x="744" y="1669"/>
                </a:cxn>
                <a:cxn ang="0">
                  <a:pos x="852" y="1400"/>
                </a:cxn>
                <a:cxn ang="0">
                  <a:pos x="876" y="1171"/>
                </a:cxn>
                <a:cxn ang="0">
                  <a:pos x="979" y="1370"/>
                </a:cxn>
                <a:cxn ang="0">
                  <a:pos x="1231" y="1621"/>
                </a:cxn>
                <a:cxn ang="0">
                  <a:pos x="1471" y="1693"/>
                </a:cxn>
                <a:cxn ang="0">
                  <a:pos x="1819" y="1678"/>
                </a:cxn>
                <a:cxn ang="0">
                  <a:pos x="1893" y="1513"/>
                </a:cxn>
                <a:cxn ang="0">
                  <a:pos x="1874" y="1285"/>
                </a:cxn>
                <a:cxn ang="0">
                  <a:pos x="1783" y="967"/>
                </a:cxn>
                <a:cxn ang="0">
                  <a:pos x="1289" y="873"/>
                </a:cxn>
                <a:cxn ang="0">
                  <a:pos x="1549" y="745"/>
                </a:cxn>
                <a:cxn ang="0">
                  <a:pos x="1753" y="732"/>
                </a:cxn>
                <a:cxn ang="0">
                  <a:pos x="2107" y="618"/>
                </a:cxn>
                <a:cxn ang="0">
                  <a:pos x="2377" y="438"/>
                </a:cxn>
                <a:cxn ang="0">
                  <a:pos x="2420" y="343"/>
                </a:cxn>
                <a:cxn ang="0">
                  <a:pos x="2077" y="331"/>
                </a:cxn>
                <a:cxn ang="0">
                  <a:pos x="1951" y="301"/>
                </a:cxn>
                <a:cxn ang="0">
                  <a:pos x="1645" y="289"/>
                </a:cxn>
                <a:cxn ang="0">
                  <a:pos x="1297" y="408"/>
                </a:cxn>
                <a:cxn ang="0">
                  <a:pos x="1308" y="337"/>
                </a:cxn>
                <a:cxn ang="0">
                  <a:pos x="1453" y="168"/>
                </a:cxn>
                <a:cxn ang="0">
                  <a:pos x="1477" y="36"/>
                </a:cxn>
                <a:cxn ang="0">
                  <a:pos x="1417" y="24"/>
                </a:cxn>
                <a:cxn ang="0">
                  <a:pos x="1189" y="102"/>
                </a:cxn>
                <a:cxn ang="0">
                  <a:pos x="1026" y="144"/>
                </a:cxn>
                <a:cxn ang="0">
                  <a:pos x="889" y="331"/>
                </a:cxn>
                <a:cxn ang="0">
                  <a:pos x="726" y="480"/>
                </a:cxn>
                <a:cxn ang="0">
                  <a:pos x="643" y="540"/>
                </a:cxn>
                <a:cxn ang="0">
                  <a:pos x="600" y="516"/>
                </a:cxn>
                <a:cxn ang="0">
                  <a:pos x="552" y="486"/>
                </a:cxn>
                <a:cxn ang="0">
                  <a:pos x="528" y="462"/>
                </a:cxn>
                <a:cxn ang="0">
                  <a:pos x="474" y="426"/>
                </a:cxn>
                <a:cxn ang="0">
                  <a:pos x="415" y="390"/>
                </a:cxn>
                <a:cxn ang="0">
                  <a:pos x="366" y="366"/>
                </a:cxn>
                <a:cxn ang="0">
                  <a:pos x="192" y="234"/>
                </a:cxn>
                <a:cxn ang="0">
                  <a:pos x="570" y="564"/>
                </a:cxn>
                <a:cxn ang="0">
                  <a:pos x="444" y="732"/>
                </a:cxn>
                <a:cxn ang="0">
                  <a:pos x="318" y="787"/>
                </a:cxn>
                <a:cxn ang="0">
                  <a:pos x="127" y="853"/>
                </a:cxn>
                <a:cxn ang="0">
                  <a:pos x="0" y="1165"/>
                </a:cxn>
                <a:cxn ang="0">
                  <a:pos x="372" y="1015"/>
                </a:cxn>
                <a:cxn ang="0">
                  <a:pos x="222" y="1262"/>
                </a:cxn>
                <a:cxn ang="0">
                  <a:pos x="139" y="1459"/>
                </a:cxn>
                <a:cxn ang="0">
                  <a:pos x="102" y="1495"/>
                </a:cxn>
                <a:cxn ang="0">
                  <a:pos x="84" y="1519"/>
                </a:cxn>
                <a:cxn ang="0">
                  <a:pos x="96" y="1537"/>
                </a:cxn>
                <a:cxn ang="0">
                  <a:pos x="127" y="1567"/>
                </a:cxn>
                <a:cxn ang="0">
                  <a:pos x="145" y="1633"/>
                </a:cxn>
                <a:cxn ang="0">
                  <a:pos x="156" y="1693"/>
                </a:cxn>
                <a:cxn ang="0">
                  <a:pos x="162" y="1723"/>
                </a:cxn>
                <a:cxn ang="0">
                  <a:pos x="216" y="1802"/>
                </a:cxn>
                <a:cxn ang="0">
                  <a:pos x="228" y="1850"/>
                </a:cxn>
                <a:cxn ang="0">
                  <a:pos x="240" y="1904"/>
                </a:cxn>
                <a:cxn ang="0">
                  <a:pos x="246" y="1922"/>
                </a:cxn>
                <a:cxn ang="0">
                  <a:pos x="258" y="1970"/>
                </a:cxn>
                <a:cxn ang="0">
                  <a:pos x="462" y="1922"/>
                </a:cxn>
                <a:cxn ang="0">
                  <a:pos x="624" y="1778"/>
                </a:cxn>
              </a:cxnLst>
              <a:rect l="0" t="0" r="r" b="b"/>
              <a:pathLst>
                <a:path w="2515" h="1970">
                  <a:moveTo>
                    <a:pt x="624" y="1778"/>
                  </a:moveTo>
                  <a:lnTo>
                    <a:pt x="744" y="1669"/>
                  </a:lnTo>
                  <a:lnTo>
                    <a:pt x="834" y="1627"/>
                  </a:lnTo>
                  <a:lnTo>
                    <a:pt x="852" y="1400"/>
                  </a:lnTo>
                  <a:lnTo>
                    <a:pt x="834" y="1225"/>
                  </a:lnTo>
                  <a:lnTo>
                    <a:pt x="876" y="1171"/>
                  </a:lnTo>
                  <a:lnTo>
                    <a:pt x="901" y="1268"/>
                  </a:lnTo>
                  <a:lnTo>
                    <a:pt x="979" y="1370"/>
                  </a:lnTo>
                  <a:lnTo>
                    <a:pt x="1116" y="1519"/>
                  </a:lnTo>
                  <a:lnTo>
                    <a:pt x="1231" y="1621"/>
                  </a:lnTo>
                  <a:lnTo>
                    <a:pt x="1353" y="1632"/>
                  </a:lnTo>
                  <a:lnTo>
                    <a:pt x="1471" y="1693"/>
                  </a:lnTo>
                  <a:lnTo>
                    <a:pt x="1664" y="1659"/>
                  </a:lnTo>
                  <a:lnTo>
                    <a:pt x="1819" y="1678"/>
                  </a:lnTo>
                  <a:lnTo>
                    <a:pt x="1975" y="1632"/>
                  </a:lnTo>
                  <a:lnTo>
                    <a:pt x="1893" y="1513"/>
                  </a:lnTo>
                  <a:lnTo>
                    <a:pt x="1920" y="1385"/>
                  </a:lnTo>
                  <a:lnTo>
                    <a:pt x="1874" y="1285"/>
                  </a:lnTo>
                  <a:lnTo>
                    <a:pt x="1865" y="1129"/>
                  </a:lnTo>
                  <a:lnTo>
                    <a:pt x="1783" y="967"/>
                  </a:lnTo>
                  <a:lnTo>
                    <a:pt x="1527" y="891"/>
                  </a:lnTo>
                  <a:lnTo>
                    <a:pt x="1289" y="873"/>
                  </a:lnTo>
                  <a:lnTo>
                    <a:pt x="1393" y="781"/>
                  </a:lnTo>
                  <a:lnTo>
                    <a:pt x="1549" y="745"/>
                  </a:lnTo>
                  <a:lnTo>
                    <a:pt x="1620" y="738"/>
                  </a:lnTo>
                  <a:lnTo>
                    <a:pt x="1753" y="732"/>
                  </a:lnTo>
                  <a:lnTo>
                    <a:pt x="1933" y="720"/>
                  </a:lnTo>
                  <a:lnTo>
                    <a:pt x="2107" y="618"/>
                  </a:lnTo>
                  <a:lnTo>
                    <a:pt x="2227" y="516"/>
                  </a:lnTo>
                  <a:lnTo>
                    <a:pt x="2377" y="438"/>
                  </a:lnTo>
                  <a:lnTo>
                    <a:pt x="2515" y="337"/>
                  </a:lnTo>
                  <a:lnTo>
                    <a:pt x="2420" y="343"/>
                  </a:lnTo>
                  <a:lnTo>
                    <a:pt x="2191" y="343"/>
                  </a:lnTo>
                  <a:lnTo>
                    <a:pt x="2077" y="331"/>
                  </a:lnTo>
                  <a:lnTo>
                    <a:pt x="2053" y="301"/>
                  </a:lnTo>
                  <a:lnTo>
                    <a:pt x="1951" y="301"/>
                  </a:lnTo>
                  <a:lnTo>
                    <a:pt x="1795" y="259"/>
                  </a:lnTo>
                  <a:lnTo>
                    <a:pt x="1645" y="289"/>
                  </a:lnTo>
                  <a:lnTo>
                    <a:pt x="1447" y="372"/>
                  </a:lnTo>
                  <a:lnTo>
                    <a:pt x="1297" y="408"/>
                  </a:lnTo>
                  <a:lnTo>
                    <a:pt x="1153" y="414"/>
                  </a:lnTo>
                  <a:lnTo>
                    <a:pt x="1308" y="337"/>
                  </a:lnTo>
                  <a:lnTo>
                    <a:pt x="1465" y="198"/>
                  </a:lnTo>
                  <a:lnTo>
                    <a:pt x="1453" y="168"/>
                  </a:lnTo>
                  <a:lnTo>
                    <a:pt x="1465" y="102"/>
                  </a:lnTo>
                  <a:lnTo>
                    <a:pt x="1477" y="36"/>
                  </a:lnTo>
                  <a:lnTo>
                    <a:pt x="1453" y="0"/>
                  </a:lnTo>
                  <a:lnTo>
                    <a:pt x="1417" y="24"/>
                  </a:lnTo>
                  <a:lnTo>
                    <a:pt x="1356" y="42"/>
                  </a:lnTo>
                  <a:lnTo>
                    <a:pt x="1189" y="102"/>
                  </a:lnTo>
                  <a:lnTo>
                    <a:pt x="1098" y="144"/>
                  </a:lnTo>
                  <a:lnTo>
                    <a:pt x="1026" y="144"/>
                  </a:lnTo>
                  <a:lnTo>
                    <a:pt x="991" y="168"/>
                  </a:lnTo>
                  <a:lnTo>
                    <a:pt x="889" y="331"/>
                  </a:lnTo>
                  <a:lnTo>
                    <a:pt x="852" y="408"/>
                  </a:lnTo>
                  <a:lnTo>
                    <a:pt x="726" y="480"/>
                  </a:lnTo>
                  <a:lnTo>
                    <a:pt x="649" y="540"/>
                  </a:lnTo>
                  <a:lnTo>
                    <a:pt x="643" y="540"/>
                  </a:lnTo>
                  <a:lnTo>
                    <a:pt x="637" y="534"/>
                  </a:lnTo>
                  <a:lnTo>
                    <a:pt x="600" y="516"/>
                  </a:lnTo>
                  <a:lnTo>
                    <a:pt x="564" y="492"/>
                  </a:lnTo>
                  <a:lnTo>
                    <a:pt x="552" y="486"/>
                  </a:lnTo>
                  <a:lnTo>
                    <a:pt x="540" y="474"/>
                  </a:lnTo>
                  <a:lnTo>
                    <a:pt x="528" y="462"/>
                  </a:lnTo>
                  <a:lnTo>
                    <a:pt x="504" y="444"/>
                  </a:lnTo>
                  <a:lnTo>
                    <a:pt x="474" y="426"/>
                  </a:lnTo>
                  <a:lnTo>
                    <a:pt x="444" y="408"/>
                  </a:lnTo>
                  <a:lnTo>
                    <a:pt x="415" y="390"/>
                  </a:lnTo>
                  <a:lnTo>
                    <a:pt x="385" y="372"/>
                  </a:lnTo>
                  <a:lnTo>
                    <a:pt x="366" y="366"/>
                  </a:lnTo>
                  <a:lnTo>
                    <a:pt x="360" y="360"/>
                  </a:lnTo>
                  <a:lnTo>
                    <a:pt x="192" y="234"/>
                  </a:lnTo>
                  <a:lnTo>
                    <a:pt x="210" y="307"/>
                  </a:lnTo>
                  <a:lnTo>
                    <a:pt x="570" y="564"/>
                  </a:lnTo>
                  <a:lnTo>
                    <a:pt x="558" y="618"/>
                  </a:lnTo>
                  <a:lnTo>
                    <a:pt x="444" y="732"/>
                  </a:lnTo>
                  <a:lnTo>
                    <a:pt x="324" y="787"/>
                  </a:lnTo>
                  <a:lnTo>
                    <a:pt x="318" y="787"/>
                  </a:lnTo>
                  <a:lnTo>
                    <a:pt x="258" y="811"/>
                  </a:lnTo>
                  <a:lnTo>
                    <a:pt x="127" y="853"/>
                  </a:lnTo>
                  <a:lnTo>
                    <a:pt x="0" y="901"/>
                  </a:lnTo>
                  <a:lnTo>
                    <a:pt x="0" y="1165"/>
                  </a:lnTo>
                  <a:lnTo>
                    <a:pt x="78" y="1147"/>
                  </a:lnTo>
                  <a:lnTo>
                    <a:pt x="372" y="1015"/>
                  </a:lnTo>
                  <a:lnTo>
                    <a:pt x="336" y="1117"/>
                  </a:lnTo>
                  <a:lnTo>
                    <a:pt x="222" y="1262"/>
                  </a:lnTo>
                  <a:lnTo>
                    <a:pt x="145" y="1453"/>
                  </a:lnTo>
                  <a:lnTo>
                    <a:pt x="139" y="1459"/>
                  </a:lnTo>
                  <a:lnTo>
                    <a:pt x="133" y="1465"/>
                  </a:lnTo>
                  <a:lnTo>
                    <a:pt x="102" y="1495"/>
                  </a:lnTo>
                  <a:lnTo>
                    <a:pt x="90" y="1507"/>
                  </a:lnTo>
                  <a:lnTo>
                    <a:pt x="84" y="1519"/>
                  </a:lnTo>
                  <a:lnTo>
                    <a:pt x="84" y="1531"/>
                  </a:lnTo>
                  <a:lnTo>
                    <a:pt x="96" y="1537"/>
                  </a:lnTo>
                  <a:lnTo>
                    <a:pt x="114" y="1549"/>
                  </a:lnTo>
                  <a:lnTo>
                    <a:pt x="127" y="1567"/>
                  </a:lnTo>
                  <a:lnTo>
                    <a:pt x="139" y="1597"/>
                  </a:lnTo>
                  <a:lnTo>
                    <a:pt x="145" y="1633"/>
                  </a:lnTo>
                  <a:lnTo>
                    <a:pt x="150" y="1663"/>
                  </a:lnTo>
                  <a:lnTo>
                    <a:pt x="156" y="1693"/>
                  </a:lnTo>
                  <a:lnTo>
                    <a:pt x="162" y="1717"/>
                  </a:lnTo>
                  <a:lnTo>
                    <a:pt x="162" y="1723"/>
                  </a:lnTo>
                  <a:lnTo>
                    <a:pt x="216" y="1796"/>
                  </a:lnTo>
                  <a:lnTo>
                    <a:pt x="216" y="1802"/>
                  </a:lnTo>
                  <a:lnTo>
                    <a:pt x="222" y="1814"/>
                  </a:lnTo>
                  <a:lnTo>
                    <a:pt x="228" y="1850"/>
                  </a:lnTo>
                  <a:lnTo>
                    <a:pt x="234" y="1886"/>
                  </a:lnTo>
                  <a:lnTo>
                    <a:pt x="240" y="1904"/>
                  </a:lnTo>
                  <a:lnTo>
                    <a:pt x="240" y="1916"/>
                  </a:lnTo>
                  <a:lnTo>
                    <a:pt x="246" y="1922"/>
                  </a:lnTo>
                  <a:lnTo>
                    <a:pt x="252" y="1934"/>
                  </a:lnTo>
                  <a:lnTo>
                    <a:pt x="258" y="1970"/>
                  </a:lnTo>
                  <a:lnTo>
                    <a:pt x="438" y="1970"/>
                  </a:lnTo>
                  <a:lnTo>
                    <a:pt x="462" y="1922"/>
                  </a:lnTo>
                  <a:lnTo>
                    <a:pt x="624" y="1778"/>
                  </a:lnTo>
                  <a:lnTo>
                    <a:pt x="624" y="1778"/>
                  </a:lnTo>
                  <a:close/>
                </a:path>
              </a:pathLst>
            </a:custGeom>
            <a:gradFill rotWithShape="0">
              <a:gsLst>
                <a:gs pos="0">
                  <a:schemeClr val="bg2"/>
                </a:gs>
                <a:gs pos="50000">
                  <a:schemeClr val="bg1"/>
                </a:gs>
                <a:gs pos="100000">
                  <a:schemeClr val="bg2"/>
                </a:gs>
              </a:gsLst>
              <a:lin ang="2700000" scaled="1"/>
            </a:gradFill>
            <a:ln w="9525">
              <a:noFill/>
              <a:round/>
              <a:headEnd/>
              <a:tailEnd/>
            </a:ln>
          </p:spPr>
          <p:txBody>
            <a:bodyPr/>
            <a:lstStyle/>
            <a:p>
              <a:endParaRPr lang="en-US"/>
            </a:p>
          </p:txBody>
        </p:sp>
        <p:sp>
          <p:nvSpPr>
            <p:cNvPr id="116740" name="Freeform 4"/>
            <p:cNvSpPr>
              <a:spLocks/>
            </p:cNvSpPr>
            <p:nvPr/>
          </p:nvSpPr>
          <p:spPr bwMode="hidden">
            <a:xfrm>
              <a:off x="0" y="2496"/>
              <a:ext cx="2112" cy="1604"/>
            </a:xfrm>
            <a:custGeom>
              <a:avLst/>
              <a:gdLst/>
              <a:ahLst/>
              <a:cxnLst>
                <a:cxn ang="0">
                  <a:pos x="580" y="1043"/>
                </a:cxn>
                <a:cxn ang="0">
                  <a:pos x="544" y="683"/>
                </a:cxn>
                <a:cxn ang="0">
                  <a:pos x="670" y="395"/>
                </a:cxn>
                <a:cxn ang="0">
                  <a:pos x="927" y="587"/>
                </a:cxn>
                <a:cxn ang="0">
                  <a:pos x="1214" y="869"/>
                </a:cxn>
                <a:cxn ang="0">
                  <a:pos x="1483" y="1109"/>
                </a:cxn>
                <a:cxn ang="0">
                  <a:pos x="1800" y="1360"/>
                </a:cxn>
                <a:cxn ang="0">
                  <a:pos x="1883" y="1414"/>
                </a:cxn>
                <a:cxn ang="0">
                  <a:pos x="1836" y="1354"/>
                </a:cxn>
                <a:cxn ang="0">
                  <a:pos x="1411" y="1001"/>
                </a:cxn>
                <a:cxn ang="0">
                  <a:pos x="1088" y="683"/>
                </a:cxn>
                <a:cxn ang="0">
                  <a:pos x="723" y="329"/>
                </a:cxn>
                <a:cxn ang="0">
                  <a:pos x="999" y="311"/>
                </a:cxn>
                <a:cxn ang="0">
                  <a:pos x="1286" y="317"/>
                </a:cxn>
                <a:cxn ang="0">
                  <a:pos x="1614" y="269"/>
                </a:cxn>
                <a:cxn ang="0">
                  <a:pos x="2123" y="197"/>
                </a:cxn>
                <a:cxn ang="0">
                  <a:pos x="2075" y="173"/>
                </a:cxn>
                <a:cxn ang="0">
                  <a:pos x="1543" y="257"/>
                </a:cxn>
                <a:cxn ang="0">
                  <a:pos x="1208" y="275"/>
                </a:cxn>
                <a:cxn ang="0">
                  <a:pos x="759" y="257"/>
                </a:cxn>
                <a:cxn ang="0">
                  <a:pos x="819" y="227"/>
                </a:cxn>
                <a:cxn ang="0">
                  <a:pos x="1142" y="0"/>
                </a:cxn>
                <a:cxn ang="0">
                  <a:pos x="1088" y="30"/>
                </a:cxn>
                <a:cxn ang="0">
                  <a:pos x="1010" y="84"/>
                </a:cxn>
                <a:cxn ang="0">
                  <a:pos x="855" y="191"/>
                </a:cxn>
                <a:cxn ang="0">
                  <a:pos x="670" y="281"/>
                </a:cxn>
                <a:cxn ang="0">
                  <a:pos x="634" y="359"/>
                </a:cxn>
                <a:cxn ang="0">
                  <a:pos x="305" y="587"/>
                </a:cxn>
                <a:cxn ang="0">
                  <a:pos x="0" y="725"/>
                </a:cxn>
                <a:cxn ang="0">
                  <a:pos x="0" y="731"/>
                </a:cxn>
                <a:cxn ang="0">
                  <a:pos x="0" y="767"/>
                </a:cxn>
                <a:cxn ang="0">
                  <a:pos x="299" y="635"/>
                </a:cxn>
                <a:cxn ang="0">
                  <a:pos x="592" y="431"/>
                </a:cxn>
                <a:cxn ang="0">
                  <a:pos x="508" y="671"/>
                </a:cxn>
                <a:cxn ang="0">
                  <a:pos x="526" y="995"/>
                </a:cxn>
                <a:cxn ang="0">
                  <a:pos x="460" y="1168"/>
                </a:cxn>
                <a:cxn ang="0">
                  <a:pos x="329" y="1480"/>
                </a:cxn>
                <a:cxn ang="0">
                  <a:pos x="323" y="1696"/>
                </a:cxn>
                <a:cxn ang="0">
                  <a:pos x="329" y="1696"/>
                </a:cxn>
                <a:cxn ang="0">
                  <a:pos x="347" y="1552"/>
                </a:cxn>
                <a:cxn ang="0">
                  <a:pos x="580" y="1043"/>
                </a:cxn>
                <a:cxn ang="0">
                  <a:pos x="580" y="1043"/>
                </a:cxn>
              </a:cxnLst>
              <a:rect l="0" t="0" r="r" b="b"/>
              <a:pathLst>
                <a:path w="2123" h="1696">
                  <a:moveTo>
                    <a:pt x="580" y="1043"/>
                  </a:moveTo>
                  <a:lnTo>
                    <a:pt x="544" y="683"/>
                  </a:lnTo>
                  <a:lnTo>
                    <a:pt x="670" y="395"/>
                  </a:lnTo>
                  <a:lnTo>
                    <a:pt x="927" y="587"/>
                  </a:lnTo>
                  <a:lnTo>
                    <a:pt x="1214" y="869"/>
                  </a:lnTo>
                  <a:lnTo>
                    <a:pt x="1483" y="1109"/>
                  </a:lnTo>
                  <a:lnTo>
                    <a:pt x="1800" y="1360"/>
                  </a:lnTo>
                  <a:lnTo>
                    <a:pt x="1883" y="1414"/>
                  </a:lnTo>
                  <a:lnTo>
                    <a:pt x="1836" y="1354"/>
                  </a:lnTo>
                  <a:lnTo>
                    <a:pt x="1411" y="1001"/>
                  </a:lnTo>
                  <a:lnTo>
                    <a:pt x="1088" y="683"/>
                  </a:lnTo>
                  <a:lnTo>
                    <a:pt x="723" y="329"/>
                  </a:lnTo>
                  <a:lnTo>
                    <a:pt x="999" y="311"/>
                  </a:lnTo>
                  <a:lnTo>
                    <a:pt x="1286" y="317"/>
                  </a:lnTo>
                  <a:lnTo>
                    <a:pt x="1614" y="269"/>
                  </a:lnTo>
                  <a:lnTo>
                    <a:pt x="2123" y="197"/>
                  </a:lnTo>
                  <a:lnTo>
                    <a:pt x="2075" y="173"/>
                  </a:lnTo>
                  <a:lnTo>
                    <a:pt x="1543" y="257"/>
                  </a:lnTo>
                  <a:lnTo>
                    <a:pt x="1208" y="275"/>
                  </a:lnTo>
                  <a:lnTo>
                    <a:pt x="759" y="257"/>
                  </a:lnTo>
                  <a:lnTo>
                    <a:pt x="819" y="227"/>
                  </a:lnTo>
                  <a:lnTo>
                    <a:pt x="1142" y="0"/>
                  </a:lnTo>
                  <a:lnTo>
                    <a:pt x="1088" y="30"/>
                  </a:lnTo>
                  <a:lnTo>
                    <a:pt x="1010" y="84"/>
                  </a:lnTo>
                  <a:lnTo>
                    <a:pt x="855" y="191"/>
                  </a:lnTo>
                  <a:lnTo>
                    <a:pt x="670" y="281"/>
                  </a:lnTo>
                  <a:lnTo>
                    <a:pt x="634" y="359"/>
                  </a:lnTo>
                  <a:lnTo>
                    <a:pt x="305" y="587"/>
                  </a:lnTo>
                  <a:lnTo>
                    <a:pt x="0" y="725"/>
                  </a:lnTo>
                  <a:lnTo>
                    <a:pt x="0" y="731"/>
                  </a:lnTo>
                  <a:lnTo>
                    <a:pt x="0" y="767"/>
                  </a:lnTo>
                  <a:lnTo>
                    <a:pt x="299" y="635"/>
                  </a:lnTo>
                  <a:lnTo>
                    <a:pt x="592" y="431"/>
                  </a:lnTo>
                  <a:lnTo>
                    <a:pt x="508" y="671"/>
                  </a:lnTo>
                  <a:lnTo>
                    <a:pt x="526" y="995"/>
                  </a:lnTo>
                  <a:lnTo>
                    <a:pt x="460" y="1168"/>
                  </a:lnTo>
                  <a:lnTo>
                    <a:pt x="329" y="1480"/>
                  </a:lnTo>
                  <a:lnTo>
                    <a:pt x="323" y="1696"/>
                  </a:lnTo>
                  <a:lnTo>
                    <a:pt x="329" y="1696"/>
                  </a:lnTo>
                  <a:lnTo>
                    <a:pt x="347" y="1552"/>
                  </a:lnTo>
                  <a:lnTo>
                    <a:pt x="580" y="1043"/>
                  </a:lnTo>
                  <a:lnTo>
                    <a:pt x="580" y="1043"/>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n-US"/>
            </a:p>
          </p:txBody>
        </p:sp>
        <p:sp>
          <p:nvSpPr>
            <p:cNvPr id="116741" name="Freeform 5"/>
            <p:cNvSpPr>
              <a:spLocks/>
            </p:cNvSpPr>
            <p:nvPr/>
          </p:nvSpPr>
          <p:spPr bwMode="hidden">
            <a:xfrm>
              <a:off x="2092" y="3233"/>
              <a:ext cx="3668" cy="943"/>
            </a:xfrm>
            <a:custGeom>
              <a:avLst/>
              <a:gdLst/>
              <a:ahLst/>
              <a:cxnLst>
                <a:cxn ang="0">
                  <a:pos x="3338" y="288"/>
                </a:cxn>
                <a:cxn ang="0">
                  <a:pos x="3194" y="258"/>
                </a:cxn>
                <a:cxn ang="0">
                  <a:pos x="2816" y="234"/>
                </a:cxn>
                <a:cxn ang="0">
                  <a:pos x="2330" y="306"/>
                </a:cxn>
                <a:cxn ang="0">
                  <a:pos x="2372" y="258"/>
                </a:cxn>
                <a:cxn ang="0">
                  <a:pos x="2624" y="132"/>
                </a:cxn>
                <a:cxn ang="0">
                  <a:pos x="2707" y="24"/>
                </a:cxn>
                <a:cxn ang="0">
                  <a:pos x="2642" y="12"/>
                </a:cxn>
                <a:cxn ang="0">
                  <a:pos x="2515" y="54"/>
                </a:cxn>
                <a:cxn ang="0">
                  <a:pos x="2324" y="66"/>
                </a:cxn>
                <a:cxn ang="0">
                  <a:pos x="2101" y="90"/>
                </a:cxn>
                <a:cxn ang="0">
                  <a:pos x="1855" y="228"/>
                </a:cxn>
                <a:cxn ang="0">
                  <a:pos x="1591" y="337"/>
                </a:cxn>
                <a:cxn ang="0">
                  <a:pos x="1459" y="379"/>
                </a:cxn>
                <a:cxn ang="0">
                  <a:pos x="1417" y="361"/>
                </a:cxn>
                <a:cxn ang="0">
                  <a:pos x="1363" y="331"/>
                </a:cxn>
                <a:cxn ang="0">
                  <a:pos x="1344" y="312"/>
                </a:cxn>
                <a:cxn ang="0">
                  <a:pos x="1290" y="288"/>
                </a:cxn>
                <a:cxn ang="0">
                  <a:pos x="1230" y="252"/>
                </a:cxn>
                <a:cxn ang="0">
                  <a:pos x="1119" y="227"/>
                </a:cxn>
                <a:cxn ang="0">
                  <a:pos x="1320" y="438"/>
                </a:cxn>
                <a:cxn ang="0">
                  <a:pos x="960" y="558"/>
                </a:cxn>
                <a:cxn ang="0">
                  <a:pos x="474" y="630"/>
                </a:cxn>
                <a:cxn ang="0">
                  <a:pos x="132" y="781"/>
                </a:cxn>
                <a:cxn ang="0">
                  <a:pos x="234" y="847"/>
                </a:cxn>
                <a:cxn ang="0">
                  <a:pos x="925" y="739"/>
                </a:cxn>
                <a:cxn ang="0">
                  <a:pos x="637" y="925"/>
                </a:cxn>
                <a:cxn ang="0">
                  <a:pos x="1405" y="943"/>
                </a:cxn>
                <a:cxn ang="0">
                  <a:pos x="1447" y="943"/>
                </a:cxn>
                <a:cxn ang="0">
                  <a:pos x="2888" y="859"/>
                </a:cxn>
                <a:cxn ang="0">
                  <a:pos x="2582" y="708"/>
                </a:cxn>
                <a:cxn ang="0">
                  <a:pos x="2299" y="606"/>
                </a:cxn>
                <a:cxn ang="0">
                  <a:pos x="2606" y="588"/>
                </a:cxn>
                <a:cxn ang="0">
                  <a:pos x="3001" y="582"/>
                </a:cxn>
                <a:cxn ang="0">
                  <a:pos x="3452" y="438"/>
                </a:cxn>
                <a:cxn ang="0">
                  <a:pos x="3668" y="312"/>
                </a:cxn>
                <a:cxn ang="0">
                  <a:pos x="3482" y="300"/>
                </a:cxn>
              </a:cxnLst>
              <a:rect l="0" t="0" r="r" b="b"/>
              <a:pathLst>
                <a:path w="3668" h="943">
                  <a:moveTo>
                    <a:pt x="3482" y="300"/>
                  </a:moveTo>
                  <a:lnTo>
                    <a:pt x="3338" y="288"/>
                  </a:lnTo>
                  <a:lnTo>
                    <a:pt x="3320" y="264"/>
                  </a:lnTo>
                  <a:lnTo>
                    <a:pt x="3194" y="258"/>
                  </a:lnTo>
                  <a:lnTo>
                    <a:pt x="3019" y="216"/>
                  </a:lnTo>
                  <a:lnTo>
                    <a:pt x="2816" y="234"/>
                  </a:lnTo>
                  <a:lnTo>
                    <a:pt x="2533" y="288"/>
                  </a:lnTo>
                  <a:lnTo>
                    <a:pt x="2330" y="306"/>
                  </a:lnTo>
                  <a:lnTo>
                    <a:pt x="2149" y="312"/>
                  </a:lnTo>
                  <a:lnTo>
                    <a:pt x="2372" y="258"/>
                  </a:lnTo>
                  <a:lnTo>
                    <a:pt x="2624" y="156"/>
                  </a:lnTo>
                  <a:lnTo>
                    <a:pt x="2624" y="132"/>
                  </a:lnTo>
                  <a:lnTo>
                    <a:pt x="2666" y="78"/>
                  </a:lnTo>
                  <a:lnTo>
                    <a:pt x="2707" y="24"/>
                  </a:lnTo>
                  <a:lnTo>
                    <a:pt x="2695" y="0"/>
                  </a:lnTo>
                  <a:lnTo>
                    <a:pt x="2642" y="12"/>
                  </a:lnTo>
                  <a:lnTo>
                    <a:pt x="2557" y="30"/>
                  </a:lnTo>
                  <a:lnTo>
                    <a:pt x="2515" y="54"/>
                  </a:lnTo>
                  <a:lnTo>
                    <a:pt x="2425" y="84"/>
                  </a:lnTo>
                  <a:lnTo>
                    <a:pt x="2324" y="66"/>
                  </a:lnTo>
                  <a:lnTo>
                    <a:pt x="2191" y="90"/>
                  </a:lnTo>
                  <a:lnTo>
                    <a:pt x="2101" y="90"/>
                  </a:lnTo>
                  <a:lnTo>
                    <a:pt x="2047" y="108"/>
                  </a:lnTo>
                  <a:lnTo>
                    <a:pt x="1855" y="228"/>
                  </a:lnTo>
                  <a:lnTo>
                    <a:pt x="1771" y="288"/>
                  </a:lnTo>
                  <a:lnTo>
                    <a:pt x="1591" y="337"/>
                  </a:lnTo>
                  <a:lnTo>
                    <a:pt x="1465" y="379"/>
                  </a:lnTo>
                  <a:lnTo>
                    <a:pt x="1459" y="379"/>
                  </a:lnTo>
                  <a:lnTo>
                    <a:pt x="1453" y="373"/>
                  </a:lnTo>
                  <a:lnTo>
                    <a:pt x="1417" y="361"/>
                  </a:lnTo>
                  <a:lnTo>
                    <a:pt x="1381" y="343"/>
                  </a:lnTo>
                  <a:lnTo>
                    <a:pt x="1363" y="331"/>
                  </a:lnTo>
                  <a:lnTo>
                    <a:pt x="1357" y="324"/>
                  </a:lnTo>
                  <a:lnTo>
                    <a:pt x="1344" y="312"/>
                  </a:lnTo>
                  <a:lnTo>
                    <a:pt x="1320" y="300"/>
                  </a:lnTo>
                  <a:lnTo>
                    <a:pt x="1290" y="288"/>
                  </a:lnTo>
                  <a:lnTo>
                    <a:pt x="1260" y="270"/>
                  </a:lnTo>
                  <a:lnTo>
                    <a:pt x="1230" y="252"/>
                  </a:lnTo>
                  <a:lnTo>
                    <a:pt x="1187" y="227"/>
                  </a:lnTo>
                  <a:lnTo>
                    <a:pt x="1119" y="227"/>
                  </a:lnTo>
                  <a:lnTo>
                    <a:pt x="1357" y="397"/>
                  </a:lnTo>
                  <a:lnTo>
                    <a:pt x="1320" y="438"/>
                  </a:lnTo>
                  <a:lnTo>
                    <a:pt x="1135" y="522"/>
                  </a:lnTo>
                  <a:lnTo>
                    <a:pt x="960" y="558"/>
                  </a:lnTo>
                  <a:lnTo>
                    <a:pt x="684" y="600"/>
                  </a:lnTo>
                  <a:lnTo>
                    <a:pt x="474" y="630"/>
                  </a:lnTo>
                  <a:lnTo>
                    <a:pt x="390" y="684"/>
                  </a:lnTo>
                  <a:lnTo>
                    <a:pt x="132" y="781"/>
                  </a:lnTo>
                  <a:lnTo>
                    <a:pt x="0" y="829"/>
                  </a:lnTo>
                  <a:lnTo>
                    <a:pt x="234" y="847"/>
                  </a:lnTo>
                  <a:lnTo>
                    <a:pt x="498" y="829"/>
                  </a:lnTo>
                  <a:lnTo>
                    <a:pt x="925" y="739"/>
                  </a:lnTo>
                  <a:lnTo>
                    <a:pt x="840" y="817"/>
                  </a:lnTo>
                  <a:lnTo>
                    <a:pt x="637" y="925"/>
                  </a:lnTo>
                  <a:lnTo>
                    <a:pt x="613" y="943"/>
                  </a:lnTo>
                  <a:lnTo>
                    <a:pt x="1405" y="943"/>
                  </a:lnTo>
                  <a:lnTo>
                    <a:pt x="1411" y="925"/>
                  </a:lnTo>
                  <a:lnTo>
                    <a:pt x="1447" y="943"/>
                  </a:lnTo>
                  <a:lnTo>
                    <a:pt x="2924" y="943"/>
                  </a:lnTo>
                  <a:lnTo>
                    <a:pt x="2888" y="859"/>
                  </a:lnTo>
                  <a:lnTo>
                    <a:pt x="2713" y="775"/>
                  </a:lnTo>
                  <a:lnTo>
                    <a:pt x="2582" y="708"/>
                  </a:lnTo>
                  <a:lnTo>
                    <a:pt x="2336" y="636"/>
                  </a:lnTo>
                  <a:lnTo>
                    <a:pt x="2299" y="606"/>
                  </a:lnTo>
                  <a:lnTo>
                    <a:pt x="2509" y="582"/>
                  </a:lnTo>
                  <a:lnTo>
                    <a:pt x="2606" y="588"/>
                  </a:lnTo>
                  <a:lnTo>
                    <a:pt x="2773" y="588"/>
                  </a:lnTo>
                  <a:lnTo>
                    <a:pt x="3001" y="582"/>
                  </a:lnTo>
                  <a:lnTo>
                    <a:pt x="3259" y="516"/>
                  </a:lnTo>
                  <a:lnTo>
                    <a:pt x="3452" y="438"/>
                  </a:lnTo>
                  <a:lnTo>
                    <a:pt x="3668" y="391"/>
                  </a:lnTo>
                  <a:lnTo>
                    <a:pt x="3668" y="312"/>
                  </a:lnTo>
                  <a:lnTo>
                    <a:pt x="3482" y="300"/>
                  </a:lnTo>
                  <a:lnTo>
                    <a:pt x="3482" y="300"/>
                  </a:lnTo>
                  <a:close/>
                </a:path>
              </a:pathLst>
            </a:custGeom>
            <a:gradFill rotWithShape="0">
              <a:gsLst>
                <a:gs pos="0">
                  <a:schemeClr val="bg2"/>
                </a:gs>
                <a:gs pos="100000">
                  <a:schemeClr val="bg1"/>
                </a:gs>
              </a:gsLst>
              <a:lin ang="5400000" scaled="1"/>
            </a:gradFill>
            <a:ln w="9525">
              <a:noFill/>
              <a:round/>
              <a:headEnd/>
              <a:tailEnd/>
            </a:ln>
          </p:spPr>
          <p:txBody>
            <a:bodyPr/>
            <a:lstStyle/>
            <a:p>
              <a:endParaRPr lang="en-US"/>
            </a:p>
          </p:txBody>
        </p:sp>
        <p:sp>
          <p:nvSpPr>
            <p:cNvPr id="116742" name="Freeform 6"/>
            <p:cNvSpPr>
              <a:spLocks/>
            </p:cNvSpPr>
            <p:nvPr/>
          </p:nvSpPr>
          <p:spPr bwMode="hidden">
            <a:xfrm>
              <a:off x="0" y="524"/>
              <a:ext cx="973" cy="1195"/>
            </a:xfrm>
            <a:custGeom>
              <a:avLst/>
              <a:gdLst/>
              <a:ahLst/>
              <a:cxnLst>
                <a:cxn ang="0">
                  <a:pos x="323" y="1186"/>
                </a:cxn>
                <a:cxn ang="0">
                  <a:pos x="490" y="1192"/>
                </a:cxn>
                <a:cxn ang="0">
                  <a:pos x="580" y="1150"/>
                </a:cxn>
                <a:cxn ang="0">
                  <a:pos x="813" y="1085"/>
                </a:cxn>
                <a:cxn ang="0">
                  <a:pos x="933" y="1055"/>
                </a:cxn>
                <a:cxn ang="0">
                  <a:pos x="759" y="989"/>
                </a:cxn>
                <a:cxn ang="0">
                  <a:pos x="556" y="953"/>
                </a:cxn>
                <a:cxn ang="0">
                  <a:pos x="197" y="971"/>
                </a:cxn>
                <a:cxn ang="0">
                  <a:pos x="299" y="893"/>
                </a:cxn>
                <a:cxn ang="0">
                  <a:pos x="496" y="803"/>
                </a:cxn>
                <a:cxn ang="0">
                  <a:pos x="694" y="671"/>
                </a:cxn>
                <a:cxn ang="0">
                  <a:pos x="700" y="671"/>
                </a:cxn>
                <a:cxn ang="0">
                  <a:pos x="712" y="665"/>
                </a:cxn>
                <a:cxn ang="0">
                  <a:pos x="753" y="647"/>
                </a:cxn>
                <a:cxn ang="0">
                  <a:pos x="777" y="641"/>
                </a:cxn>
                <a:cxn ang="0">
                  <a:pos x="789" y="629"/>
                </a:cxn>
                <a:cxn ang="0">
                  <a:pos x="795" y="617"/>
                </a:cxn>
                <a:cxn ang="0">
                  <a:pos x="789" y="611"/>
                </a:cxn>
                <a:cxn ang="0">
                  <a:pos x="783" y="599"/>
                </a:cxn>
                <a:cxn ang="0">
                  <a:pos x="783" y="575"/>
                </a:cxn>
                <a:cxn ang="0">
                  <a:pos x="795" y="545"/>
                </a:cxn>
                <a:cxn ang="0">
                  <a:pos x="807" y="515"/>
                </a:cxn>
                <a:cxn ang="0">
                  <a:pos x="825" y="485"/>
                </a:cxn>
                <a:cxn ang="0">
                  <a:pos x="837" y="455"/>
                </a:cxn>
                <a:cxn ang="0">
                  <a:pos x="843" y="437"/>
                </a:cxn>
                <a:cxn ang="0">
                  <a:pos x="849" y="431"/>
                </a:cxn>
                <a:cxn ang="0">
                  <a:pos x="849" y="347"/>
                </a:cxn>
                <a:cxn ang="0">
                  <a:pos x="849" y="341"/>
                </a:cxn>
                <a:cxn ang="0">
                  <a:pos x="855" y="335"/>
                </a:cxn>
                <a:cxn ang="0">
                  <a:pos x="873" y="305"/>
                </a:cxn>
                <a:cxn ang="0">
                  <a:pos x="885" y="269"/>
                </a:cxn>
                <a:cxn ang="0">
                  <a:pos x="897" y="239"/>
                </a:cxn>
                <a:cxn ang="0">
                  <a:pos x="903" y="227"/>
                </a:cxn>
                <a:cxn ang="0">
                  <a:pos x="909" y="215"/>
                </a:cxn>
                <a:cxn ang="0">
                  <a:pos x="927" y="173"/>
                </a:cxn>
                <a:cxn ang="0">
                  <a:pos x="945" y="137"/>
                </a:cxn>
                <a:cxn ang="0">
                  <a:pos x="951" y="125"/>
                </a:cxn>
                <a:cxn ang="0">
                  <a:pos x="951" y="119"/>
                </a:cxn>
                <a:cxn ang="0">
                  <a:pos x="969" y="0"/>
                </a:cxn>
                <a:cxn ang="0">
                  <a:pos x="945" y="47"/>
                </a:cxn>
                <a:cxn ang="0">
                  <a:pos x="783" y="113"/>
                </a:cxn>
                <a:cxn ang="0">
                  <a:pos x="706" y="161"/>
                </a:cxn>
                <a:cxn ang="0">
                  <a:pos x="460" y="233"/>
                </a:cxn>
                <a:cxn ang="0">
                  <a:pos x="281" y="287"/>
                </a:cxn>
                <a:cxn ang="0">
                  <a:pos x="173" y="293"/>
                </a:cxn>
                <a:cxn ang="0">
                  <a:pos x="12" y="485"/>
                </a:cxn>
                <a:cxn ang="0">
                  <a:pos x="0" y="509"/>
                </a:cxn>
                <a:cxn ang="0">
                  <a:pos x="0" y="1186"/>
                </a:cxn>
                <a:cxn ang="0">
                  <a:pos x="96" y="1180"/>
                </a:cxn>
                <a:cxn ang="0">
                  <a:pos x="323" y="1186"/>
                </a:cxn>
                <a:cxn ang="0">
                  <a:pos x="323" y="1186"/>
                </a:cxn>
              </a:cxnLst>
              <a:rect l="0" t="0" r="r" b="b"/>
              <a:pathLst>
                <a:path w="969" h="1192">
                  <a:moveTo>
                    <a:pt x="323" y="1186"/>
                  </a:moveTo>
                  <a:lnTo>
                    <a:pt x="490" y="1192"/>
                  </a:lnTo>
                  <a:lnTo>
                    <a:pt x="580" y="1150"/>
                  </a:lnTo>
                  <a:lnTo>
                    <a:pt x="813" y="1085"/>
                  </a:lnTo>
                  <a:lnTo>
                    <a:pt x="933" y="1055"/>
                  </a:lnTo>
                  <a:lnTo>
                    <a:pt x="759" y="989"/>
                  </a:lnTo>
                  <a:lnTo>
                    <a:pt x="556" y="953"/>
                  </a:lnTo>
                  <a:lnTo>
                    <a:pt x="197" y="971"/>
                  </a:lnTo>
                  <a:lnTo>
                    <a:pt x="299" y="893"/>
                  </a:lnTo>
                  <a:lnTo>
                    <a:pt x="496" y="803"/>
                  </a:lnTo>
                  <a:lnTo>
                    <a:pt x="694" y="671"/>
                  </a:lnTo>
                  <a:lnTo>
                    <a:pt x="700" y="671"/>
                  </a:lnTo>
                  <a:lnTo>
                    <a:pt x="712" y="665"/>
                  </a:lnTo>
                  <a:lnTo>
                    <a:pt x="753" y="647"/>
                  </a:lnTo>
                  <a:lnTo>
                    <a:pt x="777" y="641"/>
                  </a:lnTo>
                  <a:lnTo>
                    <a:pt x="789" y="629"/>
                  </a:lnTo>
                  <a:lnTo>
                    <a:pt x="795" y="617"/>
                  </a:lnTo>
                  <a:lnTo>
                    <a:pt x="789" y="611"/>
                  </a:lnTo>
                  <a:lnTo>
                    <a:pt x="783" y="599"/>
                  </a:lnTo>
                  <a:lnTo>
                    <a:pt x="783" y="575"/>
                  </a:lnTo>
                  <a:lnTo>
                    <a:pt x="795" y="545"/>
                  </a:lnTo>
                  <a:lnTo>
                    <a:pt x="807" y="515"/>
                  </a:lnTo>
                  <a:lnTo>
                    <a:pt x="825" y="485"/>
                  </a:lnTo>
                  <a:lnTo>
                    <a:pt x="837" y="455"/>
                  </a:lnTo>
                  <a:lnTo>
                    <a:pt x="843" y="437"/>
                  </a:lnTo>
                  <a:lnTo>
                    <a:pt x="849" y="431"/>
                  </a:lnTo>
                  <a:lnTo>
                    <a:pt x="849" y="347"/>
                  </a:lnTo>
                  <a:lnTo>
                    <a:pt x="849" y="341"/>
                  </a:lnTo>
                  <a:lnTo>
                    <a:pt x="855" y="335"/>
                  </a:lnTo>
                  <a:lnTo>
                    <a:pt x="873" y="305"/>
                  </a:lnTo>
                  <a:lnTo>
                    <a:pt x="885" y="269"/>
                  </a:lnTo>
                  <a:lnTo>
                    <a:pt x="897" y="239"/>
                  </a:lnTo>
                  <a:lnTo>
                    <a:pt x="903" y="227"/>
                  </a:lnTo>
                  <a:lnTo>
                    <a:pt x="909" y="215"/>
                  </a:lnTo>
                  <a:lnTo>
                    <a:pt x="927" y="173"/>
                  </a:lnTo>
                  <a:lnTo>
                    <a:pt x="945" y="137"/>
                  </a:lnTo>
                  <a:lnTo>
                    <a:pt x="951" y="125"/>
                  </a:lnTo>
                  <a:lnTo>
                    <a:pt x="951" y="119"/>
                  </a:lnTo>
                  <a:lnTo>
                    <a:pt x="969" y="0"/>
                  </a:lnTo>
                  <a:lnTo>
                    <a:pt x="945" y="47"/>
                  </a:lnTo>
                  <a:lnTo>
                    <a:pt x="783" y="113"/>
                  </a:lnTo>
                  <a:lnTo>
                    <a:pt x="706" y="161"/>
                  </a:lnTo>
                  <a:lnTo>
                    <a:pt x="460" y="233"/>
                  </a:lnTo>
                  <a:lnTo>
                    <a:pt x="281" y="287"/>
                  </a:lnTo>
                  <a:lnTo>
                    <a:pt x="173" y="293"/>
                  </a:lnTo>
                  <a:lnTo>
                    <a:pt x="12" y="485"/>
                  </a:lnTo>
                  <a:lnTo>
                    <a:pt x="0" y="509"/>
                  </a:lnTo>
                  <a:lnTo>
                    <a:pt x="0" y="1186"/>
                  </a:lnTo>
                  <a:lnTo>
                    <a:pt x="96" y="1180"/>
                  </a:lnTo>
                  <a:lnTo>
                    <a:pt x="323" y="1186"/>
                  </a:lnTo>
                  <a:lnTo>
                    <a:pt x="323" y="1186"/>
                  </a:lnTo>
                  <a:close/>
                </a:path>
              </a:pathLst>
            </a:custGeom>
            <a:gradFill rotWithShape="0">
              <a:gsLst>
                <a:gs pos="0">
                  <a:schemeClr val="bg2"/>
                </a:gs>
                <a:gs pos="100000">
                  <a:schemeClr val="bg1"/>
                </a:gs>
              </a:gsLst>
              <a:lin ang="5400000" scaled="1"/>
            </a:gradFill>
            <a:ln w="9525">
              <a:noFill/>
              <a:round/>
              <a:headEnd/>
              <a:tailEnd/>
            </a:ln>
          </p:spPr>
          <p:txBody>
            <a:bodyPr/>
            <a:lstStyle/>
            <a:p>
              <a:endParaRPr lang="en-US"/>
            </a:p>
          </p:txBody>
        </p:sp>
        <p:sp>
          <p:nvSpPr>
            <p:cNvPr id="116743" name="Freeform 7"/>
            <p:cNvSpPr>
              <a:spLocks/>
            </p:cNvSpPr>
            <p:nvPr/>
          </p:nvSpPr>
          <p:spPr bwMode="hidden">
            <a:xfrm>
              <a:off x="3188" y="1"/>
              <a:ext cx="2570" cy="2266"/>
            </a:xfrm>
            <a:custGeom>
              <a:avLst/>
              <a:gdLst/>
              <a:ahLst/>
              <a:cxnLst>
                <a:cxn ang="0">
                  <a:pos x="859" y="612"/>
                </a:cxn>
                <a:cxn ang="0">
                  <a:pos x="1087" y="853"/>
                </a:cxn>
                <a:cxn ang="0">
                  <a:pos x="961" y="913"/>
                </a:cxn>
                <a:cxn ang="0">
                  <a:pos x="786" y="883"/>
                </a:cxn>
                <a:cxn ang="0">
                  <a:pos x="450" y="931"/>
                </a:cxn>
                <a:cxn ang="0">
                  <a:pos x="150" y="1075"/>
                </a:cxn>
                <a:cxn ang="0">
                  <a:pos x="78" y="1165"/>
                </a:cxn>
                <a:cxn ang="0">
                  <a:pos x="361" y="1256"/>
                </a:cxn>
                <a:cxn ang="0">
                  <a:pos x="444" y="1316"/>
                </a:cxn>
                <a:cxn ang="0">
                  <a:pos x="697" y="1400"/>
                </a:cxn>
                <a:cxn ang="0">
                  <a:pos x="1026" y="1346"/>
                </a:cxn>
                <a:cxn ang="0">
                  <a:pos x="991" y="1412"/>
                </a:cxn>
                <a:cxn ang="0">
                  <a:pos x="804" y="1574"/>
                </a:cxn>
                <a:cxn ang="0">
                  <a:pos x="726" y="1718"/>
                </a:cxn>
                <a:cxn ang="0">
                  <a:pos x="768" y="1742"/>
                </a:cxn>
                <a:cxn ang="0">
                  <a:pos x="865" y="1693"/>
                </a:cxn>
                <a:cxn ang="0">
                  <a:pos x="991" y="1699"/>
                </a:cxn>
                <a:cxn ang="0">
                  <a:pos x="1135" y="1627"/>
                </a:cxn>
                <a:cxn ang="0">
                  <a:pos x="1183" y="1669"/>
                </a:cxn>
                <a:cxn ang="0">
                  <a:pos x="1399" y="1436"/>
                </a:cxn>
                <a:cxn ang="0">
                  <a:pos x="1615" y="1334"/>
                </a:cxn>
                <a:cxn ang="0">
                  <a:pos x="1645" y="1370"/>
                </a:cxn>
                <a:cxn ang="0">
                  <a:pos x="1681" y="1430"/>
                </a:cxn>
                <a:cxn ang="0">
                  <a:pos x="1699" y="1466"/>
                </a:cxn>
                <a:cxn ang="0">
                  <a:pos x="1747" y="1550"/>
                </a:cxn>
                <a:cxn ang="0">
                  <a:pos x="1772" y="1586"/>
                </a:cxn>
                <a:cxn ang="0">
                  <a:pos x="2124" y="2248"/>
                </a:cxn>
                <a:cxn ang="0">
                  <a:pos x="1693" y="1322"/>
                </a:cxn>
                <a:cxn ang="0">
                  <a:pos x="1861" y="1165"/>
                </a:cxn>
                <a:cxn ang="0">
                  <a:pos x="2173" y="1099"/>
                </a:cxn>
                <a:cxn ang="0">
                  <a:pos x="2390" y="1009"/>
                </a:cxn>
                <a:cxn ang="0">
                  <a:pos x="2570" y="805"/>
                </a:cxn>
                <a:cxn ang="0">
                  <a:pos x="2342" y="781"/>
                </a:cxn>
                <a:cxn ang="0">
                  <a:pos x="2114" y="763"/>
                </a:cxn>
                <a:cxn ang="0">
                  <a:pos x="2408" y="433"/>
                </a:cxn>
                <a:cxn ang="0">
                  <a:pos x="2426" y="421"/>
                </a:cxn>
                <a:cxn ang="0">
                  <a:pos x="2474" y="379"/>
                </a:cxn>
                <a:cxn ang="0">
                  <a:pos x="2492" y="355"/>
                </a:cxn>
                <a:cxn ang="0">
                  <a:pos x="2474" y="337"/>
                </a:cxn>
                <a:cxn ang="0">
                  <a:pos x="2474" y="271"/>
                </a:cxn>
                <a:cxn ang="0">
                  <a:pos x="2492" y="192"/>
                </a:cxn>
                <a:cxn ang="0">
                  <a:pos x="2504" y="132"/>
                </a:cxn>
                <a:cxn ang="0">
                  <a:pos x="2492" y="36"/>
                </a:cxn>
                <a:cxn ang="0">
                  <a:pos x="2492" y="24"/>
                </a:cxn>
                <a:cxn ang="0">
                  <a:pos x="2102" y="0"/>
                </a:cxn>
                <a:cxn ang="0">
                  <a:pos x="1909" y="90"/>
                </a:cxn>
                <a:cxn ang="0">
                  <a:pos x="1747" y="535"/>
                </a:cxn>
                <a:cxn ang="0">
                  <a:pos x="1711" y="469"/>
                </a:cxn>
                <a:cxn ang="0">
                  <a:pos x="1633" y="144"/>
                </a:cxn>
                <a:cxn ang="0">
                  <a:pos x="1579" y="0"/>
                </a:cxn>
                <a:cxn ang="0">
                  <a:pos x="738" y="186"/>
                </a:cxn>
                <a:cxn ang="0">
                  <a:pos x="756" y="463"/>
                </a:cxn>
              </a:cxnLst>
              <a:rect l="0" t="0" r="r" b="b"/>
              <a:pathLst>
                <a:path w="2570" h="2266">
                  <a:moveTo>
                    <a:pt x="756" y="463"/>
                  </a:moveTo>
                  <a:lnTo>
                    <a:pt x="859" y="612"/>
                  </a:lnTo>
                  <a:lnTo>
                    <a:pt x="937" y="720"/>
                  </a:lnTo>
                  <a:lnTo>
                    <a:pt x="1087" y="853"/>
                  </a:lnTo>
                  <a:lnTo>
                    <a:pt x="1105" y="907"/>
                  </a:lnTo>
                  <a:lnTo>
                    <a:pt x="961" y="913"/>
                  </a:lnTo>
                  <a:lnTo>
                    <a:pt x="895" y="901"/>
                  </a:lnTo>
                  <a:lnTo>
                    <a:pt x="786" y="883"/>
                  </a:lnTo>
                  <a:lnTo>
                    <a:pt x="637" y="859"/>
                  </a:lnTo>
                  <a:lnTo>
                    <a:pt x="450" y="931"/>
                  </a:lnTo>
                  <a:lnTo>
                    <a:pt x="306" y="1021"/>
                  </a:lnTo>
                  <a:lnTo>
                    <a:pt x="150" y="1075"/>
                  </a:lnTo>
                  <a:lnTo>
                    <a:pt x="0" y="1153"/>
                  </a:lnTo>
                  <a:lnTo>
                    <a:pt x="78" y="1165"/>
                  </a:lnTo>
                  <a:lnTo>
                    <a:pt x="264" y="1220"/>
                  </a:lnTo>
                  <a:lnTo>
                    <a:pt x="361" y="1256"/>
                  </a:lnTo>
                  <a:lnTo>
                    <a:pt x="367" y="1298"/>
                  </a:lnTo>
                  <a:lnTo>
                    <a:pt x="444" y="1316"/>
                  </a:lnTo>
                  <a:lnTo>
                    <a:pt x="558" y="1400"/>
                  </a:lnTo>
                  <a:lnTo>
                    <a:pt x="697" y="1400"/>
                  </a:lnTo>
                  <a:lnTo>
                    <a:pt x="895" y="1346"/>
                  </a:lnTo>
                  <a:lnTo>
                    <a:pt x="1026" y="1346"/>
                  </a:lnTo>
                  <a:lnTo>
                    <a:pt x="1147" y="1358"/>
                  </a:lnTo>
                  <a:lnTo>
                    <a:pt x="991" y="1412"/>
                  </a:lnTo>
                  <a:lnTo>
                    <a:pt x="804" y="1538"/>
                  </a:lnTo>
                  <a:lnTo>
                    <a:pt x="804" y="1574"/>
                  </a:lnTo>
                  <a:lnTo>
                    <a:pt x="762" y="1645"/>
                  </a:lnTo>
                  <a:lnTo>
                    <a:pt x="726" y="1718"/>
                  </a:lnTo>
                  <a:lnTo>
                    <a:pt x="732" y="1754"/>
                  </a:lnTo>
                  <a:lnTo>
                    <a:pt x="768" y="1742"/>
                  </a:lnTo>
                  <a:lnTo>
                    <a:pt x="829" y="1730"/>
                  </a:lnTo>
                  <a:lnTo>
                    <a:pt x="865" y="1693"/>
                  </a:lnTo>
                  <a:lnTo>
                    <a:pt x="925" y="1663"/>
                  </a:lnTo>
                  <a:lnTo>
                    <a:pt x="991" y="1699"/>
                  </a:lnTo>
                  <a:lnTo>
                    <a:pt x="1087" y="1675"/>
                  </a:lnTo>
                  <a:lnTo>
                    <a:pt x="1135" y="1627"/>
                  </a:lnTo>
                  <a:lnTo>
                    <a:pt x="1147" y="1687"/>
                  </a:lnTo>
                  <a:lnTo>
                    <a:pt x="1183" y="1669"/>
                  </a:lnTo>
                  <a:lnTo>
                    <a:pt x="1333" y="1514"/>
                  </a:lnTo>
                  <a:lnTo>
                    <a:pt x="1399" y="1436"/>
                  </a:lnTo>
                  <a:lnTo>
                    <a:pt x="1526" y="1382"/>
                  </a:lnTo>
                  <a:lnTo>
                    <a:pt x="1615" y="1334"/>
                  </a:lnTo>
                  <a:lnTo>
                    <a:pt x="1627" y="1346"/>
                  </a:lnTo>
                  <a:lnTo>
                    <a:pt x="1645" y="1370"/>
                  </a:lnTo>
                  <a:lnTo>
                    <a:pt x="1669" y="1400"/>
                  </a:lnTo>
                  <a:lnTo>
                    <a:pt x="1681" y="1430"/>
                  </a:lnTo>
                  <a:lnTo>
                    <a:pt x="1687" y="1448"/>
                  </a:lnTo>
                  <a:lnTo>
                    <a:pt x="1699" y="1466"/>
                  </a:lnTo>
                  <a:lnTo>
                    <a:pt x="1729" y="1520"/>
                  </a:lnTo>
                  <a:lnTo>
                    <a:pt x="1747" y="1550"/>
                  </a:lnTo>
                  <a:lnTo>
                    <a:pt x="1766" y="1574"/>
                  </a:lnTo>
                  <a:lnTo>
                    <a:pt x="1772" y="1586"/>
                  </a:lnTo>
                  <a:lnTo>
                    <a:pt x="1778" y="1592"/>
                  </a:lnTo>
                  <a:lnTo>
                    <a:pt x="2124" y="2248"/>
                  </a:lnTo>
                  <a:lnTo>
                    <a:pt x="2215" y="2266"/>
                  </a:lnTo>
                  <a:lnTo>
                    <a:pt x="1693" y="1322"/>
                  </a:lnTo>
                  <a:lnTo>
                    <a:pt x="1723" y="1262"/>
                  </a:lnTo>
                  <a:lnTo>
                    <a:pt x="1861" y="1165"/>
                  </a:lnTo>
                  <a:lnTo>
                    <a:pt x="1988" y="1129"/>
                  </a:lnTo>
                  <a:lnTo>
                    <a:pt x="2173" y="1099"/>
                  </a:lnTo>
                  <a:lnTo>
                    <a:pt x="2318" y="1075"/>
                  </a:lnTo>
                  <a:lnTo>
                    <a:pt x="2390" y="1009"/>
                  </a:lnTo>
                  <a:lnTo>
                    <a:pt x="2570" y="895"/>
                  </a:lnTo>
                  <a:lnTo>
                    <a:pt x="2570" y="805"/>
                  </a:lnTo>
                  <a:lnTo>
                    <a:pt x="2516" y="787"/>
                  </a:lnTo>
                  <a:lnTo>
                    <a:pt x="2342" y="781"/>
                  </a:lnTo>
                  <a:lnTo>
                    <a:pt x="2042" y="871"/>
                  </a:lnTo>
                  <a:lnTo>
                    <a:pt x="2114" y="763"/>
                  </a:lnTo>
                  <a:lnTo>
                    <a:pt x="2264" y="624"/>
                  </a:lnTo>
                  <a:lnTo>
                    <a:pt x="2408" y="433"/>
                  </a:lnTo>
                  <a:lnTo>
                    <a:pt x="2414" y="433"/>
                  </a:lnTo>
                  <a:lnTo>
                    <a:pt x="2426" y="421"/>
                  </a:lnTo>
                  <a:lnTo>
                    <a:pt x="2456" y="397"/>
                  </a:lnTo>
                  <a:lnTo>
                    <a:pt x="2474" y="379"/>
                  </a:lnTo>
                  <a:lnTo>
                    <a:pt x="2486" y="367"/>
                  </a:lnTo>
                  <a:lnTo>
                    <a:pt x="2492" y="355"/>
                  </a:lnTo>
                  <a:lnTo>
                    <a:pt x="2486" y="349"/>
                  </a:lnTo>
                  <a:lnTo>
                    <a:pt x="2474" y="337"/>
                  </a:lnTo>
                  <a:lnTo>
                    <a:pt x="2474" y="307"/>
                  </a:lnTo>
                  <a:lnTo>
                    <a:pt x="2474" y="271"/>
                  </a:lnTo>
                  <a:lnTo>
                    <a:pt x="2480" y="228"/>
                  </a:lnTo>
                  <a:lnTo>
                    <a:pt x="2492" y="192"/>
                  </a:lnTo>
                  <a:lnTo>
                    <a:pt x="2498" y="156"/>
                  </a:lnTo>
                  <a:lnTo>
                    <a:pt x="2504" y="132"/>
                  </a:lnTo>
                  <a:lnTo>
                    <a:pt x="2504" y="126"/>
                  </a:lnTo>
                  <a:lnTo>
                    <a:pt x="2492" y="36"/>
                  </a:lnTo>
                  <a:lnTo>
                    <a:pt x="2492" y="36"/>
                  </a:lnTo>
                  <a:lnTo>
                    <a:pt x="2492" y="24"/>
                  </a:lnTo>
                  <a:lnTo>
                    <a:pt x="2498" y="0"/>
                  </a:lnTo>
                  <a:lnTo>
                    <a:pt x="2102" y="0"/>
                  </a:lnTo>
                  <a:lnTo>
                    <a:pt x="2006" y="60"/>
                  </a:lnTo>
                  <a:lnTo>
                    <a:pt x="1909" y="90"/>
                  </a:lnTo>
                  <a:lnTo>
                    <a:pt x="1808" y="337"/>
                  </a:lnTo>
                  <a:lnTo>
                    <a:pt x="1747" y="535"/>
                  </a:lnTo>
                  <a:lnTo>
                    <a:pt x="1687" y="588"/>
                  </a:lnTo>
                  <a:lnTo>
                    <a:pt x="1711" y="469"/>
                  </a:lnTo>
                  <a:lnTo>
                    <a:pt x="1687" y="343"/>
                  </a:lnTo>
                  <a:lnTo>
                    <a:pt x="1633" y="144"/>
                  </a:lnTo>
                  <a:lnTo>
                    <a:pt x="1585" y="12"/>
                  </a:lnTo>
                  <a:lnTo>
                    <a:pt x="1579" y="0"/>
                  </a:lnTo>
                  <a:lnTo>
                    <a:pt x="786" y="0"/>
                  </a:lnTo>
                  <a:lnTo>
                    <a:pt x="738" y="186"/>
                  </a:lnTo>
                  <a:lnTo>
                    <a:pt x="756" y="463"/>
                  </a:lnTo>
                  <a:lnTo>
                    <a:pt x="756" y="463"/>
                  </a:lnTo>
                  <a:close/>
                </a:path>
              </a:pathLst>
            </a:custGeom>
            <a:gradFill rotWithShape="0">
              <a:gsLst>
                <a:gs pos="0">
                  <a:schemeClr val="bg2"/>
                </a:gs>
                <a:gs pos="100000">
                  <a:schemeClr val="bg1"/>
                </a:gs>
              </a:gsLst>
              <a:lin ang="5400000" scaled="1"/>
            </a:gradFill>
            <a:ln w="9525">
              <a:noFill/>
              <a:round/>
              <a:headEnd/>
              <a:tailEnd/>
            </a:ln>
          </p:spPr>
          <p:txBody>
            <a:bodyPr/>
            <a:lstStyle/>
            <a:p>
              <a:endParaRPr lang="en-US"/>
            </a:p>
          </p:txBody>
        </p:sp>
        <p:sp>
          <p:nvSpPr>
            <p:cNvPr id="116744" name="Freeform 8"/>
            <p:cNvSpPr>
              <a:spLocks/>
            </p:cNvSpPr>
            <p:nvPr/>
          </p:nvSpPr>
          <p:spPr bwMode="hidden">
            <a:xfrm>
              <a:off x="3525" y="1"/>
              <a:ext cx="2185" cy="1508"/>
            </a:xfrm>
            <a:custGeom>
              <a:avLst/>
              <a:gdLst/>
              <a:ahLst/>
              <a:cxnLst>
                <a:cxn ang="0">
                  <a:pos x="1034" y="767"/>
                </a:cxn>
                <a:cxn ang="0">
                  <a:pos x="1190" y="1235"/>
                </a:cxn>
                <a:cxn ang="0">
                  <a:pos x="956" y="1193"/>
                </a:cxn>
                <a:cxn ang="0">
                  <a:pos x="723" y="1127"/>
                </a:cxn>
                <a:cxn ang="0">
                  <a:pos x="442" y="1109"/>
                </a:cxn>
                <a:cxn ang="0">
                  <a:pos x="0" y="1079"/>
                </a:cxn>
                <a:cxn ang="0">
                  <a:pos x="30" y="1115"/>
                </a:cxn>
                <a:cxn ang="0">
                  <a:pos x="496" y="1133"/>
                </a:cxn>
                <a:cxn ang="0">
                  <a:pos x="777" y="1187"/>
                </a:cxn>
                <a:cxn ang="0">
                  <a:pos x="1130" y="1301"/>
                </a:cxn>
                <a:cxn ang="0">
                  <a:pos x="1070" y="1319"/>
                </a:cxn>
                <a:cxn ang="0">
                  <a:pos x="711" y="1505"/>
                </a:cxn>
                <a:cxn ang="0">
                  <a:pos x="765" y="1481"/>
                </a:cxn>
                <a:cxn ang="0">
                  <a:pos x="861" y="1439"/>
                </a:cxn>
                <a:cxn ang="0">
                  <a:pos x="1022" y="1355"/>
                </a:cxn>
                <a:cxn ang="0">
                  <a:pos x="1214" y="1295"/>
                </a:cxn>
                <a:cxn ang="0">
                  <a:pos x="1267" y="1223"/>
                </a:cxn>
                <a:cxn ang="0">
                  <a:pos x="1632" y="1043"/>
                </a:cxn>
                <a:cxn ang="0">
                  <a:pos x="1931" y="953"/>
                </a:cxn>
                <a:cxn ang="0">
                  <a:pos x="2176" y="821"/>
                </a:cxn>
                <a:cxn ang="0">
                  <a:pos x="1961" y="911"/>
                </a:cxn>
                <a:cxn ang="0">
                  <a:pos x="1656" y="989"/>
                </a:cxn>
                <a:cxn ang="0">
                  <a:pos x="1339" y="1151"/>
                </a:cxn>
                <a:cxn ang="0">
                  <a:pos x="1501" y="905"/>
                </a:cxn>
                <a:cxn ang="0">
                  <a:pos x="1620" y="545"/>
                </a:cxn>
                <a:cxn ang="0">
                  <a:pos x="1740" y="372"/>
                </a:cxn>
                <a:cxn ang="0">
                  <a:pos x="1979" y="60"/>
                </a:cxn>
                <a:cxn ang="0">
                  <a:pos x="2003" y="0"/>
                </a:cxn>
                <a:cxn ang="0">
                  <a:pos x="1973" y="0"/>
                </a:cxn>
                <a:cxn ang="0">
                  <a:pos x="1596" y="480"/>
                </a:cxn>
                <a:cxn ang="0">
                  <a:pos x="1477" y="887"/>
                </a:cxn>
                <a:cxn ang="0">
                  <a:pos x="1255" y="1175"/>
                </a:cxn>
                <a:cxn ang="0">
                  <a:pos x="1130" y="905"/>
                </a:cxn>
                <a:cxn ang="0">
                  <a:pos x="1010" y="540"/>
                </a:cxn>
                <a:cxn ang="0">
                  <a:pos x="885" y="222"/>
                </a:cxn>
                <a:cxn ang="0">
                  <a:pos x="789" y="0"/>
                </a:cxn>
                <a:cxn ang="0">
                  <a:pos x="753" y="0"/>
                </a:cxn>
                <a:cxn ang="0">
                  <a:pos x="903" y="354"/>
                </a:cxn>
                <a:cxn ang="0">
                  <a:pos x="1034" y="767"/>
                </a:cxn>
                <a:cxn ang="0">
                  <a:pos x="1034" y="767"/>
                </a:cxn>
              </a:cxnLst>
              <a:rect l="0" t="0" r="r" b="b"/>
              <a:pathLst>
                <a:path w="2176" h="1505">
                  <a:moveTo>
                    <a:pt x="1034" y="767"/>
                  </a:moveTo>
                  <a:lnTo>
                    <a:pt x="1190" y="1235"/>
                  </a:lnTo>
                  <a:lnTo>
                    <a:pt x="956" y="1193"/>
                  </a:lnTo>
                  <a:lnTo>
                    <a:pt x="723" y="1127"/>
                  </a:lnTo>
                  <a:lnTo>
                    <a:pt x="442" y="1109"/>
                  </a:lnTo>
                  <a:lnTo>
                    <a:pt x="0" y="1079"/>
                  </a:lnTo>
                  <a:lnTo>
                    <a:pt x="30" y="1115"/>
                  </a:lnTo>
                  <a:lnTo>
                    <a:pt x="496" y="1133"/>
                  </a:lnTo>
                  <a:lnTo>
                    <a:pt x="777" y="1187"/>
                  </a:lnTo>
                  <a:lnTo>
                    <a:pt x="1130" y="1301"/>
                  </a:lnTo>
                  <a:lnTo>
                    <a:pt x="1070" y="1319"/>
                  </a:lnTo>
                  <a:lnTo>
                    <a:pt x="711" y="1505"/>
                  </a:lnTo>
                  <a:lnTo>
                    <a:pt x="765" y="1481"/>
                  </a:lnTo>
                  <a:lnTo>
                    <a:pt x="861" y="1439"/>
                  </a:lnTo>
                  <a:lnTo>
                    <a:pt x="1022" y="1355"/>
                  </a:lnTo>
                  <a:lnTo>
                    <a:pt x="1214" y="1295"/>
                  </a:lnTo>
                  <a:lnTo>
                    <a:pt x="1267" y="1223"/>
                  </a:lnTo>
                  <a:lnTo>
                    <a:pt x="1632" y="1043"/>
                  </a:lnTo>
                  <a:lnTo>
                    <a:pt x="1931" y="953"/>
                  </a:lnTo>
                  <a:lnTo>
                    <a:pt x="2176" y="821"/>
                  </a:lnTo>
                  <a:lnTo>
                    <a:pt x="1961" y="911"/>
                  </a:lnTo>
                  <a:lnTo>
                    <a:pt x="1656" y="989"/>
                  </a:lnTo>
                  <a:lnTo>
                    <a:pt x="1339" y="1151"/>
                  </a:lnTo>
                  <a:lnTo>
                    <a:pt x="1501" y="905"/>
                  </a:lnTo>
                  <a:lnTo>
                    <a:pt x="1620" y="545"/>
                  </a:lnTo>
                  <a:lnTo>
                    <a:pt x="1740" y="372"/>
                  </a:lnTo>
                  <a:lnTo>
                    <a:pt x="1979" y="60"/>
                  </a:lnTo>
                  <a:lnTo>
                    <a:pt x="2003" y="0"/>
                  </a:lnTo>
                  <a:lnTo>
                    <a:pt x="1973" y="0"/>
                  </a:lnTo>
                  <a:lnTo>
                    <a:pt x="1596" y="480"/>
                  </a:lnTo>
                  <a:lnTo>
                    <a:pt x="1477" y="887"/>
                  </a:lnTo>
                  <a:lnTo>
                    <a:pt x="1255" y="1175"/>
                  </a:lnTo>
                  <a:lnTo>
                    <a:pt x="1130" y="905"/>
                  </a:lnTo>
                  <a:lnTo>
                    <a:pt x="1010" y="540"/>
                  </a:lnTo>
                  <a:lnTo>
                    <a:pt x="885" y="222"/>
                  </a:lnTo>
                  <a:lnTo>
                    <a:pt x="789" y="0"/>
                  </a:lnTo>
                  <a:lnTo>
                    <a:pt x="753" y="0"/>
                  </a:lnTo>
                  <a:lnTo>
                    <a:pt x="903" y="354"/>
                  </a:lnTo>
                  <a:lnTo>
                    <a:pt x="1034" y="767"/>
                  </a:lnTo>
                  <a:lnTo>
                    <a:pt x="1034" y="767"/>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n-US"/>
            </a:p>
          </p:txBody>
        </p:sp>
        <p:sp>
          <p:nvSpPr>
            <p:cNvPr id="116745" name="Freeform 9"/>
            <p:cNvSpPr>
              <a:spLocks/>
            </p:cNvSpPr>
            <p:nvPr/>
          </p:nvSpPr>
          <p:spPr bwMode="hidden">
            <a:xfrm>
              <a:off x="0" y="649"/>
              <a:ext cx="816" cy="806"/>
            </a:xfrm>
            <a:custGeom>
              <a:avLst/>
              <a:gdLst/>
              <a:ahLst/>
              <a:cxnLst>
                <a:cxn ang="0">
                  <a:pos x="161" y="564"/>
                </a:cxn>
                <a:cxn ang="0">
                  <a:pos x="329" y="438"/>
                </a:cxn>
                <a:cxn ang="0">
                  <a:pos x="646" y="216"/>
                </a:cxn>
                <a:cxn ang="0">
                  <a:pos x="813" y="0"/>
                </a:cxn>
                <a:cxn ang="0">
                  <a:pos x="676" y="150"/>
                </a:cxn>
                <a:cxn ang="0">
                  <a:pos x="144" y="504"/>
                </a:cxn>
                <a:cxn ang="0">
                  <a:pos x="0" y="732"/>
                </a:cxn>
                <a:cxn ang="0">
                  <a:pos x="0" y="804"/>
                </a:cxn>
                <a:cxn ang="0">
                  <a:pos x="161" y="564"/>
                </a:cxn>
                <a:cxn ang="0">
                  <a:pos x="161" y="564"/>
                </a:cxn>
              </a:cxnLst>
              <a:rect l="0" t="0" r="r" b="b"/>
              <a:pathLst>
                <a:path w="813" h="804">
                  <a:moveTo>
                    <a:pt x="161" y="564"/>
                  </a:moveTo>
                  <a:lnTo>
                    <a:pt x="329" y="438"/>
                  </a:lnTo>
                  <a:lnTo>
                    <a:pt x="646" y="216"/>
                  </a:lnTo>
                  <a:lnTo>
                    <a:pt x="813" y="0"/>
                  </a:lnTo>
                  <a:lnTo>
                    <a:pt x="676" y="150"/>
                  </a:lnTo>
                  <a:lnTo>
                    <a:pt x="144" y="504"/>
                  </a:lnTo>
                  <a:lnTo>
                    <a:pt x="0" y="732"/>
                  </a:lnTo>
                  <a:lnTo>
                    <a:pt x="0" y="804"/>
                  </a:lnTo>
                  <a:lnTo>
                    <a:pt x="161" y="564"/>
                  </a:lnTo>
                  <a:lnTo>
                    <a:pt x="161" y="564"/>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n-US"/>
            </a:p>
          </p:txBody>
        </p:sp>
        <p:sp>
          <p:nvSpPr>
            <p:cNvPr id="116746" name="Freeform 10"/>
            <p:cNvSpPr>
              <a:spLocks/>
            </p:cNvSpPr>
            <p:nvPr/>
          </p:nvSpPr>
          <p:spPr bwMode="hidden">
            <a:xfrm>
              <a:off x="0" y="1545"/>
              <a:ext cx="762" cy="107"/>
            </a:xfrm>
            <a:custGeom>
              <a:avLst/>
              <a:gdLst/>
              <a:ahLst/>
              <a:cxnLst>
                <a:cxn ang="0">
                  <a:pos x="460" y="66"/>
                </a:cxn>
                <a:cxn ang="0">
                  <a:pos x="759" y="0"/>
                </a:cxn>
                <a:cxn ang="0">
                  <a:pos x="496" y="36"/>
                </a:cxn>
                <a:cxn ang="0">
                  <a:pos x="138" y="48"/>
                </a:cxn>
                <a:cxn ang="0">
                  <a:pos x="0" y="78"/>
                </a:cxn>
                <a:cxn ang="0">
                  <a:pos x="0" y="107"/>
                </a:cxn>
                <a:cxn ang="0">
                  <a:pos x="96" y="89"/>
                </a:cxn>
                <a:cxn ang="0">
                  <a:pos x="460" y="66"/>
                </a:cxn>
                <a:cxn ang="0">
                  <a:pos x="460" y="66"/>
                </a:cxn>
              </a:cxnLst>
              <a:rect l="0" t="0" r="r" b="b"/>
              <a:pathLst>
                <a:path w="759" h="107">
                  <a:moveTo>
                    <a:pt x="460" y="66"/>
                  </a:moveTo>
                  <a:lnTo>
                    <a:pt x="759" y="0"/>
                  </a:lnTo>
                  <a:lnTo>
                    <a:pt x="496" y="36"/>
                  </a:lnTo>
                  <a:lnTo>
                    <a:pt x="138" y="48"/>
                  </a:lnTo>
                  <a:lnTo>
                    <a:pt x="0" y="78"/>
                  </a:lnTo>
                  <a:lnTo>
                    <a:pt x="0" y="107"/>
                  </a:lnTo>
                  <a:lnTo>
                    <a:pt x="96" y="89"/>
                  </a:lnTo>
                  <a:lnTo>
                    <a:pt x="460" y="66"/>
                  </a:lnTo>
                  <a:lnTo>
                    <a:pt x="460" y="66"/>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n-US"/>
            </a:p>
          </p:txBody>
        </p:sp>
        <p:sp>
          <p:nvSpPr>
            <p:cNvPr id="116747" name="Freeform 11"/>
            <p:cNvSpPr>
              <a:spLocks/>
            </p:cNvSpPr>
            <p:nvPr/>
          </p:nvSpPr>
          <p:spPr bwMode="hidden">
            <a:xfrm>
              <a:off x="2314" y="3431"/>
              <a:ext cx="3182" cy="745"/>
            </a:xfrm>
            <a:custGeom>
              <a:avLst/>
              <a:gdLst/>
              <a:ahLst/>
              <a:cxnLst>
                <a:cxn ang="0">
                  <a:pos x="1387" y="239"/>
                </a:cxn>
                <a:cxn ang="0">
                  <a:pos x="1734" y="233"/>
                </a:cxn>
                <a:cxn ang="0">
                  <a:pos x="2087" y="251"/>
                </a:cxn>
                <a:cxn ang="0">
                  <a:pos x="2505" y="233"/>
                </a:cxn>
                <a:cxn ang="0">
                  <a:pos x="3169" y="204"/>
                </a:cxn>
                <a:cxn ang="0">
                  <a:pos x="3115" y="186"/>
                </a:cxn>
                <a:cxn ang="0">
                  <a:pos x="2422" y="221"/>
                </a:cxn>
                <a:cxn ang="0">
                  <a:pos x="2003" y="221"/>
                </a:cxn>
                <a:cxn ang="0">
                  <a:pos x="1459" y="186"/>
                </a:cxn>
                <a:cxn ang="0">
                  <a:pos x="1543" y="168"/>
                </a:cxn>
                <a:cxn ang="0">
                  <a:pos x="2039" y="0"/>
                </a:cxn>
                <a:cxn ang="0">
                  <a:pos x="1961" y="24"/>
                </a:cxn>
                <a:cxn ang="0">
                  <a:pos x="1836" y="66"/>
                </a:cxn>
                <a:cxn ang="0">
                  <a:pos x="1602" y="138"/>
                </a:cxn>
                <a:cxn ang="0">
                  <a:pos x="1339" y="198"/>
                </a:cxn>
                <a:cxn ang="0">
                  <a:pos x="1268" y="251"/>
                </a:cxn>
                <a:cxn ang="0">
                  <a:pos x="765" y="413"/>
                </a:cxn>
                <a:cxn ang="0">
                  <a:pos x="335" y="503"/>
                </a:cxn>
                <a:cxn ang="0">
                  <a:pos x="0" y="617"/>
                </a:cxn>
                <a:cxn ang="0">
                  <a:pos x="299" y="539"/>
                </a:cxn>
                <a:cxn ang="0">
                  <a:pos x="735" y="449"/>
                </a:cxn>
                <a:cxn ang="0">
                  <a:pos x="1178" y="311"/>
                </a:cxn>
                <a:cxn ang="0">
                  <a:pos x="981" y="491"/>
                </a:cxn>
                <a:cxn ang="0">
                  <a:pos x="867" y="743"/>
                </a:cxn>
                <a:cxn ang="0">
                  <a:pos x="861" y="743"/>
                </a:cxn>
                <a:cxn ang="0">
                  <a:pos x="933" y="743"/>
                </a:cxn>
                <a:cxn ang="0">
                  <a:pos x="1022" y="497"/>
                </a:cxn>
                <a:cxn ang="0">
                  <a:pos x="1297" y="281"/>
                </a:cxn>
                <a:cxn ang="0">
                  <a:pos x="1531" y="449"/>
                </a:cxn>
                <a:cxn ang="0">
                  <a:pos x="1770" y="677"/>
                </a:cxn>
                <a:cxn ang="0">
                  <a:pos x="1854" y="743"/>
                </a:cxn>
                <a:cxn ang="0">
                  <a:pos x="1919" y="743"/>
                </a:cxn>
                <a:cxn ang="0">
                  <a:pos x="1692" y="527"/>
                </a:cxn>
                <a:cxn ang="0">
                  <a:pos x="1387" y="239"/>
                </a:cxn>
                <a:cxn ang="0">
                  <a:pos x="1387" y="239"/>
                </a:cxn>
              </a:cxnLst>
              <a:rect l="0" t="0" r="r" b="b"/>
              <a:pathLst>
                <a:path w="3169" h="743">
                  <a:moveTo>
                    <a:pt x="1387" y="239"/>
                  </a:moveTo>
                  <a:lnTo>
                    <a:pt x="1734" y="233"/>
                  </a:lnTo>
                  <a:lnTo>
                    <a:pt x="2087" y="251"/>
                  </a:lnTo>
                  <a:lnTo>
                    <a:pt x="2505" y="233"/>
                  </a:lnTo>
                  <a:lnTo>
                    <a:pt x="3169" y="204"/>
                  </a:lnTo>
                  <a:lnTo>
                    <a:pt x="3115" y="186"/>
                  </a:lnTo>
                  <a:lnTo>
                    <a:pt x="2422" y="221"/>
                  </a:lnTo>
                  <a:lnTo>
                    <a:pt x="2003" y="221"/>
                  </a:lnTo>
                  <a:lnTo>
                    <a:pt x="1459" y="186"/>
                  </a:lnTo>
                  <a:lnTo>
                    <a:pt x="1543" y="168"/>
                  </a:lnTo>
                  <a:lnTo>
                    <a:pt x="2039" y="0"/>
                  </a:lnTo>
                  <a:lnTo>
                    <a:pt x="1961" y="24"/>
                  </a:lnTo>
                  <a:lnTo>
                    <a:pt x="1836" y="66"/>
                  </a:lnTo>
                  <a:lnTo>
                    <a:pt x="1602" y="138"/>
                  </a:lnTo>
                  <a:lnTo>
                    <a:pt x="1339" y="198"/>
                  </a:lnTo>
                  <a:lnTo>
                    <a:pt x="1268" y="251"/>
                  </a:lnTo>
                  <a:lnTo>
                    <a:pt x="765" y="413"/>
                  </a:lnTo>
                  <a:lnTo>
                    <a:pt x="335" y="503"/>
                  </a:lnTo>
                  <a:lnTo>
                    <a:pt x="0" y="617"/>
                  </a:lnTo>
                  <a:lnTo>
                    <a:pt x="299" y="539"/>
                  </a:lnTo>
                  <a:lnTo>
                    <a:pt x="735" y="449"/>
                  </a:lnTo>
                  <a:lnTo>
                    <a:pt x="1178" y="311"/>
                  </a:lnTo>
                  <a:lnTo>
                    <a:pt x="981" y="491"/>
                  </a:lnTo>
                  <a:lnTo>
                    <a:pt x="867" y="743"/>
                  </a:lnTo>
                  <a:lnTo>
                    <a:pt x="861" y="743"/>
                  </a:lnTo>
                  <a:lnTo>
                    <a:pt x="933" y="743"/>
                  </a:lnTo>
                  <a:lnTo>
                    <a:pt x="1022" y="497"/>
                  </a:lnTo>
                  <a:lnTo>
                    <a:pt x="1297" y="281"/>
                  </a:lnTo>
                  <a:lnTo>
                    <a:pt x="1531" y="449"/>
                  </a:lnTo>
                  <a:lnTo>
                    <a:pt x="1770" y="677"/>
                  </a:lnTo>
                  <a:lnTo>
                    <a:pt x="1854" y="743"/>
                  </a:lnTo>
                  <a:lnTo>
                    <a:pt x="1919" y="743"/>
                  </a:lnTo>
                  <a:lnTo>
                    <a:pt x="1692" y="527"/>
                  </a:lnTo>
                  <a:lnTo>
                    <a:pt x="1387" y="239"/>
                  </a:lnTo>
                  <a:lnTo>
                    <a:pt x="1387" y="239"/>
                  </a:lnTo>
                  <a:close/>
                </a:path>
              </a:pathLst>
            </a:custGeom>
            <a:gradFill rotWithShape="0">
              <a:gsLst>
                <a:gs pos="0">
                  <a:schemeClr val="accent2"/>
                </a:gs>
                <a:gs pos="100000">
                  <a:schemeClr val="bg1"/>
                </a:gs>
              </a:gsLst>
              <a:lin ang="2700000" scaled="1"/>
            </a:gradFill>
            <a:ln w="9525">
              <a:noFill/>
              <a:round/>
              <a:headEnd/>
              <a:tailEnd/>
            </a:ln>
          </p:spPr>
          <p:txBody>
            <a:bodyPr/>
            <a:lstStyle/>
            <a:p>
              <a:endParaRPr lang="en-US"/>
            </a:p>
          </p:txBody>
        </p:sp>
        <p:sp>
          <p:nvSpPr>
            <p:cNvPr id="116748" name="Rectangle 12"/>
            <p:cNvSpPr>
              <a:spLocks noChangeArrowheads="1"/>
            </p:cNvSpPr>
            <p:nvPr/>
          </p:nvSpPr>
          <p:spPr bwMode="hidden">
            <a:xfrm>
              <a:off x="192" y="127"/>
              <a:ext cx="1" cy="1"/>
            </a:xfrm>
            <a:prstGeom prst="rect">
              <a:avLst/>
            </a:prstGeom>
            <a:solidFill>
              <a:srgbClr val="9A1E8D"/>
            </a:solidFill>
            <a:ln w="9525">
              <a:noFill/>
              <a:miter lim="800000"/>
              <a:headEnd/>
              <a:tailEnd/>
            </a:ln>
          </p:spPr>
          <p:txBody>
            <a:bodyPr/>
            <a:lstStyle/>
            <a:p>
              <a:endParaRPr lang="en-US"/>
            </a:p>
          </p:txBody>
        </p:sp>
        <p:sp>
          <p:nvSpPr>
            <p:cNvPr id="116749" name="Rectangle 13"/>
            <p:cNvSpPr>
              <a:spLocks noChangeArrowheads="1"/>
            </p:cNvSpPr>
            <p:nvPr/>
          </p:nvSpPr>
          <p:spPr bwMode="hidden">
            <a:xfrm>
              <a:off x="204" y="131"/>
              <a:ext cx="1" cy="1"/>
            </a:xfrm>
            <a:prstGeom prst="rect">
              <a:avLst/>
            </a:prstGeom>
            <a:solidFill>
              <a:srgbClr val="9A1E8D"/>
            </a:solidFill>
            <a:ln w="9525">
              <a:noFill/>
              <a:miter lim="800000"/>
              <a:headEnd/>
              <a:tailEnd/>
            </a:ln>
          </p:spPr>
          <p:txBody>
            <a:bodyPr/>
            <a:lstStyle/>
            <a:p>
              <a:endParaRPr lang="en-US"/>
            </a:p>
          </p:txBody>
        </p:sp>
        <p:sp>
          <p:nvSpPr>
            <p:cNvPr id="116750" name="Freeform 14"/>
            <p:cNvSpPr>
              <a:spLocks/>
            </p:cNvSpPr>
            <p:nvPr/>
          </p:nvSpPr>
          <p:spPr bwMode="hidden">
            <a:xfrm>
              <a:off x="0" y="4032"/>
              <a:ext cx="5760" cy="288"/>
            </a:xfrm>
            <a:custGeom>
              <a:avLst/>
              <a:gdLst/>
              <a:ahLst/>
              <a:cxnLst>
                <a:cxn ang="0">
                  <a:pos x="5740" y="288"/>
                </a:cxn>
                <a:cxn ang="0">
                  <a:pos x="0" y="288"/>
                </a:cxn>
                <a:cxn ang="0">
                  <a:pos x="0" y="0"/>
                </a:cxn>
                <a:cxn ang="0">
                  <a:pos x="5740" y="0"/>
                </a:cxn>
                <a:cxn ang="0">
                  <a:pos x="5740" y="288"/>
                </a:cxn>
                <a:cxn ang="0">
                  <a:pos x="5740" y="288"/>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1"/>
                </a:gs>
                <a:gs pos="100000">
                  <a:schemeClr val="bg1">
                    <a:gamma/>
                    <a:shade val="46275"/>
                    <a:invGamma/>
                  </a:schemeClr>
                </a:gs>
              </a:gsLst>
              <a:lin ang="5400000" scaled="1"/>
            </a:gradFill>
            <a:ln w="9525">
              <a:noFill/>
              <a:round/>
              <a:headEnd/>
              <a:tailEnd/>
            </a:ln>
          </p:spPr>
          <p:txBody>
            <a:bodyPr/>
            <a:lstStyle/>
            <a:p>
              <a:endParaRPr lang="en-US"/>
            </a:p>
          </p:txBody>
        </p:sp>
        <p:sp>
          <p:nvSpPr>
            <p:cNvPr id="116751" name="Freeform 15"/>
            <p:cNvSpPr>
              <a:spLocks/>
            </p:cNvSpPr>
            <p:nvPr/>
          </p:nvSpPr>
          <p:spPr bwMode="hidden">
            <a:xfrm>
              <a:off x="0" y="4032"/>
              <a:ext cx="5760" cy="336"/>
            </a:xfrm>
            <a:custGeom>
              <a:avLst/>
              <a:gdLst/>
              <a:ahLst/>
              <a:cxnLst>
                <a:cxn ang="0">
                  <a:pos x="5740" y="288"/>
                </a:cxn>
                <a:cxn ang="0">
                  <a:pos x="0" y="288"/>
                </a:cxn>
                <a:cxn ang="0">
                  <a:pos x="0" y="0"/>
                </a:cxn>
                <a:cxn ang="0">
                  <a:pos x="5740" y="0"/>
                </a:cxn>
                <a:cxn ang="0">
                  <a:pos x="5740" y="288"/>
                </a:cxn>
                <a:cxn ang="0">
                  <a:pos x="5740" y="288"/>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1"/>
                </a:gs>
                <a:gs pos="100000">
                  <a:schemeClr val="bg1">
                    <a:gamma/>
                    <a:shade val="46275"/>
                    <a:invGamma/>
                  </a:schemeClr>
                </a:gs>
              </a:gsLst>
              <a:lin ang="5400000" scaled="1"/>
            </a:gradFill>
            <a:ln w="9525">
              <a:noFill/>
              <a:round/>
              <a:headEnd/>
              <a:tailEnd/>
            </a:ln>
          </p:spPr>
          <p:txBody>
            <a:bodyPr/>
            <a:lstStyle/>
            <a:p>
              <a:endParaRPr lang="en-US"/>
            </a:p>
          </p:txBody>
        </p:sp>
        <p:sp>
          <p:nvSpPr>
            <p:cNvPr id="116752" name="Freeform 16"/>
            <p:cNvSpPr>
              <a:spLocks/>
            </p:cNvSpPr>
            <p:nvPr/>
          </p:nvSpPr>
          <p:spPr bwMode="hidden">
            <a:xfrm>
              <a:off x="0" y="0"/>
              <a:ext cx="5760" cy="288"/>
            </a:xfrm>
            <a:custGeom>
              <a:avLst/>
              <a:gdLst/>
              <a:ahLst/>
              <a:cxnLst>
                <a:cxn ang="0">
                  <a:pos x="5740" y="288"/>
                </a:cxn>
                <a:cxn ang="0">
                  <a:pos x="0" y="288"/>
                </a:cxn>
                <a:cxn ang="0">
                  <a:pos x="0" y="0"/>
                </a:cxn>
                <a:cxn ang="0">
                  <a:pos x="5740" y="0"/>
                </a:cxn>
                <a:cxn ang="0">
                  <a:pos x="5740" y="288"/>
                </a:cxn>
                <a:cxn ang="0">
                  <a:pos x="5740" y="288"/>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2">
                    <a:gamma/>
                    <a:shade val="56078"/>
                    <a:invGamma/>
                  </a:schemeClr>
                </a:gs>
                <a:gs pos="100000">
                  <a:schemeClr val="bg2"/>
                </a:gs>
              </a:gsLst>
              <a:lin ang="5400000" scaled="1"/>
            </a:gradFill>
            <a:ln w="9525">
              <a:noFill/>
              <a:round/>
              <a:headEnd/>
              <a:tailEnd/>
            </a:ln>
          </p:spPr>
          <p:txBody>
            <a:bodyPr/>
            <a:lstStyle/>
            <a:p>
              <a:endParaRPr lang="en-US"/>
            </a:p>
          </p:txBody>
        </p:sp>
        <p:sp>
          <p:nvSpPr>
            <p:cNvPr id="116753" name="Freeform 17"/>
            <p:cNvSpPr>
              <a:spLocks/>
            </p:cNvSpPr>
            <p:nvPr/>
          </p:nvSpPr>
          <p:spPr bwMode="hidden">
            <a:xfrm>
              <a:off x="509" y="229"/>
              <a:ext cx="3188" cy="2024"/>
            </a:xfrm>
            <a:custGeom>
              <a:avLst/>
              <a:gdLst/>
              <a:ahLst/>
              <a:cxnLst>
                <a:cxn ang="0">
                  <a:pos x="871" y="1423"/>
                </a:cxn>
                <a:cxn ang="0">
                  <a:pos x="907" y="1393"/>
                </a:cxn>
                <a:cxn ang="0">
                  <a:pos x="991" y="1320"/>
                </a:cxn>
                <a:cxn ang="0">
                  <a:pos x="1033" y="1297"/>
                </a:cxn>
                <a:cxn ang="0">
                  <a:pos x="1086" y="1249"/>
                </a:cxn>
                <a:cxn ang="0">
                  <a:pos x="1123" y="1219"/>
                </a:cxn>
                <a:cxn ang="0">
                  <a:pos x="1057" y="1153"/>
                </a:cxn>
                <a:cxn ang="0">
                  <a:pos x="877" y="1021"/>
                </a:cxn>
                <a:cxn ang="0">
                  <a:pos x="655" y="907"/>
                </a:cxn>
                <a:cxn ang="0">
                  <a:pos x="655" y="846"/>
                </a:cxn>
                <a:cxn ang="0">
                  <a:pos x="643" y="708"/>
                </a:cxn>
                <a:cxn ang="0">
                  <a:pos x="552" y="642"/>
                </a:cxn>
                <a:cxn ang="0">
                  <a:pos x="510" y="570"/>
                </a:cxn>
                <a:cxn ang="0">
                  <a:pos x="637" y="564"/>
                </a:cxn>
                <a:cxn ang="0">
                  <a:pos x="763" y="570"/>
                </a:cxn>
                <a:cxn ang="0">
                  <a:pos x="1091" y="850"/>
                </a:cxn>
                <a:cxn ang="0">
                  <a:pos x="1009" y="566"/>
                </a:cxn>
                <a:cxn ang="0">
                  <a:pos x="1054" y="265"/>
                </a:cxn>
                <a:cxn ang="0">
                  <a:pos x="1249" y="0"/>
                </a:cxn>
                <a:cxn ang="0">
                  <a:pos x="1466" y="292"/>
                </a:cxn>
                <a:cxn ang="0">
                  <a:pos x="1475" y="548"/>
                </a:cxn>
                <a:cxn ang="0">
                  <a:pos x="1567" y="630"/>
                </a:cxn>
                <a:cxn ang="0">
                  <a:pos x="1795" y="365"/>
                </a:cxn>
                <a:cxn ang="0">
                  <a:pos x="2245" y="150"/>
                </a:cxn>
                <a:cxn ang="0">
                  <a:pos x="2618" y="180"/>
                </a:cxn>
                <a:cxn ang="0">
                  <a:pos x="3050" y="150"/>
                </a:cxn>
                <a:cxn ang="0">
                  <a:pos x="3140" y="210"/>
                </a:cxn>
                <a:cxn ang="0">
                  <a:pos x="2990" y="210"/>
                </a:cxn>
                <a:cxn ang="0">
                  <a:pos x="2834" y="377"/>
                </a:cxn>
                <a:cxn ang="0">
                  <a:pos x="2702" y="648"/>
                </a:cxn>
                <a:cxn ang="0">
                  <a:pos x="2582" y="828"/>
                </a:cxn>
                <a:cxn ang="0">
                  <a:pos x="2234" y="1009"/>
                </a:cxn>
                <a:cxn ang="0">
                  <a:pos x="1963" y="1075"/>
                </a:cxn>
                <a:cxn ang="0">
                  <a:pos x="2257" y="1111"/>
                </a:cxn>
                <a:cxn ang="0">
                  <a:pos x="2600" y="1207"/>
                </a:cxn>
                <a:cxn ang="0">
                  <a:pos x="2894" y="1441"/>
                </a:cxn>
                <a:cxn ang="0">
                  <a:pos x="3122" y="1555"/>
                </a:cxn>
                <a:cxn ang="0">
                  <a:pos x="3032" y="1585"/>
                </a:cxn>
                <a:cxn ang="0">
                  <a:pos x="3008" y="1591"/>
                </a:cxn>
                <a:cxn ang="0">
                  <a:pos x="2960" y="1597"/>
                </a:cxn>
                <a:cxn ang="0">
                  <a:pos x="2882" y="1609"/>
                </a:cxn>
                <a:cxn ang="0">
                  <a:pos x="2846" y="1609"/>
                </a:cxn>
                <a:cxn ang="0">
                  <a:pos x="2774" y="1615"/>
                </a:cxn>
                <a:cxn ang="0">
                  <a:pos x="2726" y="1621"/>
                </a:cxn>
                <a:cxn ang="0">
                  <a:pos x="2708" y="1621"/>
                </a:cxn>
                <a:cxn ang="0">
                  <a:pos x="2594" y="1657"/>
                </a:cxn>
                <a:cxn ang="0">
                  <a:pos x="2533" y="1663"/>
                </a:cxn>
                <a:cxn ang="0">
                  <a:pos x="2444" y="1675"/>
                </a:cxn>
                <a:cxn ang="0">
                  <a:pos x="2378" y="1687"/>
                </a:cxn>
                <a:cxn ang="0">
                  <a:pos x="2360" y="1705"/>
                </a:cxn>
                <a:cxn ang="0">
                  <a:pos x="2305" y="1687"/>
                </a:cxn>
                <a:cxn ang="0">
                  <a:pos x="2263" y="1663"/>
                </a:cxn>
                <a:cxn ang="0">
                  <a:pos x="2017" y="1585"/>
                </a:cxn>
                <a:cxn ang="0">
                  <a:pos x="1711" y="1453"/>
                </a:cxn>
                <a:cxn ang="0">
                  <a:pos x="1880" y="1844"/>
                </a:cxn>
                <a:cxn ang="0">
                  <a:pos x="1771" y="1922"/>
                </a:cxn>
                <a:cxn ang="0">
                  <a:pos x="1531" y="1753"/>
                </a:cxn>
                <a:cxn ang="0">
                  <a:pos x="1411" y="1477"/>
                </a:cxn>
                <a:cxn ang="0">
                  <a:pos x="1219" y="1291"/>
                </a:cxn>
                <a:cxn ang="0">
                  <a:pos x="127" y="2006"/>
                </a:cxn>
                <a:cxn ang="0">
                  <a:pos x="865" y="1429"/>
                </a:cxn>
              </a:cxnLst>
              <a:rect l="0" t="0" r="r" b="b"/>
              <a:pathLst>
                <a:path w="3188" h="2024">
                  <a:moveTo>
                    <a:pt x="865" y="1429"/>
                  </a:moveTo>
                  <a:lnTo>
                    <a:pt x="871" y="1423"/>
                  </a:lnTo>
                  <a:lnTo>
                    <a:pt x="889" y="1411"/>
                  </a:lnTo>
                  <a:lnTo>
                    <a:pt x="907" y="1393"/>
                  </a:lnTo>
                  <a:lnTo>
                    <a:pt x="937" y="1369"/>
                  </a:lnTo>
                  <a:lnTo>
                    <a:pt x="991" y="1320"/>
                  </a:lnTo>
                  <a:lnTo>
                    <a:pt x="1015" y="1309"/>
                  </a:lnTo>
                  <a:lnTo>
                    <a:pt x="1033" y="1297"/>
                  </a:lnTo>
                  <a:lnTo>
                    <a:pt x="1057" y="1279"/>
                  </a:lnTo>
                  <a:lnTo>
                    <a:pt x="1086" y="1249"/>
                  </a:lnTo>
                  <a:lnTo>
                    <a:pt x="1111" y="1225"/>
                  </a:lnTo>
                  <a:lnTo>
                    <a:pt x="1123" y="1219"/>
                  </a:lnTo>
                  <a:lnTo>
                    <a:pt x="1123" y="1213"/>
                  </a:lnTo>
                  <a:lnTo>
                    <a:pt x="1057" y="1153"/>
                  </a:lnTo>
                  <a:lnTo>
                    <a:pt x="979" y="1051"/>
                  </a:lnTo>
                  <a:lnTo>
                    <a:pt x="877" y="1021"/>
                  </a:lnTo>
                  <a:lnTo>
                    <a:pt x="685" y="931"/>
                  </a:lnTo>
                  <a:lnTo>
                    <a:pt x="655" y="907"/>
                  </a:lnTo>
                  <a:lnTo>
                    <a:pt x="721" y="876"/>
                  </a:lnTo>
                  <a:lnTo>
                    <a:pt x="655" y="846"/>
                  </a:lnTo>
                  <a:lnTo>
                    <a:pt x="612" y="774"/>
                  </a:lnTo>
                  <a:lnTo>
                    <a:pt x="643" y="708"/>
                  </a:lnTo>
                  <a:lnTo>
                    <a:pt x="600" y="660"/>
                  </a:lnTo>
                  <a:lnTo>
                    <a:pt x="552" y="642"/>
                  </a:lnTo>
                  <a:lnTo>
                    <a:pt x="528" y="594"/>
                  </a:lnTo>
                  <a:lnTo>
                    <a:pt x="510" y="570"/>
                  </a:lnTo>
                  <a:lnTo>
                    <a:pt x="552" y="552"/>
                  </a:lnTo>
                  <a:lnTo>
                    <a:pt x="637" y="564"/>
                  </a:lnTo>
                  <a:lnTo>
                    <a:pt x="721" y="576"/>
                  </a:lnTo>
                  <a:lnTo>
                    <a:pt x="763" y="570"/>
                  </a:lnTo>
                  <a:lnTo>
                    <a:pt x="931" y="696"/>
                  </a:lnTo>
                  <a:lnTo>
                    <a:pt x="1091" y="850"/>
                  </a:lnTo>
                  <a:lnTo>
                    <a:pt x="1073" y="685"/>
                  </a:lnTo>
                  <a:lnTo>
                    <a:pt x="1009" y="566"/>
                  </a:lnTo>
                  <a:lnTo>
                    <a:pt x="945" y="393"/>
                  </a:lnTo>
                  <a:lnTo>
                    <a:pt x="1054" y="265"/>
                  </a:lnTo>
                  <a:lnTo>
                    <a:pt x="1137" y="45"/>
                  </a:lnTo>
                  <a:lnTo>
                    <a:pt x="1249" y="0"/>
                  </a:lnTo>
                  <a:lnTo>
                    <a:pt x="1338" y="137"/>
                  </a:lnTo>
                  <a:lnTo>
                    <a:pt x="1466" y="292"/>
                  </a:lnTo>
                  <a:lnTo>
                    <a:pt x="1502" y="411"/>
                  </a:lnTo>
                  <a:lnTo>
                    <a:pt x="1475" y="548"/>
                  </a:lnTo>
                  <a:lnTo>
                    <a:pt x="1347" y="768"/>
                  </a:lnTo>
                  <a:lnTo>
                    <a:pt x="1567" y="630"/>
                  </a:lnTo>
                  <a:lnTo>
                    <a:pt x="1687" y="462"/>
                  </a:lnTo>
                  <a:lnTo>
                    <a:pt x="1795" y="365"/>
                  </a:lnTo>
                  <a:lnTo>
                    <a:pt x="1940" y="239"/>
                  </a:lnTo>
                  <a:lnTo>
                    <a:pt x="2245" y="150"/>
                  </a:lnTo>
                  <a:lnTo>
                    <a:pt x="2498" y="138"/>
                  </a:lnTo>
                  <a:lnTo>
                    <a:pt x="2618" y="180"/>
                  </a:lnTo>
                  <a:lnTo>
                    <a:pt x="2815" y="138"/>
                  </a:lnTo>
                  <a:lnTo>
                    <a:pt x="3050" y="150"/>
                  </a:lnTo>
                  <a:lnTo>
                    <a:pt x="3176" y="168"/>
                  </a:lnTo>
                  <a:lnTo>
                    <a:pt x="3140" y="210"/>
                  </a:lnTo>
                  <a:lnTo>
                    <a:pt x="3116" y="192"/>
                  </a:lnTo>
                  <a:lnTo>
                    <a:pt x="2990" y="210"/>
                  </a:lnTo>
                  <a:lnTo>
                    <a:pt x="2906" y="263"/>
                  </a:lnTo>
                  <a:lnTo>
                    <a:pt x="2834" y="377"/>
                  </a:lnTo>
                  <a:lnTo>
                    <a:pt x="2768" y="534"/>
                  </a:lnTo>
                  <a:lnTo>
                    <a:pt x="2702" y="648"/>
                  </a:lnTo>
                  <a:lnTo>
                    <a:pt x="2738" y="726"/>
                  </a:lnTo>
                  <a:lnTo>
                    <a:pt x="2582" y="828"/>
                  </a:lnTo>
                  <a:lnTo>
                    <a:pt x="2444" y="913"/>
                  </a:lnTo>
                  <a:lnTo>
                    <a:pt x="2234" y="1009"/>
                  </a:lnTo>
                  <a:lnTo>
                    <a:pt x="2096" y="1063"/>
                  </a:lnTo>
                  <a:lnTo>
                    <a:pt x="1963" y="1075"/>
                  </a:lnTo>
                  <a:lnTo>
                    <a:pt x="2035" y="1117"/>
                  </a:lnTo>
                  <a:lnTo>
                    <a:pt x="2257" y="1111"/>
                  </a:lnTo>
                  <a:lnTo>
                    <a:pt x="2545" y="1135"/>
                  </a:lnTo>
                  <a:lnTo>
                    <a:pt x="2600" y="1207"/>
                  </a:lnTo>
                  <a:lnTo>
                    <a:pt x="2726" y="1303"/>
                  </a:lnTo>
                  <a:lnTo>
                    <a:pt x="2894" y="1441"/>
                  </a:lnTo>
                  <a:lnTo>
                    <a:pt x="2984" y="1471"/>
                  </a:lnTo>
                  <a:lnTo>
                    <a:pt x="3122" y="1555"/>
                  </a:lnTo>
                  <a:lnTo>
                    <a:pt x="3188" y="1543"/>
                  </a:lnTo>
                  <a:lnTo>
                    <a:pt x="3032" y="1585"/>
                  </a:lnTo>
                  <a:lnTo>
                    <a:pt x="3026" y="1585"/>
                  </a:lnTo>
                  <a:lnTo>
                    <a:pt x="3008" y="1591"/>
                  </a:lnTo>
                  <a:lnTo>
                    <a:pt x="2984" y="1591"/>
                  </a:lnTo>
                  <a:lnTo>
                    <a:pt x="2960" y="1597"/>
                  </a:lnTo>
                  <a:lnTo>
                    <a:pt x="2906" y="1603"/>
                  </a:lnTo>
                  <a:lnTo>
                    <a:pt x="2882" y="1609"/>
                  </a:lnTo>
                  <a:lnTo>
                    <a:pt x="2864" y="1609"/>
                  </a:lnTo>
                  <a:lnTo>
                    <a:pt x="2846" y="1609"/>
                  </a:lnTo>
                  <a:lnTo>
                    <a:pt x="2828" y="1609"/>
                  </a:lnTo>
                  <a:lnTo>
                    <a:pt x="2774" y="1615"/>
                  </a:lnTo>
                  <a:lnTo>
                    <a:pt x="2750" y="1615"/>
                  </a:lnTo>
                  <a:lnTo>
                    <a:pt x="2726" y="1621"/>
                  </a:lnTo>
                  <a:lnTo>
                    <a:pt x="2714" y="1621"/>
                  </a:lnTo>
                  <a:lnTo>
                    <a:pt x="2708" y="1621"/>
                  </a:lnTo>
                  <a:lnTo>
                    <a:pt x="2606" y="1657"/>
                  </a:lnTo>
                  <a:lnTo>
                    <a:pt x="2594" y="1657"/>
                  </a:lnTo>
                  <a:lnTo>
                    <a:pt x="2569" y="1657"/>
                  </a:lnTo>
                  <a:lnTo>
                    <a:pt x="2533" y="1663"/>
                  </a:lnTo>
                  <a:lnTo>
                    <a:pt x="2486" y="1669"/>
                  </a:lnTo>
                  <a:lnTo>
                    <a:pt x="2444" y="1675"/>
                  </a:lnTo>
                  <a:lnTo>
                    <a:pt x="2408" y="1681"/>
                  </a:lnTo>
                  <a:lnTo>
                    <a:pt x="2378" y="1687"/>
                  </a:lnTo>
                  <a:lnTo>
                    <a:pt x="2366" y="1699"/>
                  </a:lnTo>
                  <a:lnTo>
                    <a:pt x="2360" y="1705"/>
                  </a:lnTo>
                  <a:lnTo>
                    <a:pt x="2342" y="1705"/>
                  </a:lnTo>
                  <a:lnTo>
                    <a:pt x="2305" y="1687"/>
                  </a:lnTo>
                  <a:lnTo>
                    <a:pt x="2275" y="1669"/>
                  </a:lnTo>
                  <a:lnTo>
                    <a:pt x="2263" y="1663"/>
                  </a:lnTo>
                  <a:lnTo>
                    <a:pt x="2257" y="1657"/>
                  </a:lnTo>
                  <a:lnTo>
                    <a:pt x="2017" y="1585"/>
                  </a:lnTo>
                  <a:lnTo>
                    <a:pt x="1844" y="1489"/>
                  </a:lnTo>
                  <a:lnTo>
                    <a:pt x="1711" y="1453"/>
                  </a:lnTo>
                  <a:lnTo>
                    <a:pt x="1856" y="1693"/>
                  </a:lnTo>
                  <a:lnTo>
                    <a:pt x="1880" y="1844"/>
                  </a:lnTo>
                  <a:lnTo>
                    <a:pt x="1856" y="1994"/>
                  </a:lnTo>
                  <a:lnTo>
                    <a:pt x="1771" y="1922"/>
                  </a:lnTo>
                  <a:lnTo>
                    <a:pt x="1616" y="1795"/>
                  </a:lnTo>
                  <a:lnTo>
                    <a:pt x="1531" y="1753"/>
                  </a:lnTo>
                  <a:lnTo>
                    <a:pt x="1483" y="1633"/>
                  </a:lnTo>
                  <a:lnTo>
                    <a:pt x="1411" y="1477"/>
                  </a:lnTo>
                  <a:lnTo>
                    <a:pt x="1358" y="1381"/>
                  </a:lnTo>
                  <a:lnTo>
                    <a:pt x="1219" y="1291"/>
                  </a:lnTo>
                  <a:lnTo>
                    <a:pt x="1147" y="1279"/>
                  </a:lnTo>
                  <a:lnTo>
                    <a:pt x="127" y="2006"/>
                  </a:lnTo>
                  <a:lnTo>
                    <a:pt x="0" y="2024"/>
                  </a:lnTo>
                  <a:lnTo>
                    <a:pt x="865" y="1429"/>
                  </a:lnTo>
                  <a:lnTo>
                    <a:pt x="865" y="1429"/>
                  </a:lnTo>
                  <a:close/>
                </a:path>
              </a:pathLst>
            </a:custGeom>
            <a:gradFill rotWithShape="0">
              <a:gsLst>
                <a:gs pos="0">
                  <a:schemeClr val="bg2"/>
                </a:gs>
                <a:gs pos="100000">
                  <a:schemeClr val="bg1"/>
                </a:gs>
              </a:gsLst>
              <a:lin ang="2700000" scaled="1"/>
            </a:gradFill>
            <a:ln w="9525">
              <a:noFill/>
              <a:round/>
              <a:headEnd/>
              <a:tailEnd/>
            </a:ln>
          </p:spPr>
          <p:txBody>
            <a:bodyPr/>
            <a:lstStyle/>
            <a:p>
              <a:endParaRPr lang="en-US"/>
            </a:p>
          </p:txBody>
        </p:sp>
        <p:sp>
          <p:nvSpPr>
            <p:cNvPr id="116754" name="Freeform 18"/>
            <p:cNvSpPr>
              <a:spLocks/>
            </p:cNvSpPr>
            <p:nvPr/>
          </p:nvSpPr>
          <p:spPr bwMode="hidden">
            <a:xfrm>
              <a:off x="1344" y="293"/>
              <a:ext cx="2144" cy="1787"/>
            </a:xfrm>
            <a:custGeom>
              <a:avLst/>
              <a:gdLst/>
              <a:ahLst/>
              <a:cxnLst>
                <a:cxn ang="0">
                  <a:pos x="318" y="1078"/>
                </a:cxn>
                <a:cxn ang="0">
                  <a:pos x="217" y="928"/>
                </a:cxn>
                <a:cxn ang="0">
                  <a:pos x="102" y="808"/>
                </a:cxn>
                <a:cxn ang="0">
                  <a:pos x="36" y="742"/>
                </a:cxn>
                <a:cxn ang="0">
                  <a:pos x="0" y="700"/>
                </a:cxn>
                <a:cxn ang="0">
                  <a:pos x="270" y="958"/>
                </a:cxn>
                <a:cxn ang="0">
                  <a:pos x="294" y="1006"/>
                </a:cxn>
                <a:cxn ang="0">
                  <a:pos x="367" y="670"/>
                </a:cxn>
                <a:cxn ang="0">
                  <a:pos x="379" y="411"/>
                </a:cxn>
                <a:cxn ang="0">
                  <a:pos x="347" y="118"/>
                </a:cxn>
                <a:cxn ang="0">
                  <a:pos x="393" y="0"/>
                </a:cxn>
                <a:cxn ang="0">
                  <a:pos x="397" y="357"/>
                </a:cxn>
                <a:cxn ang="0">
                  <a:pos x="421" y="609"/>
                </a:cxn>
                <a:cxn ang="0">
                  <a:pos x="385" y="826"/>
                </a:cxn>
                <a:cxn ang="0">
                  <a:pos x="385" y="1036"/>
                </a:cxn>
                <a:cxn ang="0">
                  <a:pos x="877" y="784"/>
                </a:cxn>
                <a:cxn ang="0">
                  <a:pos x="1309" y="555"/>
                </a:cxn>
                <a:cxn ang="0">
                  <a:pos x="1802" y="249"/>
                </a:cxn>
                <a:cxn ang="0">
                  <a:pos x="2096" y="69"/>
                </a:cxn>
                <a:cxn ang="0">
                  <a:pos x="1814" y="279"/>
                </a:cxn>
                <a:cxn ang="0">
                  <a:pos x="1453" y="501"/>
                </a:cxn>
                <a:cxn ang="0">
                  <a:pos x="1123" y="700"/>
                </a:cxn>
                <a:cxn ang="0">
                  <a:pos x="739" y="898"/>
                </a:cxn>
                <a:cxn ang="0">
                  <a:pos x="463" y="1084"/>
                </a:cxn>
                <a:cxn ang="0">
                  <a:pos x="817" y="1193"/>
                </a:cxn>
                <a:cxn ang="0">
                  <a:pos x="1285" y="1187"/>
                </a:cxn>
                <a:cxn ang="0">
                  <a:pos x="1916" y="1396"/>
                </a:cxn>
                <a:cxn ang="0">
                  <a:pos x="2144" y="1420"/>
                </a:cxn>
                <a:cxn ang="0">
                  <a:pos x="1814" y="1408"/>
                </a:cxn>
                <a:cxn ang="0">
                  <a:pos x="1435" y="1288"/>
                </a:cxn>
                <a:cxn ang="0">
                  <a:pos x="1219" y="1229"/>
                </a:cxn>
                <a:cxn ang="0">
                  <a:pos x="799" y="1223"/>
                </a:cxn>
                <a:cxn ang="0">
                  <a:pos x="505" y="1145"/>
                </a:cxn>
                <a:cxn ang="0">
                  <a:pos x="733" y="1378"/>
                </a:cxn>
                <a:cxn ang="0">
                  <a:pos x="877" y="1619"/>
                </a:cxn>
                <a:cxn ang="0">
                  <a:pos x="1009" y="1787"/>
                </a:cxn>
                <a:cxn ang="0">
                  <a:pos x="817" y="1607"/>
                </a:cxn>
                <a:cxn ang="0">
                  <a:pos x="673" y="1372"/>
                </a:cxn>
                <a:cxn ang="0">
                  <a:pos x="415" y="1109"/>
                </a:cxn>
                <a:cxn ang="0">
                  <a:pos x="318" y="1078"/>
                </a:cxn>
                <a:cxn ang="0">
                  <a:pos x="318" y="1078"/>
                </a:cxn>
              </a:cxnLst>
              <a:rect l="0" t="0" r="r" b="b"/>
              <a:pathLst>
                <a:path w="2144" h="1787">
                  <a:moveTo>
                    <a:pt x="318" y="1078"/>
                  </a:moveTo>
                  <a:lnTo>
                    <a:pt x="217" y="928"/>
                  </a:lnTo>
                  <a:lnTo>
                    <a:pt x="102" y="808"/>
                  </a:lnTo>
                  <a:lnTo>
                    <a:pt x="36" y="742"/>
                  </a:lnTo>
                  <a:lnTo>
                    <a:pt x="0" y="700"/>
                  </a:lnTo>
                  <a:lnTo>
                    <a:pt x="270" y="958"/>
                  </a:lnTo>
                  <a:lnTo>
                    <a:pt x="294" y="1006"/>
                  </a:lnTo>
                  <a:lnTo>
                    <a:pt x="367" y="670"/>
                  </a:lnTo>
                  <a:lnTo>
                    <a:pt x="379" y="411"/>
                  </a:lnTo>
                  <a:lnTo>
                    <a:pt x="347" y="118"/>
                  </a:lnTo>
                  <a:lnTo>
                    <a:pt x="393" y="0"/>
                  </a:lnTo>
                  <a:lnTo>
                    <a:pt x="397" y="357"/>
                  </a:lnTo>
                  <a:lnTo>
                    <a:pt x="421" y="609"/>
                  </a:lnTo>
                  <a:lnTo>
                    <a:pt x="385" y="826"/>
                  </a:lnTo>
                  <a:lnTo>
                    <a:pt x="385" y="1036"/>
                  </a:lnTo>
                  <a:lnTo>
                    <a:pt x="877" y="784"/>
                  </a:lnTo>
                  <a:lnTo>
                    <a:pt x="1309" y="555"/>
                  </a:lnTo>
                  <a:lnTo>
                    <a:pt x="1802" y="249"/>
                  </a:lnTo>
                  <a:lnTo>
                    <a:pt x="2096" y="69"/>
                  </a:lnTo>
                  <a:lnTo>
                    <a:pt x="1814" y="279"/>
                  </a:lnTo>
                  <a:lnTo>
                    <a:pt x="1453" y="501"/>
                  </a:lnTo>
                  <a:lnTo>
                    <a:pt x="1123" y="700"/>
                  </a:lnTo>
                  <a:lnTo>
                    <a:pt x="739" y="898"/>
                  </a:lnTo>
                  <a:lnTo>
                    <a:pt x="463" y="1084"/>
                  </a:lnTo>
                  <a:lnTo>
                    <a:pt x="817" y="1193"/>
                  </a:lnTo>
                  <a:lnTo>
                    <a:pt x="1285" y="1187"/>
                  </a:lnTo>
                  <a:lnTo>
                    <a:pt x="1916" y="1396"/>
                  </a:lnTo>
                  <a:lnTo>
                    <a:pt x="2144" y="1420"/>
                  </a:lnTo>
                  <a:lnTo>
                    <a:pt x="1814" y="1408"/>
                  </a:lnTo>
                  <a:lnTo>
                    <a:pt x="1435" y="1288"/>
                  </a:lnTo>
                  <a:lnTo>
                    <a:pt x="1219" y="1229"/>
                  </a:lnTo>
                  <a:lnTo>
                    <a:pt x="799" y="1223"/>
                  </a:lnTo>
                  <a:lnTo>
                    <a:pt x="505" y="1145"/>
                  </a:lnTo>
                  <a:lnTo>
                    <a:pt x="733" y="1378"/>
                  </a:lnTo>
                  <a:lnTo>
                    <a:pt x="877" y="1619"/>
                  </a:lnTo>
                  <a:lnTo>
                    <a:pt x="1009" y="1787"/>
                  </a:lnTo>
                  <a:lnTo>
                    <a:pt x="817" y="1607"/>
                  </a:lnTo>
                  <a:lnTo>
                    <a:pt x="673" y="1372"/>
                  </a:lnTo>
                  <a:lnTo>
                    <a:pt x="415" y="1109"/>
                  </a:lnTo>
                  <a:lnTo>
                    <a:pt x="318" y="1078"/>
                  </a:lnTo>
                  <a:lnTo>
                    <a:pt x="318" y="1078"/>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n-US"/>
            </a:p>
          </p:txBody>
        </p:sp>
        <p:sp>
          <p:nvSpPr>
            <p:cNvPr id="116755" name="Freeform 19"/>
            <p:cNvSpPr>
              <a:spLocks/>
            </p:cNvSpPr>
            <p:nvPr/>
          </p:nvSpPr>
          <p:spPr bwMode="hidden">
            <a:xfrm>
              <a:off x="2932" y="1728"/>
              <a:ext cx="2828" cy="2366"/>
            </a:xfrm>
            <a:custGeom>
              <a:avLst/>
              <a:gdLst/>
              <a:ahLst/>
              <a:cxnLst>
                <a:cxn ang="0">
                  <a:pos x="1814" y="606"/>
                </a:cxn>
                <a:cxn ang="0">
                  <a:pos x="1615" y="252"/>
                </a:cxn>
                <a:cxn ang="0">
                  <a:pos x="1345" y="132"/>
                </a:cxn>
                <a:cxn ang="0">
                  <a:pos x="1381" y="492"/>
                </a:cxn>
                <a:cxn ang="0">
                  <a:pos x="955" y="221"/>
                </a:cxn>
                <a:cxn ang="0">
                  <a:pos x="877" y="161"/>
                </a:cxn>
                <a:cxn ang="0">
                  <a:pos x="841" y="167"/>
                </a:cxn>
                <a:cxn ang="0">
                  <a:pos x="720" y="161"/>
                </a:cxn>
                <a:cxn ang="0">
                  <a:pos x="613" y="144"/>
                </a:cxn>
                <a:cxn ang="0">
                  <a:pos x="492" y="161"/>
                </a:cxn>
                <a:cxn ang="0">
                  <a:pos x="432" y="150"/>
                </a:cxn>
                <a:cxn ang="0">
                  <a:pos x="342" y="138"/>
                </a:cxn>
                <a:cxn ang="0">
                  <a:pos x="246" y="126"/>
                </a:cxn>
                <a:cxn ang="0">
                  <a:pos x="174" y="114"/>
                </a:cxn>
                <a:cxn ang="0">
                  <a:pos x="216" y="240"/>
                </a:cxn>
                <a:cxn ang="0">
                  <a:pos x="607" y="588"/>
                </a:cxn>
                <a:cxn ang="0">
                  <a:pos x="1177" y="817"/>
                </a:cxn>
                <a:cxn ang="0">
                  <a:pos x="972" y="871"/>
                </a:cxn>
                <a:cxn ang="0">
                  <a:pos x="492" y="1111"/>
                </a:cxn>
                <a:cxn ang="0">
                  <a:pos x="276" y="1441"/>
                </a:cxn>
                <a:cxn ang="0">
                  <a:pos x="42" y="1441"/>
                </a:cxn>
                <a:cxn ang="0">
                  <a:pos x="367" y="1585"/>
                </a:cxn>
                <a:cxn ang="0">
                  <a:pos x="949" y="1712"/>
                </a:cxn>
                <a:cxn ang="0">
                  <a:pos x="1519" y="1537"/>
                </a:cxn>
                <a:cxn ang="0">
                  <a:pos x="1735" y="1513"/>
                </a:cxn>
                <a:cxn ang="0">
                  <a:pos x="1723" y="1802"/>
                </a:cxn>
                <a:cxn ang="0">
                  <a:pos x="2042" y="2229"/>
                </a:cxn>
                <a:cxn ang="0">
                  <a:pos x="2191" y="2133"/>
                </a:cxn>
                <a:cxn ang="0">
                  <a:pos x="2270" y="1970"/>
                </a:cxn>
                <a:cxn ang="0">
                  <a:pos x="2233" y="1573"/>
                </a:cxn>
                <a:cxn ang="0">
                  <a:pos x="2294" y="1483"/>
                </a:cxn>
                <a:cxn ang="0">
                  <a:pos x="2588" y="1688"/>
                </a:cxn>
                <a:cxn ang="0">
                  <a:pos x="2695" y="1682"/>
                </a:cxn>
                <a:cxn ang="0">
                  <a:pos x="2588" y="1543"/>
                </a:cxn>
                <a:cxn ang="0">
                  <a:pos x="2510" y="1357"/>
                </a:cxn>
                <a:cxn ang="0">
                  <a:pos x="2354" y="1184"/>
                </a:cxn>
                <a:cxn ang="0">
                  <a:pos x="2102" y="931"/>
                </a:cxn>
                <a:cxn ang="0">
                  <a:pos x="2137" y="907"/>
                </a:cxn>
                <a:cxn ang="0">
                  <a:pos x="2215" y="871"/>
                </a:cxn>
                <a:cxn ang="0">
                  <a:pos x="2324" y="817"/>
                </a:cxn>
                <a:cxn ang="0">
                  <a:pos x="2372" y="787"/>
                </a:cxn>
                <a:cxn ang="0">
                  <a:pos x="2078" y="865"/>
                </a:cxn>
              </a:cxnLst>
              <a:rect l="0" t="0" r="r" b="b"/>
              <a:pathLst>
                <a:path w="2828" h="2366">
                  <a:moveTo>
                    <a:pt x="2006" y="835"/>
                  </a:moveTo>
                  <a:lnTo>
                    <a:pt x="1873" y="715"/>
                  </a:lnTo>
                  <a:lnTo>
                    <a:pt x="1814" y="606"/>
                  </a:lnTo>
                  <a:lnTo>
                    <a:pt x="1747" y="438"/>
                  </a:lnTo>
                  <a:lnTo>
                    <a:pt x="1699" y="312"/>
                  </a:lnTo>
                  <a:lnTo>
                    <a:pt x="1615" y="252"/>
                  </a:lnTo>
                  <a:lnTo>
                    <a:pt x="1453" y="84"/>
                  </a:lnTo>
                  <a:lnTo>
                    <a:pt x="1375" y="0"/>
                  </a:lnTo>
                  <a:lnTo>
                    <a:pt x="1345" y="132"/>
                  </a:lnTo>
                  <a:lnTo>
                    <a:pt x="1369" y="294"/>
                  </a:lnTo>
                  <a:lnTo>
                    <a:pt x="1513" y="558"/>
                  </a:lnTo>
                  <a:lnTo>
                    <a:pt x="1381" y="492"/>
                  </a:lnTo>
                  <a:lnTo>
                    <a:pt x="1201" y="360"/>
                  </a:lnTo>
                  <a:lnTo>
                    <a:pt x="961" y="227"/>
                  </a:lnTo>
                  <a:lnTo>
                    <a:pt x="955" y="221"/>
                  </a:lnTo>
                  <a:lnTo>
                    <a:pt x="949" y="215"/>
                  </a:lnTo>
                  <a:lnTo>
                    <a:pt x="913" y="185"/>
                  </a:lnTo>
                  <a:lnTo>
                    <a:pt x="877" y="161"/>
                  </a:lnTo>
                  <a:lnTo>
                    <a:pt x="859" y="156"/>
                  </a:lnTo>
                  <a:lnTo>
                    <a:pt x="853" y="161"/>
                  </a:lnTo>
                  <a:lnTo>
                    <a:pt x="841" y="167"/>
                  </a:lnTo>
                  <a:lnTo>
                    <a:pt x="810" y="173"/>
                  </a:lnTo>
                  <a:lnTo>
                    <a:pt x="768" y="167"/>
                  </a:lnTo>
                  <a:lnTo>
                    <a:pt x="720" y="161"/>
                  </a:lnTo>
                  <a:lnTo>
                    <a:pt x="678" y="156"/>
                  </a:lnTo>
                  <a:lnTo>
                    <a:pt x="637" y="150"/>
                  </a:lnTo>
                  <a:lnTo>
                    <a:pt x="613" y="144"/>
                  </a:lnTo>
                  <a:lnTo>
                    <a:pt x="601" y="144"/>
                  </a:lnTo>
                  <a:lnTo>
                    <a:pt x="498" y="161"/>
                  </a:lnTo>
                  <a:lnTo>
                    <a:pt x="492" y="161"/>
                  </a:lnTo>
                  <a:lnTo>
                    <a:pt x="480" y="156"/>
                  </a:lnTo>
                  <a:lnTo>
                    <a:pt x="456" y="156"/>
                  </a:lnTo>
                  <a:lnTo>
                    <a:pt x="432" y="150"/>
                  </a:lnTo>
                  <a:lnTo>
                    <a:pt x="379" y="144"/>
                  </a:lnTo>
                  <a:lnTo>
                    <a:pt x="361" y="138"/>
                  </a:lnTo>
                  <a:lnTo>
                    <a:pt x="342" y="138"/>
                  </a:lnTo>
                  <a:lnTo>
                    <a:pt x="324" y="138"/>
                  </a:lnTo>
                  <a:lnTo>
                    <a:pt x="300" y="132"/>
                  </a:lnTo>
                  <a:lnTo>
                    <a:pt x="246" y="126"/>
                  </a:lnTo>
                  <a:lnTo>
                    <a:pt x="216" y="120"/>
                  </a:lnTo>
                  <a:lnTo>
                    <a:pt x="192" y="120"/>
                  </a:lnTo>
                  <a:lnTo>
                    <a:pt x="174" y="114"/>
                  </a:lnTo>
                  <a:lnTo>
                    <a:pt x="168" y="114"/>
                  </a:lnTo>
                  <a:lnTo>
                    <a:pt x="6" y="120"/>
                  </a:lnTo>
                  <a:lnTo>
                    <a:pt x="216" y="240"/>
                  </a:lnTo>
                  <a:lnTo>
                    <a:pt x="306" y="294"/>
                  </a:lnTo>
                  <a:lnTo>
                    <a:pt x="480" y="462"/>
                  </a:lnTo>
                  <a:lnTo>
                    <a:pt x="607" y="588"/>
                  </a:lnTo>
                  <a:lnTo>
                    <a:pt x="655" y="672"/>
                  </a:lnTo>
                  <a:lnTo>
                    <a:pt x="949" y="769"/>
                  </a:lnTo>
                  <a:lnTo>
                    <a:pt x="1177" y="817"/>
                  </a:lnTo>
                  <a:lnTo>
                    <a:pt x="1249" y="871"/>
                  </a:lnTo>
                  <a:lnTo>
                    <a:pt x="1117" y="853"/>
                  </a:lnTo>
                  <a:lnTo>
                    <a:pt x="972" y="871"/>
                  </a:lnTo>
                  <a:lnTo>
                    <a:pt x="756" y="919"/>
                  </a:lnTo>
                  <a:lnTo>
                    <a:pt x="619" y="961"/>
                  </a:lnTo>
                  <a:lnTo>
                    <a:pt x="492" y="1111"/>
                  </a:lnTo>
                  <a:lnTo>
                    <a:pt x="420" y="1214"/>
                  </a:lnTo>
                  <a:lnTo>
                    <a:pt x="348" y="1345"/>
                  </a:lnTo>
                  <a:lnTo>
                    <a:pt x="276" y="1441"/>
                  </a:lnTo>
                  <a:lnTo>
                    <a:pt x="192" y="1471"/>
                  </a:lnTo>
                  <a:lnTo>
                    <a:pt x="66" y="1465"/>
                  </a:lnTo>
                  <a:lnTo>
                    <a:pt x="42" y="1441"/>
                  </a:lnTo>
                  <a:lnTo>
                    <a:pt x="0" y="1471"/>
                  </a:lnTo>
                  <a:lnTo>
                    <a:pt x="126" y="1519"/>
                  </a:lnTo>
                  <a:lnTo>
                    <a:pt x="367" y="1585"/>
                  </a:lnTo>
                  <a:lnTo>
                    <a:pt x="570" y="1591"/>
                  </a:lnTo>
                  <a:lnTo>
                    <a:pt x="690" y="1664"/>
                  </a:lnTo>
                  <a:lnTo>
                    <a:pt x="949" y="1712"/>
                  </a:lnTo>
                  <a:lnTo>
                    <a:pt x="1260" y="1694"/>
                  </a:lnTo>
                  <a:lnTo>
                    <a:pt x="1411" y="1603"/>
                  </a:lnTo>
                  <a:lnTo>
                    <a:pt x="1519" y="1537"/>
                  </a:lnTo>
                  <a:lnTo>
                    <a:pt x="1645" y="1399"/>
                  </a:lnTo>
                  <a:lnTo>
                    <a:pt x="1699" y="1387"/>
                  </a:lnTo>
                  <a:lnTo>
                    <a:pt x="1735" y="1513"/>
                  </a:lnTo>
                  <a:lnTo>
                    <a:pt x="1729" y="1567"/>
                  </a:lnTo>
                  <a:lnTo>
                    <a:pt x="1723" y="1670"/>
                  </a:lnTo>
                  <a:lnTo>
                    <a:pt x="1723" y="1802"/>
                  </a:lnTo>
                  <a:lnTo>
                    <a:pt x="1831" y="1964"/>
                  </a:lnTo>
                  <a:lnTo>
                    <a:pt x="1957" y="2090"/>
                  </a:lnTo>
                  <a:lnTo>
                    <a:pt x="2042" y="2229"/>
                  </a:lnTo>
                  <a:lnTo>
                    <a:pt x="2155" y="2366"/>
                  </a:lnTo>
                  <a:lnTo>
                    <a:pt x="2161" y="2295"/>
                  </a:lnTo>
                  <a:lnTo>
                    <a:pt x="2191" y="2133"/>
                  </a:lnTo>
                  <a:lnTo>
                    <a:pt x="2215" y="2048"/>
                  </a:lnTo>
                  <a:lnTo>
                    <a:pt x="2258" y="2042"/>
                  </a:lnTo>
                  <a:lnTo>
                    <a:pt x="2270" y="1970"/>
                  </a:lnTo>
                  <a:lnTo>
                    <a:pt x="2342" y="1868"/>
                  </a:lnTo>
                  <a:lnTo>
                    <a:pt x="2324" y="1748"/>
                  </a:lnTo>
                  <a:lnTo>
                    <a:pt x="2233" y="1573"/>
                  </a:lnTo>
                  <a:lnTo>
                    <a:pt x="2209" y="1453"/>
                  </a:lnTo>
                  <a:lnTo>
                    <a:pt x="2209" y="1345"/>
                  </a:lnTo>
                  <a:lnTo>
                    <a:pt x="2294" y="1483"/>
                  </a:lnTo>
                  <a:lnTo>
                    <a:pt x="2461" y="1651"/>
                  </a:lnTo>
                  <a:lnTo>
                    <a:pt x="2504" y="1651"/>
                  </a:lnTo>
                  <a:lnTo>
                    <a:pt x="2588" y="1688"/>
                  </a:lnTo>
                  <a:lnTo>
                    <a:pt x="2678" y="1718"/>
                  </a:lnTo>
                  <a:lnTo>
                    <a:pt x="2720" y="1712"/>
                  </a:lnTo>
                  <a:lnTo>
                    <a:pt x="2695" y="1682"/>
                  </a:lnTo>
                  <a:lnTo>
                    <a:pt x="2678" y="1627"/>
                  </a:lnTo>
                  <a:lnTo>
                    <a:pt x="2630" y="1597"/>
                  </a:lnTo>
                  <a:lnTo>
                    <a:pt x="2588" y="1543"/>
                  </a:lnTo>
                  <a:lnTo>
                    <a:pt x="2618" y="1483"/>
                  </a:lnTo>
                  <a:lnTo>
                    <a:pt x="2576" y="1399"/>
                  </a:lnTo>
                  <a:lnTo>
                    <a:pt x="2510" y="1357"/>
                  </a:lnTo>
                  <a:lnTo>
                    <a:pt x="2576" y="1351"/>
                  </a:lnTo>
                  <a:lnTo>
                    <a:pt x="2552" y="1315"/>
                  </a:lnTo>
                  <a:lnTo>
                    <a:pt x="2354" y="1184"/>
                  </a:lnTo>
                  <a:lnTo>
                    <a:pt x="2252" y="1123"/>
                  </a:lnTo>
                  <a:lnTo>
                    <a:pt x="2173" y="1009"/>
                  </a:lnTo>
                  <a:lnTo>
                    <a:pt x="2102" y="931"/>
                  </a:lnTo>
                  <a:lnTo>
                    <a:pt x="2108" y="931"/>
                  </a:lnTo>
                  <a:lnTo>
                    <a:pt x="2114" y="925"/>
                  </a:lnTo>
                  <a:lnTo>
                    <a:pt x="2137" y="907"/>
                  </a:lnTo>
                  <a:lnTo>
                    <a:pt x="2167" y="883"/>
                  </a:lnTo>
                  <a:lnTo>
                    <a:pt x="2197" y="877"/>
                  </a:lnTo>
                  <a:lnTo>
                    <a:pt x="2215" y="871"/>
                  </a:lnTo>
                  <a:lnTo>
                    <a:pt x="2240" y="859"/>
                  </a:lnTo>
                  <a:lnTo>
                    <a:pt x="2300" y="829"/>
                  </a:lnTo>
                  <a:lnTo>
                    <a:pt x="2324" y="817"/>
                  </a:lnTo>
                  <a:lnTo>
                    <a:pt x="2348" y="799"/>
                  </a:lnTo>
                  <a:lnTo>
                    <a:pt x="2366" y="793"/>
                  </a:lnTo>
                  <a:lnTo>
                    <a:pt x="2372" y="787"/>
                  </a:lnTo>
                  <a:lnTo>
                    <a:pt x="2828" y="588"/>
                  </a:lnTo>
                  <a:lnTo>
                    <a:pt x="2828" y="528"/>
                  </a:lnTo>
                  <a:lnTo>
                    <a:pt x="2078" y="865"/>
                  </a:lnTo>
                  <a:lnTo>
                    <a:pt x="2006" y="835"/>
                  </a:lnTo>
                  <a:lnTo>
                    <a:pt x="2006" y="835"/>
                  </a:lnTo>
                  <a:close/>
                </a:path>
              </a:pathLst>
            </a:custGeom>
            <a:gradFill rotWithShape="0">
              <a:gsLst>
                <a:gs pos="0">
                  <a:schemeClr val="bg2"/>
                </a:gs>
                <a:gs pos="50000">
                  <a:schemeClr val="bg1"/>
                </a:gs>
                <a:gs pos="100000">
                  <a:schemeClr val="bg2"/>
                </a:gs>
              </a:gsLst>
              <a:lin ang="2700000" scaled="1"/>
            </a:gradFill>
            <a:ln w="9525">
              <a:noFill/>
              <a:round/>
              <a:headEnd/>
              <a:tailEnd/>
            </a:ln>
          </p:spPr>
          <p:txBody>
            <a:bodyPr/>
            <a:lstStyle/>
            <a:p>
              <a:endParaRPr lang="en-US"/>
            </a:p>
          </p:txBody>
        </p:sp>
        <p:sp>
          <p:nvSpPr>
            <p:cNvPr id="116756" name="Freeform 20"/>
            <p:cNvSpPr>
              <a:spLocks/>
            </p:cNvSpPr>
            <p:nvPr/>
          </p:nvSpPr>
          <p:spPr bwMode="hidden">
            <a:xfrm>
              <a:off x="3160" y="1860"/>
              <a:ext cx="2162" cy="1934"/>
            </a:xfrm>
            <a:custGeom>
              <a:avLst/>
              <a:gdLst/>
              <a:ahLst/>
              <a:cxnLst>
                <a:cxn ang="0">
                  <a:pos x="1842" y="851"/>
                </a:cxn>
                <a:cxn ang="0">
                  <a:pos x="1937" y="1019"/>
                </a:cxn>
                <a:cxn ang="0">
                  <a:pos x="2051" y="1168"/>
                </a:cxn>
                <a:cxn ang="0">
                  <a:pos x="2117" y="1246"/>
                </a:cxn>
                <a:cxn ang="0">
                  <a:pos x="2153" y="1294"/>
                </a:cxn>
                <a:cxn ang="0">
                  <a:pos x="1889" y="977"/>
                </a:cxn>
                <a:cxn ang="0">
                  <a:pos x="1860" y="929"/>
                </a:cxn>
                <a:cxn ang="0">
                  <a:pos x="1782" y="1240"/>
                </a:cxn>
                <a:cxn ang="0">
                  <a:pos x="1770" y="1486"/>
                </a:cxn>
                <a:cxn ang="0">
                  <a:pos x="1818" y="1906"/>
                </a:cxn>
                <a:cxn ang="0">
                  <a:pos x="1788" y="1930"/>
                </a:cxn>
                <a:cxn ang="0">
                  <a:pos x="1746" y="1534"/>
                </a:cxn>
                <a:cxn ang="0">
                  <a:pos x="1728" y="1288"/>
                </a:cxn>
                <a:cxn ang="0">
                  <a:pos x="1764" y="1085"/>
                </a:cxn>
                <a:cxn ang="0">
                  <a:pos x="1770" y="875"/>
                </a:cxn>
                <a:cxn ang="0">
                  <a:pos x="1268" y="1007"/>
                </a:cxn>
                <a:cxn ang="0">
                  <a:pos x="825" y="1132"/>
                </a:cxn>
                <a:cxn ang="0">
                  <a:pos x="323" y="1312"/>
                </a:cxn>
                <a:cxn ang="0">
                  <a:pos x="18" y="1420"/>
                </a:cxn>
                <a:cxn ang="0">
                  <a:pos x="311" y="1282"/>
                </a:cxn>
                <a:cxn ang="0">
                  <a:pos x="682" y="1144"/>
                </a:cxn>
                <a:cxn ang="0">
                  <a:pos x="1022" y="1037"/>
                </a:cxn>
                <a:cxn ang="0">
                  <a:pos x="1411" y="929"/>
                </a:cxn>
                <a:cxn ang="0">
                  <a:pos x="1692" y="815"/>
                </a:cxn>
                <a:cxn ang="0">
                  <a:pos x="1333" y="623"/>
                </a:cxn>
                <a:cxn ang="0">
                  <a:pos x="861" y="515"/>
                </a:cxn>
                <a:cxn ang="0">
                  <a:pos x="227" y="161"/>
                </a:cxn>
                <a:cxn ang="0">
                  <a:pos x="0" y="83"/>
                </a:cxn>
                <a:cxn ang="0">
                  <a:pos x="329" y="179"/>
                </a:cxn>
                <a:cxn ang="0">
                  <a:pos x="712" y="383"/>
                </a:cxn>
                <a:cxn ang="0">
                  <a:pos x="933" y="491"/>
                </a:cxn>
                <a:cxn ang="0">
                  <a:pos x="1351" y="593"/>
                </a:cxn>
                <a:cxn ang="0">
                  <a:pos x="1650" y="743"/>
                </a:cxn>
                <a:cxn ang="0">
                  <a:pos x="1423" y="461"/>
                </a:cxn>
                <a:cxn ang="0">
                  <a:pos x="1286" y="191"/>
                </a:cxn>
                <a:cxn ang="0">
                  <a:pos x="1154" y="0"/>
                </a:cxn>
                <a:cxn ang="0">
                  <a:pos x="1339" y="215"/>
                </a:cxn>
                <a:cxn ang="0">
                  <a:pos x="1489" y="485"/>
                </a:cxn>
                <a:cxn ang="0">
                  <a:pos x="1746" y="803"/>
                </a:cxn>
                <a:cxn ang="0">
                  <a:pos x="1842" y="851"/>
                </a:cxn>
                <a:cxn ang="0">
                  <a:pos x="1842" y="851"/>
                </a:cxn>
              </a:cxnLst>
              <a:rect l="0" t="0" r="r" b="b"/>
              <a:pathLst>
                <a:path w="2153" h="1930">
                  <a:moveTo>
                    <a:pt x="1842" y="851"/>
                  </a:moveTo>
                  <a:lnTo>
                    <a:pt x="1937" y="1019"/>
                  </a:lnTo>
                  <a:lnTo>
                    <a:pt x="2051" y="1168"/>
                  </a:lnTo>
                  <a:lnTo>
                    <a:pt x="2117" y="1246"/>
                  </a:lnTo>
                  <a:lnTo>
                    <a:pt x="2153" y="1294"/>
                  </a:lnTo>
                  <a:lnTo>
                    <a:pt x="1889" y="977"/>
                  </a:lnTo>
                  <a:lnTo>
                    <a:pt x="1860" y="929"/>
                  </a:lnTo>
                  <a:lnTo>
                    <a:pt x="1782" y="1240"/>
                  </a:lnTo>
                  <a:lnTo>
                    <a:pt x="1770" y="1486"/>
                  </a:lnTo>
                  <a:lnTo>
                    <a:pt x="1818" y="1906"/>
                  </a:lnTo>
                  <a:lnTo>
                    <a:pt x="1788" y="1930"/>
                  </a:lnTo>
                  <a:lnTo>
                    <a:pt x="1746" y="1534"/>
                  </a:lnTo>
                  <a:lnTo>
                    <a:pt x="1728" y="1288"/>
                  </a:lnTo>
                  <a:lnTo>
                    <a:pt x="1764" y="1085"/>
                  </a:lnTo>
                  <a:lnTo>
                    <a:pt x="1770" y="875"/>
                  </a:lnTo>
                  <a:lnTo>
                    <a:pt x="1268" y="1007"/>
                  </a:lnTo>
                  <a:lnTo>
                    <a:pt x="825" y="1132"/>
                  </a:lnTo>
                  <a:lnTo>
                    <a:pt x="323" y="1312"/>
                  </a:lnTo>
                  <a:lnTo>
                    <a:pt x="18" y="1420"/>
                  </a:lnTo>
                  <a:lnTo>
                    <a:pt x="311" y="1282"/>
                  </a:lnTo>
                  <a:lnTo>
                    <a:pt x="682" y="1144"/>
                  </a:lnTo>
                  <a:lnTo>
                    <a:pt x="1022" y="1037"/>
                  </a:lnTo>
                  <a:lnTo>
                    <a:pt x="1411" y="929"/>
                  </a:lnTo>
                  <a:lnTo>
                    <a:pt x="1692" y="815"/>
                  </a:lnTo>
                  <a:lnTo>
                    <a:pt x="1333" y="623"/>
                  </a:lnTo>
                  <a:lnTo>
                    <a:pt x="861" y="515"/>
                  </a:lnTo>
                  <a:lnTo>
                    <a:pt x="227" y="161"/>
                  </a:lnTo>
                  <a:lnTo>
                    <a:pt x="0" y="83"/>
                  </a:lnTo>
                  <a:lnTo>
                    <a:pt x="329" y="179"/>
                  </a:lnTo>
                  <a:lnTo>
                    <a:pt x="712" y="383"/>
                  </a:lnTo>
                  <a:lnTo>
                    <a:pt x="933" y="491"/>
                  </a:lnTo>
                  <a:lnTo>
                    <a:pt x="1351" y="593"/>
                  </a:lnTo>
                  <a:lnTo>
                    <a:pt x="1650" y="743"/>
                  </a:lnTo>
                  <a:lnTo>
                    <a:pt x="1423" y="461"/>
                  </a:lnTo>
                  <a:lnTo>
                    <a:pt x="1286" y="191"/>
                  </a:lnTo>
                  <a:lnTo>
                    <a:pt x="1154" y="0"/>
                  </a:lnTo>
                  <a:lnTo>
                    <a:pt x="1339" y="215"/>
                  </a:lnTo>
                  <a:lnTo>
                    <a:pt x="1489" y="485"/>
                  </a:lnTo>
                  <a:lnTo>
                    <a:pt x="1746" y="803"/>
                  </a:lnTo>
                  <a:lnTo>
                    <a:pt x="1842" y="851"/>
                  </a:lnTo>
                  <a:lnTo>
                    <a:pt x="1842" y="851"/>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n-US"/>
            </a:p>
          </p:txBody>
        </p:sp>
      </p:grpSp>
      <p:sp>
        <p:nvSpPr>
          <p:cNvPr id="116757" name="Rectangle 21"/>
          <p:cNvSpPr>
            <a:spLocks noGrp="1" noChangeArrowheads="1"/>
          </p:cNvSpPr>
          <p:nvPr>
            <p:ph type="title"/>
          </p:nvPr>
        </p:nvSpPr>
        <p:spPr bwMode="auto">
          <a:xfrm>
            <a:off x="457200" y="277813"/>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16758" name="Rectangle 22"/>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16759" name="Rectangle 23"/>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effectLst>
                  <a:outerShdw blurRad="38100" dist="38100" dir="2700000" algn="tl">
                    <a:srgbClr val="C0C0C0"/>
                  </a:outerShdw>
                </a:effectLst>
              </a:defRPr>
            </a:lvl1pPr>
          </a:lstStyle>
          <a:p>
            <a:endParaRPr lang="en-GB"/>
          </a:p>
        </p:txBody>
      </p:sp>
      <p:sp>
        <p:nvSpPr>
          <p:cNvPr id="116760" name="Rectangle 24"/>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effectLst>
                  <a:outerShdw blurRad="38100" dist="38100" dir="2700000" algn="tl">
                    <a:srgbClr val="C0C0C0"/>
                  </a:outerShdw>
                </a:effectLst>
              </a:defRPr>
            </a:lvl1pPr>
          </a:lstStyle>
          <a:p>
            <a:endParaRPr lang="en-GB"/>
          </a:p>
        </p:txBody>
      </p:sp>
      <p:sp>
        <p:nvSpPr>
          <p:cNvPr id="116761" name="Rectangle 25"/>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effectLst>
                  <a:outerShdw blurRad="38100" dist="38100" dir="2700000" algn="tl">
                    <a:srgbClr val="C0C0C0"/>
                  </a:outerShdw>
                </a:effectLst>
              </a:defRPr>
            </a:lvl1pPr>
          </a:lstStyle>
          <a:p>
            <a:fld id="{9816B003-324E-4A33-9FA3-CAC75513E51D}" type="slidenum">
              <a:rPr lang="en-GB"/>
              <a:pPr/>
              <a:t>‹#›</a:t>
            </a:fld>
            <a:endParaRPr lang="en-GB"/>
          </a:p>
        </p:txBody>
      </p:sp>
    </p:spTree>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 id="2147483680" r:id="rId12"/>
    <p:sldLayoutId id="2147483681" r:id="rId13"/>
    <p:sldLayoutId id="2147483682" r:id="rId14"/>
    <p:sldLayoutId id="2147483683" r:id="rId15"/>
  </p:sldLayoutIdLst>
  <p:timing>
    <p:tnLst>
      <p:par>
        <p:cTn id="1" dur="indefinite" restart="never" nodeType="tmRoot"/>
      </p:par>
    </p:tnLst>
  </p:timing>
  <p:txStyles>
    <p:titleStyle>
      <a:lvl1pPr algn="ctr" rtl="0" fontAlgn="base">
        <a:spcBef>
          <a:spcPct val="0"/>
        </a:spcBef>
        <a:spcAft>
          <a:spcPct val="0"/>
        </a:spcAft>
        <a:defRPr sz="4400" b="1">
          <a:solidFill>
            <a:schemeClr val="tx2"/>
          </a:solidFill>
          <a:effectLst>
            <a:outerShdw blurRad="38100" dist="38100" dir="2700000" algn="tl">
              <a:srgbClr val="C0C0C0"/>
            </a:outerShdw>
          </a:effectLst>
          <a:latin typeface="+mj-lt"/>
          <a:ea typeface="+mj-ea"/>
          <a:cs typeface="+mj-cs"/>
        </a:defRPr>
      </a:lvl1pPr>
      <a:lvl2pPr algn="ctr" rtl="0" fontAlgn="base">
        <a:spcBef>
          <a:spcPct val="0"/>
        </a:spcBef>
        <a:spcAft>
          <a:spcPct val="0"/>
        </a:spcAft>
        <a:defRPr sz="4400" b="1">
          <a:solidFill>
            <a:schemeClr val="tx2"/>
          </a:solidFill>
          <a:effectLst>
            <a:outerShdw blurRad="38100" dist="38100" dir="2700000" algn="tl">
              <a:srgbClr val="C0C0C0"/>
            </a:outerShdw>
          </a:effectLst>
          <a:latin typeface="Times New Roman" pitchFamily="18" charset="0"/>
          <a:cs typeface="Arial" pitchFamily="34" charset="0"/>
        </a:defRPr>
      </a:lvl2pPr>
      <a:lvl3pPr algn="ctr" rtl="0" fontAlgn="base">
        <a:spcBef>
          <a:spcPct val="0"/>
        </a:spcBef>
        <a:spcAft>
          <a:spcPct val="0"/>
        </a:spcAft>
        <a:defRPr sz="4400" b="1">
          <a:solidFill>
            <a:schemeClr val="tx2"/>
          </a:solidFill>
          <a:effectLst>
            <a:outerShdw blurRad="38100" dist="38100" dir="2700000" algn="tl">
              <a:srgbClr val="C0C0C0"/>
            </a:outerShdw>
          </a:effectLst>
          <a:latin typeface="Times New Roman" pitchFamily="18" charset="0"/>
          <a:cs typeface="Arial" pitchFamily="34" charset="0"/>
        </a:defRPr>
      </a:lvl3pPr>
      <a:lvl4pPr algn="ctr" rtl="0" fontAlgn="base">
        <a:spcBef>
          <a:spcPct val="0"/>
        </a:spcBef>
        <a:spcAft>
          <a:spcPct val="0"/>
        </a:spcAft>
        <a:defRPr sz="4400" b="1">
          <a:solidFill>
            <a:schemeClr val="tx2"/>
          </a:solidFill>
          <a:effectLst>
            <a:outerShdw blurRad="38100" dist="38100" dir="2700000" algn="tl">
              <a:srgbClr val="C0C0C0"/>
            </a:outerShdw>
          </a:effectLst>
          <a:latin typeface="Times New Roman" pitchFamily="18" charset="0"/>
          <a:cs typeface="Arial" pitchFamily="34" charset="0"/>
        </a:defRPr>
      </a:lvl4pPr>
      <a:lvl5pPr algn="ctr" rtl="0" fontAlgn="base">
        <a:spcBef>
          <a:spcPct val="0"/>
        </a:spcBef>
        <a:spcAft>
          <a:spcPct val="0"/>
        </a:spcAft>
        <a:defRPr sz="4400" b="1">
          <a:solidFill>
            <a:schemeClr val="tx2"/>
          </a:solidFill>
          <a:effectLst>
            <a:outerShdw blurRad="38100" dist="38100" dir="2700000" algn="tl">
              <a:srgbClr val="C0C0C0"/>
            </a:outerShdw>
          </a:effectLst>
          <a:latin typeface="Times New Roman" pitchFamily="18" charset="0"/>
          <a:cs typeface="Arial" pitchFamily="34" charset="0"/>
        </a:defRPr>
      </a:lvl5pPr>
      <a:lvl6pPr marL="457200" algn="ctr" rtl="0" fontAlgn="base">
        <a:spcBef>
          <a:spcPct val="0"/>
        </a:spcBef>
        <a:spcAft>
          <a:spcPct val="0"/>
        </a:spcAft>
        <a:defRPr sz="4400" b="1">
          <a:solidFill>
            <a:schemeClr val="tx2"/>
          </a:solidFill>
          <a:effectLst>
            <a:outerShdw blurRad="38100" dist="38100" dir="2700000" algn="tl">
              <a:srgbClr val="C0C0C0"/>
            </a:outerShdw>
          </a:effectLst>
          <a:latin typeface="Times New Roman" pitchFamily="18" charset="0"/>
          <a:cs typeface="Arial" pitchFamily="34" charset="0"/>
        </a:defRPr>
      </a:lvl6pPr>
      <a:lvl7pPr marL="914400" algn="ctr" rtl="0" fontAlgn="base">
        <a:spcBef>
          <a:spcPct val="0"/>
        </a:spcBef>
        <a:spcAft>
          <a:spcPct val="0"/>
        </a:spcAft>
        <a:defRPr sz="4400" b="1">
          <a:solidFill>
            <a:schemeClr val="tx2"/>
          </a:solidFill>
          <a:effectLst>
            <a:outerShdw blurRad="38100" dist="38100" dir="2700000" algn="tl">
              <a:srgbClr val="C0C0C0"/>
            </a:outerShdw>
          </a:effectLst>
          <a:latin typeface="Times New Roman" pitchFamily="18" charset="0"/>
          <a:cs typeface="Arial" pitchFamily="34" charset="0"/>
        </a:defRPr>
      </a:lvl7pPr>
      <a:lvl8pPr marL="1371600" algn="ctr" rtl="0" fontAlgn="base">
        <a:spcBef>
          <a:spcPct val="0"/>
        </a:spcBef>
        <a:spcAft>
          <a:spcPct val="0"/>
        </a:spcAft>
        <a:defRPr sz="4400" b="1">
          <a:solidFill>
            <a:schemeClr val="tx2"/>
          </a:solidFill>
          <a:effectLst>
            <a:outerShdw blurRad="38100" dist="38100" dir="2700000" algn="tl">
              <a:srgbClr val="C0C0C0"/>
            </a:outerShdw>
          </a:effectLst>
          <a:latin typeface="Times New Roman" pitchFamily="18" charset="0"/>
          <a:cs typeface="Arial" pitchFamily="34" charset="0"/>
        </a:defRPr>
      </a:lvl8pPr>
      <a:lvl9pPr marL="1828800" algn="ctr" rtl="0" fontAlgn="base">
        <a:spcBef>
          <a:spcPct val="0"/>
        </a:spcBef>
        <a:spcAft>
          <a:spcPct val="0"/>
        </a:spcAft>
        <a:defRPr sz="4400" b="1">
          <a:solidFill>
            <a:schemeClr val="tx2"/>
          </a:solidFill>
          <a:effectLst>
            <a:outerShdw blurRad="38100" dist="38100" dir="2700000" algn="tl">
              <a:srgbClr val="C0C0C0"/>
            </a:outerShdw>
          </a:effectLst>
          <a:latin typeface="Times New Roman" pitchFamily="18" charset="0"/>
          <a:cs typeface="Arial" pitchFamily="34" charset="0"/>
        </a:defRPr>
      </a:lvl9pPr>
    </p:titleStyle>
    <p:bodyStyle>
      <a:lvl1pPr marL="342900" indent="-342900" algn="l" rtl="0" fontAlgn="base">
        <a:spcBef>
          <a:spcPct val="20000"/>
        </a:spcBef>
        <a:spcAft>
          <a:spcPct val="0"/>
        </a:spcAft>
        <a:buClr>
          <a:schemeClr val="hlink"/>
        </a:buClr>
        <a:buSzPct val="60000"/>
        <a:buFont typeface="Wingdings" pitchFamily="2" charset="2"/>
        <a:buChar char="n"/>
        <a:defRPr sz="3200">
          <a:solidFill>
            <a:schemeClr val="tx1"/>
          </a:solidFill>
          <a:effectLst>
            <a:outerShdw blurRad="38100" dist="38100" dir="2700000" algn="tl">
              <a:srgbClr val="C0C0C0"/>
            </a:outerShdw>
          </a:effectLst>
          <a:latin typeface="+mn-lt"/>
          <a:ea typeface="+mn-ea"/>
          <a:cs typeface="+mn-cs"/>
        </a:defRPr>
      </a:lvl1pPr>
      <a:lvl2pPr marL="742950" indent="-285750" algn="l" rtl="0" fontAlgn="base">
        <a:spcBef>
          <a:spcPct val="20000"/>
        </a:spcBef>
        <a:spcAft>
          <a:spcPct val="0"/>
        </a:spcAft>
        <a:buClr>
          <a:schemeClr val="tx2"/>
        </a:buClr>
        <a:buSzPct val="60000"/>
        <a:buFont typeface="Wingdings" pitchFamily="2" charset="2"/>
        <a:buChar char="n"/>
        <a:defRPr sz="2800">
          <a:solidFill>
            <a:schemeClr val="tx1"/>
          </a:solidFill>
          <a:effectLst>
            <a:outerShdw blurRad="38100" dist="38100" dir="2700000" algn="tl">
              <a:srgbClr val="C0C0C0"/>
            </a:outerShdw>
          </a:effectLst>
          <a:latin typeface="+mn-lt"/>
          <a:cs typeface="+mn-cs"/>
        </a:defRPr>
      </a:lvl2pPr>
      <a:lvl3pPr marL="1143000" indent="-228600" algn="l" rtl="0" fontAlgn="base">
        <a:spcBef>
          <a:spcPct val="20000"/>
        </a:spcBef>
        <a:spcAft>
          <a:spcPct val="0"/>
        </a:spcAft>
        <a:buClr>
          <a:schemeClr val="folHlink"/>
        </a:buClr>
        <a:buSzPct val="60000"/>
        <a:buFont typeface="Wingdings" pitchFamily="2" charset="2"/>
        <a:buChar char="n"/>
        <a:defRPr sz="2400">
          <a:solidFill>
            <a:schemeClr val="tx1"/>
          </a:solidFill>
          <a:effectLst>
            <a:outerShdw blurRad="38100" dist="38100" dir="2700000" algn="tl">
              <a:srgbClr val="C0C0C0"/>
            </a:outerShdw>
          </a:effectLst>
          <a:latin typeface="+mn-lt"/>
          <a:cs typeface="+mn-cs"/>
        </a:defRPr>
      </a:lvl3pPr>
      <a:lvl4pPr marL="1600200" indent="-228600" algn="l" rtl="0" fontAlgn="base">
        <a:spcBef>
          <a:spcPct val="20000"/>
        </a:spcBef>
        <a:spcAft>
          <a:spcPct val="0"/>
        </a:spcAft>
        <a:buClr>
          <a:schemeClr val="tx1"/>
        </a:buClr>
        <a:buSzPct val="60000"/>
        <a:buFont typeface="Wingdings" pitchFamily="2" charset="2"/>
        <a:buChar char="n"/>
        <a:defRPr sz="2000">
          <a:solidFill>
            <a:schemeClr val="tx1"/>
          </a:solidFill>
          <a:effectLst>
            <a:outerShdw blurRad="38100" dist="38100" dir="2700000" algn="tl">
              <a:srgbClr val="C0C0C0"/>
            </a:outerShdw>
          </a:effectLst>
          <a:latin typeface="+mn-lt"/>
          <a:cs typeface="+mn-cs"/>
        </a:defRPr>
      </a:lvl4pPr>
      <a:lvl5pPr marL="2057400" indent="-228600" algn="l" rtl="0" fontAlgn="base">
        <a:spcBef>
          <a:spcPct val="20000"/>
        </a:spcBef>
        <a:spcAft>
          <a:spcPct val="0"/>
        </a:spcAft>
        <a:buClr>
          <a:schemeClr val="hlink"/>
        </a:buClr>
        <a:buSzPct val="60000"/>
        <a:buFont typeface="Wingdings" pitchFamily="2" charset="2"/>
        <a:buChar char="n"/>
        <a:defRPr sz="2000">
          <a:solidFill>
            <a:schemeClr val="tx1"/>
          </a:solidFill>
          <a:effectLst>
            <a:outerShdw blurRad="38100" dist="38100" dir="2700000" algn="tl">
              <a:srgbClr val="C0C0C0"/>
            </a:outerShdw>
          </a:effectLst>
          <a:latin typeface="+mn-lt"/>
          <a:cs typeface="+mn-cs"/>
        </a:defRPr>
      </a:lvl5pPr>
      <a:lvl6pPr marL="2514600" indent="-228600" algn="l" rtl="0" fontAlgn="base">
        <a:spcBef>
          <a:spcPct val="20000"/>
        </a:spcBef>
        <a:spcAft>
          <a:spcPct val="0"/>
        </a:spcAft>
        <a:buClr>
          <a:schemeClr val="hlink"/>
        </a:buClr>
        <a:buSzPct val="60000"/>
        <a:buFont typeface="Wingdings" pitchFamily="2" charset="2"/>
        <a:buChar char="n"/>
        <a:defRPr sz="2000">
          <a:solidFill>
            <a:schemeClr val="tx1"/>
          </a:solidFill>
          <a:effectLst>
            <a:outerShdw blurRad="38100" dist="38100" dir="2700000" algn="tl">
              <a:srgbClr val="C0C0C0"/>
            </a:outerShdw>
          </a:effectLst>
          <a:latin typeface="+mn-lt"/>
          <a:cs typeface="+mn-cs"/>
        </a:defRPr>
      </a:lvl6pPr>
      <a:lvl7pPr marL="2971800" indent="-228600" algn="l" rtl="0" fontAlgn="base">
        <a:spcBef>
          <a:spcPct val="20000"/>
        </a:spcBef>
        <a:spcAft>
          <a:spcPct val="0"/>
        </a:spcAft>
        <a:buClr>
          <a:schemeClr val="hlink"/>
        </a:buClr>
        <a:buSzPct val="60000"/>
        <a:buFont typeface="Wingdings" pitchFamily="2" charset="2"/>
        <a:buChar char="n"/>
        <a:defRPr sz="2000">
          <a:solidFill>
            <a:schemeClr val="tx1"/>
          </a:solidFill>
          <a:effectLst>
            <a:outerShdw blurRad="38100" dist="38100" dir="2700000" algn="tl">
              <a:srgbClr val="C0C0C0"/>
            </a:outerShdw>
          </a:effectLst>
          <a:latin typeface="+mn-lt"/>
          <a:cs typeface="+mn-cs"/>
        </a:defRPr>
      </a:lvl7pPr>
      <a:lvl8pPr marL="3429000" indent="-228600" algn="l" rtl="0" fontAlgn="base">
        <a:spcBef>
          <a:spcPct val="20000"/>
        </a:spcBef>
        <a:spcAft>
          <a:spcPct val="0"/>
        </a:spcAft>
        <a:buClr>
          <a:schemeClr val="hlink"/>
        </a:buClr>
        <a:buSzPct val="60000"/>
        <a:buFont typeface="Wingdings" pitchFamily="2" charset="2"/>
        <a:buChar char="n"/>
        <a:defRPr sz="2000">
          <a:solidFill>
            <a:schemeClr val="tx1"/>
          </a:solidFill>
          <a:effectLst>
            <a:outerShdw blurRad="38100" dist="38100" dir="2700000" algn="tl">
              <a:srgbClr val="C0C0C0"/>
            </a:outerShdw>
          </a:effectLst>
          <a:latin typeface="+mn-lt"/>
          <a:cs typeface="+mn-cs"/>
        </a:defRPr>
      </a:lvl8pPr>
      <a:lvl9pPr marL="3886200" indent="-228600" algn="l" rtl="0" fontAlgn="base">
        <a:spcBef>
          <a:spcPct val="20000"/>
        </a:spcBef>
        <a:spcAft>
          <a:spcPct val="0"/>
        </a:spcAft>
        <a:buClr>
          <a:schemeClr val="hlink"/>
        </a:buClr>
        <a:buSzPct val="60000"/>
        <a:buFont typeface="Wingdings" pitchFamily="2" charset="2"/>
        <a:buChar char="n"/>
        <a:defRPr sz="2000">
          <a:solidFill>
            <a:schemeClr val="tx1"/>
          </a:solidFill>
          <a:effectLst>
            <a:outerShdw blurRad="38100" dist="38100" dir="2700000" algn="tl">
              <a:srgbClr val="C0C0C0"/>
            </a:outerShdw>
          </a:effectLst>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8" Type="http://schemas.openxmlformats.org/officeDocument/2006/relationships/image" Target="../media/image7.wmf"/><Relationship Id="rId3" Type="http://schemas.openxmlformats.org/officeDocument/2006/relationships/image" Target="../media/image2.wmf"/><Relationship Id="rId7" Type="http://schemas.openxmlformats.org/officeDocument/2006/relationships/image" Target="../media/image6.wmf"/><Relationship Id="rId2" Type="http://schemas.openxmlformats.org/officeDocument/2006/relationships/image" Target="../media/image1.wmf"/><Relationship Id="rId1" Type="http://schemas.openxmlformats.org/officeDocument/2006/relationships/slideLayout" Target="../slideLayouts/slideLayout13.xml"/><Relationship Id="rId6" Type="http://schemas.openxmlformats.org/officeDocument/2006/relationships/image" Target="../media/image5.wmf"/><Relationship Id="rId5" Type="http://schemas.openxmlformats.org/officeDocument/2006/relationships/image" Target="../media/image4.wmf"/><Relationship Id="rId4" Type="http://schemas.openxmlformats.org/officeDocument/2006/relationships/image" Target="../media/image3.wmf"/></Relationships>
</file>

<file path=ppt/slides/_rels/slide14.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slideLayout" Target="../slideLayouts/slideLayout14.xml"/><Relationship Id="rId6" Type="http://schemas.openxmlformats.org/officeDocument/2006/relationships/image" Target="../media/image12.wmf"/><Relationship Id="rId5" Type="http://schemas.openxmlformats.org/officeDocument/2006/relationships/image" Target="../media/image11.wmf"/><Relationship Id="rId4" Type="http://schemas.openxmlformats.org/officeDocument/2006/relationships/image" Target="../media/image10.wmf"/></Relationships>
</file>

<file path=ppt/slides/_rels/slide15.x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image" Target="../media/image13.wmf"/><Relationship Id="rId1" Type="http://schemas.openxmlformats.org/officeDocument/2006/relationships/slideLayout" Target="../slideLayouts/slideLayout14.xml"/><Relationship Id="rId5" Type="http://schemas.openxmlformats.org/officeDocument/2006/relationships/image" Target="../media/image16.wmf"/><Relationship Id="rId4" Type="http://schemas.openxmlformats.org/officeDocument/2006/relationships/image" Target="../media/image15.wmf"/></Relationships>
</file>

<file path=ppt/slides/_rels/slide16.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9.wmf"/><Relationship Id="rId2" Type="http://schemas.openxmlformats.org/officeDocument/2006/relationships/image" Target="../media/image18.wmf"/><Relationship Id="rId1" Type="http://schemas.openxmlformats.org/officeDocument/2006/relationships/slideLayout" Target="../slideLayouts/slideLayout2.xml"/><Relationship Id="rId4" Type="http://schemas.openxmlformats.org/officeDocument/2006/relationships/image" Target="../media/image20.w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image" Target="../media/image22.wmf"/><Relationship Id="rId2" Type="http://schemas.openxmlformats.org/officeDocument/2006/relationships/image" Target="../media/image21.wmf"/><Relationship Id="rId1" Type="http://schemas.openxmlformats.org/officeDocument/2006/relationships/slideLayout" Target="../slideLayouts/slideLayout2.xml"/><Relationship Id="rId5" Type="http://schemas.openxmlformats.org/officeDocument/2006/relationships/image" Target="../media/image24.wmf"/><Relationship Id="rId4" Type="http://schemas.openxmlformats.org/officeDocument/2006/relationships/image" Target="../media/image23.wmf"/></Relationships>
</file>

<file path=ppt/slides/_rels/slide21.xml.rels><?xml version="1.0" encoding="UTF-8" standalone="yes"?>
<Relationships xmlns="http://schemas.openxmlformats.org/package/2006/relationships"><Relationship Id="rId3" Type="http://schemas.openxmlformats.org/officeDocument/2006/relationships/image" Target="../media/image26.wmf"/><Relationship Id="rId2" Type="http://schemas.openxmlformats.org/officeDocument/2006/relationships/image" Target="../media/image25.wmf"/><Relationship Id="rId1" Type="http://schemas.openxmlformats.org/officeDocument/2006/relationships/slideLayout" Target="../slideLayouts/slideLayout2.xml"/><Relationship Id="rId5" Type="http://schemas.openxmlformats.org/officeDocument/2006/relationships/image" Target="../media/image28.wmf"/><Relationship Id="rId4" Type="http://schemas.openxmlformats.org/officeDocument/2006/relationships/image" Target="../media/image27.wmf"/></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9.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152400" y="685800"/>
            <a:ext cx="8785225" cy="1600200"/>
          </a:xfrm>
        </p:spPr>
        <p:txBody>
          <a:bodyPr/>
          <a:lstStyle/>
          <a:p>
            <a:r>
              <a:rPr lang="en-GB" sz="3600" dirty="0" smtClean="0"/>
              <a:t>International </a:t>
            </a:r>
            <a:r>
              <a:rPr lang="en-GB" sz="3600" dirty="0"/>
              <a:t>Portfolio Optimization using Regime Switching: Case of Subcontinent</a:t>
            </a:r>
            <a:r>
              <a:rPr lang="en-US" sz="3600" dirty="0"/>
              <a:t/>
            </a:r>
            <a:br>
              <a:rPr lang="en-US" sz="3600" dirty="0"/>
            </a:br>
            <a:endParaRPr lang="en-GB" sz="3600" dirty="0"/>
          </a:p>
        </p:txBody>
      </p:sp>
      <p:sp>
        <p:nvSpPr>
          <p:cNvPr id="8195" name="Rectangle 3"/>
          <p:cNvSpPr>
            <a:spLocks noGrp="1" noChangeArrowheads="1"/>
          </p:cNvSpPr>
          <p:nvPr>
            <p:ph type="body" idx="1"/>
          </p:nvPr>
        </p:nvSpPr>
        <p:spPr>
          <a:xfrm>
            <a:off x="304800" y="3124200"/>
            <a:ext cx="8540750" cy="3106738"/>
          </a:xfrm>
        </p:spPr>
        <p:txBody>
          <a:bodyPr/>
          <a:lstStyle/>
          <a:p>
            <a:pPr>
              <a:lnSpc>
                <a:spcPct val="80000"/>
              </a:lnSpc>
              <a:buFont typeface="Wingdings" pitchFamily="2" charset="2"/>
              <a:buNone/>
            </a:pPr>
            <a:endParaRPr lang="it-IT" sz="2000" dirty="0"/>
          </a:p>
          <a:p>
            <a:pPr>
              <a:lnSpc>
                <a:spcPct val="80000"/>
              </a:lnSpc>
              <a:buFont typeface="Wingdings" pitchFamily="2" charset="2"/>
              <a:buNone/>
            </a:pPr>
            <a:r>
              <a:rPr lang="it-IT" sz="2800" b="1" dirty="0" smtClean="0"/>
              <a:t>Presenter:</a:t>
            </a:r>
            <a:endParaRPr lang="it-IT" sz="2800" b="1" dirty="0"/>
          </a:p>
          <a:p>
            <a:pPr>
              <a:lnSpc>
                <a:spcPct val="80000"/>
              </a:lnSpc>
              <a:buNone/>
            </a:pPr>
            <a:r>
              <a:rPr lang="en-GB" sz="2800" b="1" dirty="0" smtClean="0"/>
              <a:t>IQBAL</a:t>
            </a:r>
            <a:r>
              <a:rPr lang="en-GB" sz="2800" b="1" dirty="0"/>
              <a:t>, JAVED</a:t>
            </a:r>
          </a:p>
          <a:p>
            <a:pPr>
              <a:lnSpc>
                <a:spcPct val="80000"/>
              </a:lnSpc>
              <a:buFont typeface="Wingdings" pitchFamily="2" charset="2"/>
              <a:buNone/>
            </a:pPr>
            <a:r>
              <a:rPr lang="en-GB" sz="2000" dirty="0"/>
              <a:t>	</a:t>
            </a:r>
          </a:p>
          <a:p>
            <a:pPr>
              <a:lnSpc>
                <a:spcPct val="80000"/>
              </a:lnSpc>
              <a:buFont typeface="Wingdings" pitchFamily="2" charset="2"/>
              <a:buNone/>
            </a:pPr>
            <a:r>
              <a:rPr lang="en-GB" sz="2000" dirty="0"/>
              <a:t>					</a:t>
            </a:r>
            <a:r>
              <a:rPr lang="en-GB" sz="2400" b="1" dirty="0" smtClean="0"/>
              <a:t>Presented </a:t>
            </a:r>
            <a:r>
              <a:rPr lang="en-GB" sz="2400" b="1" dirty="0"/>
              <a:t>on: 17 </a:t>
            </a:r>
            <a:r>
              <a:rPr lang="en-GB" sz="2400" b="1" dirty="0" smtClean="0"/>
              <a:t>February 2010</a:t>
            </a:r>
          </a:p>
          <a:p>
            <a:pPr>
              <a:lnSpc>
                <a:spcPct val="80000"/>
              </a:lnSpc>
              <a:buFont typeface="Wingdings" pitchFamily="2" charset="2"/>
              <a:buNone/>
            </a:pPr>
            <a:r>
              <a:rPr lang="en-GB" sz="2400" b="1" dirty="0" smtClean="0"/>
              <a:t>						CCFEA Workshop 2010</a:t>
            </a:r>
            <a:endParaRPr lang="en-GB" sz="2400"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04800"/>
            <a:ext cx="8229600" cy="6553200"/>
          </a:xfrm>
        </p:spPr>
        <p:txBody>
          <a:bodyPr/>
          <a:lstStyle/>
          <a:p>
            <a:pPr algn="just">
              <a:buNone/>
            </a:pPr>
            <a:r>
              <a:rPr lang="en-US" sz="3600" b="0" i="1" dirty="0" smtClean="0"/>
              <a:t>(contd..) </a:t>
            </a:r>
            <a:r>
              <a:rPr lang="en-US" sz="3400" dirty="0" smtClean="0"/>
              <a:t>	</a:t>
            </a:r>
          </a:p>
          <a:p>
            <a:pPr algn="just"/>
            <a:r>
              <a:rPr lang="en-US" sz="3400" dirty="0" smtClean="0"/>
              <a:t>For </a:t>
            </a:r>
            <a:r>
              <a:rPr lang="en-US" sz="3400" dirty="0"/>
              <a:t>example, </a:t>
            </a:r>
            <a:r>
              <a:rPr lang="en-US" sz="3400" dirty="0" smtClean="0"/>
              <a:t>during </a:t>
            </a:r>
            <a:r>
              <a:rPr lang="en-US" sz="3400" dirty="0"/>
              <a:t>periods of high U.S. variance, foreign markets become highly correlated with the U.S. market. This has considerable affect on the formulation of portfolio diversification strategies (Ramchand and Susmel, 1998). </a:t>
            </a:r>
            <a:endParaRPr lang="en-US" sz="3400" dirty="0" smtClean="0"/>
          </a:p>
          <a:p>
            <a:pPr algn="just"/>
            <a:r>
              <a:rPr lang="en-GB" sz="3400" dirty="0" smtClean="0"/>
              <a:t>	Assoe (1998) showed that emerging markets go through two regimes whether the market returns are expressed in respective local currencies or in U.S. dollars. </a:t>
            </a:r>
            <a:endParaRPr lang="en-US" sz="3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i="1" dirty="0" smtClean="0"/>
              <a:t>(contd..)</a:t>
            </a:r>
            <a:endParaRPr lang="en-US" dirty="0"/>
          </a:p>
        </p:txBody>
      </p:sp>
      <p:sp>
        <p:nvSpPr>
          <p:cNvPr id="3" name="Content Placeholder 2"/>
          <p:cNvSpPr>
            <a:spLocks noGrp="1"/>
          </p:cNvSpPr>
          <p:nvPr>
            <p:ph idx="1"/>
          </p:nvPr>
        </p:nvSpPr>
        <p:spPr/>
        <p:txBody>
          <a:bodyPr/>
          <a:lstStyle/>
          <a:p>
            <a:endParaRPr lang="en-GB" dirty="0" smtClean="0"/>
          </a:p>
          <a:p>
            <a:r>
              <a:rPr lang="en-GB" dirty="0" smtClean="0"/>
              <a:t>Ang </a:t>
            </a:r>
            <a:r>
              <a:rPr lang="en-GB" dirty="0"/>
              <a:t>and Bekaert (1999) concluded that “the costs of ignoring regime switching are small for moderate levels of risk aversion;” whereas Das and Uppal (2004) state that “there are substantial differences in the portfolio weights across regimes.” </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2" name="Rectangle 4"/>
          <p:cNvSpPr>
            <a:spLocks noGrp="1" noChangeArrowheads="1"/>
          </p:cNvSpPr>
          <p:nvPr>
            <p:ph type="ctrTitle" idx="4294967295"/>
          </p:nvPr>
        </p:nvSpPr>
        <p:spPr>
          <a:xfrm>
            <a:off x="762000" y="2590800"/>
            <a:ext cx="7772400" cy="1470025"/>
          </a:xfrm>
        </p:spPr>
        <p:txBody>
          <a:bodyPr/>
          <a:lstStyle/>
          <a:p>
            <a:r>
              <a:rPr lang="en-GB" sz="4800"/>
              <a:t>Methodology</a:t>
            </a:r>
            <a:br>
              <a:rPr lang="en-GB" sz="4800"/>
            </a:br>
            <a:endParaRPr lang="en-GB" sz="48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2"/>
          <p:cNvSpPr>
            <a:spLocks noGrp="1" noChangeArrowheads="1"/>
          </p:cNvSpPr>
          <p:nvPr>
            <p:ph type="title" sz="quarter"/>
          </p:nvPr>
        </p:nvSpPr>
        <p:spPr/>
        <p:txBody>
          <a:bodyPr/>
          <a:lstStyle/>
          <a:p>
            <a:pPr algn="l"/>
            <a:r>
              <a:rPr lang="en-GB" sz="3600"/>
              <a:t>Methodology</a:t>
            </a:r>
            <a:r>
              <a:rPr lang="en-US" sz="2400"/>
              <a:t> </a:t>
            </a:r>
            <a:br>
              <a:rPr lang="en-US" sz="2400"/>
            </a:br>
            <a:r>
              <a:rPr lang="en-US" sz="1600"/>
              <a:t>To model regime switching, we adopt a model similar to that used by Ang &amp; Bekaert (2004) and Markose &amp; Yang (2008). </a:t>
            </a:r>
            <a:br>
              <a:rPr lang="en-US" sz="1600"/>
            </a:br>
            <a:r>
              <a:rPr lang="en-GB" sz="1600"/>
              <a:t>The CAPM assumptions are assumed to be satisfied</a:t>
            </a:r>
            <a:br>
              <a:rPr lang="en-GB" sz="1600"/>
            </a:br>
            <a:r>
              <a:rPr lang="en-GB" sz="1600"/>
              <a:t> </a:t>
            </a:r>
            <a:r>
              <a:rPr lang="en-US" sz="1600"/>
              <a:t>The CAPM equation is:</a:t>
            </a:r>
            <a:r>
              <a:rPr lang="en-US" sz="2000"/>
              <a:t> </a:t>
            </a:r>
            <a:endParaRPr lang="en-GB" sz="2000"/>
          </a:p>
        </p:txBody>
      </p:sp>
      <p:pic>
        <p:nvPicPr>
          <p:cNvPr id="140291" name="Picture 3"/>
          <p:cNvPicPr>
            <a:picLocks noChangeAspect="1" noChangeArrowheads="1"/>
          </p:cNvPicPr>
          <p:nvPr>
            <p:ph sz="quarter" idx="1"/>
          </p:nvPr>
        </p:nvPicPr>
        <p:blipFill>
          <a:blip r:embed="rId2" cstate="print"/>
          <a:srcRect/>
          <a:stretch>
            <a:fillRect/>
          </a:stretch>
        </p:blipFill>
        <p:spPr>
          <a:xfrm>
            <a:off x="990600" y="3810000"/>
            <a:ext cx="165100" cy="228600"/>
          </a:xfrm>
          <a:noFill/>
          <a:ln/>
        </p:spPr>
      </p:pic>
      <p:pic>
        <p:nvPicPr>
          <p:cNvPr id="140292" name="Picture 4"/>
          <p:cNvPicPr>
            <a:picLocks noChangeAspect="1" noChangeArrowheads="1"/>
          </p:cNvPicPr>
          <p:nvPr>
            <p:ph sz="quarter" idx="2"/>
          </p:nvPr>
        </p:nvPicPr>
        <p:blipFill>
          <a:blip r:embed="rId3" cstate="print"/>
          <a:srcRect/>
          <a:stretch>
            <a:fillRect/>
          </a:stretch>
        </p:blipFill>
        <p:spPr>
          <a:xfrm>
            <a:off x="838200" y="4495800"/>
            <a:ext cx="284163" cy="293688"/>
          </a:xfrm>
          <a:noFill/>
          <a:ln/>
        </p:spPr>
      </p:pic>
      <p:pic>
        <p:nvPicPr>
          <p:cNvPr id="140293" name="Picture 5"/>
          <p:cNvPicPr>
            <a:picLocks noChangeAspect="1" noChangeArrowheads="1"/>
          </p:cNvPicPr>
          <p:nvPr>
            <p:ph sz="quarter" idx="3"/>
          </p:nvPr>
        </p:nvPicPr>
        <p:blipFill>
          <a:blip r:embed="rId4" cstate="print"/>
          <a:srcRect/>
          <a:stretch>
            <a:fillRect/>
          </a:stretch>
        </p:blipFill>
        <p:spPr>
          <a:xfrm>
            <a:off x="762000" y="4876800"/>
            <a:ext cx="285750" cy="287338"/>
          </a:xfrm>
          <a:noFill/>
          <a:ln/>
        </p:spPr>
      </p:pic>
      <p:sp>
        <p:nvSpPr>
          <p:cNvPr id="140294" name="Rectangle 6"/>
          <p:cNvSpPr>
            <a:spLocks noChangeArrowheads="1"/>
          </p:cNvSpPr>
          <p:nvPr/>
        </p:nvSpPr>
        <p:spPr bwMode="auto">
          <a:xfrm>
            <a:off x="0" y="3111500"/>
            <a:ext cx="9144000" cy="0"/>
          </a:xfrm>
          <a:prstGeom prst="rect">
            <a:avLst/>
          </a:prstGeom>
          <a:noFill/>
          <a:ln w="9525">
            <a:noFill/>
            <a:miter lim="800000"/>
            <a:headEnd/>
            <a:tailEnd/>
          </a:ln>
          <a:effectLst/>
        </p:spPr>
        <p:txBody>
          <a:bodyPr wrap="none" anchor="ctr">
            <a:spAutoFit/>
          </a:bodyPr>
          <a:lstStyle/>
          <a:p>
            <a:endParaRPr lang="en-US"/>
          </a:p>
        </p:txBody>
      </p:sp>
      <p:pic>
        <p:nvPicPr>
          <p:cNvPr id="140295" name="Picture 7"/>
          <p:cNvPicPr>
            <a:picLocks noChangeAspect="1" noChangeArrowheads="1"/>
          </p:cNvPicPr>
          <p:nvPr/>
        </p:nvPicPr>
        <p:blipFill>
          <a:blip r:embed="rId5" cstate="print"/>
          <a:srcRect/>
          <a:stretch>
            <a:fillRect/>
          </a:stretch>
        </p:blipFill>
        <p:spPr bwMode="auto">
          <a:xfrm>
            <a:off x="3429000" y="2209800"/>
            <a:ext cx="2932113" cy="822325"/>
          </a:xfrm>
          <a:prstGeom prst="rect">
            <a:avLst/>
          </a:prstGeom>
          <a:noFill/>
        </p:spPr>
      </p:pic>
      <p:sp>
        <p:nvSpPr>
          <p:cNvPr id="140296" name="Rectangle 8"/>
          <p:cNvSpPr>
            <a:spLocks noChangeArrowheads="1"/>
          </p:cNvSpPr>
          <p:nvPr/>
        </p:nvSpPr>
        <p:spPr bwMode="auto">
          <a:xfrm>
            <a:off x="0" y="3502025"/>
            <a:ext cx="247650" cy="244475"/>
          </a:xfrm>
          <a:prstGeom prst="rect">
            <a:avLst/>
          </a:prstGeom>
          <a:noFill/>
          <a:ln w="9525">
            <a:noFill/>
            <a:miter lim="800000"/>
            <a:headEnd/>
            <a:tailEnd/>
          </a:ln>
          <a:effectLst/>
        </p:spPr>
        <p:txBody>
          <a:bodyPr wrap="none" anchor="ctr">
            <a:spAutoFit/>
          </a:bodyPr>
          <a:lstStyle/>
          <a:p>
            <a:r>
              <a:rPr lang="en-US" altLang="zh-CN" sz="1000">
                <a:ea typeface="SimSun" pitchFamily="2" charset="-122"/>
                <a:cs typeface="Times New Roman" pitchFamily="18" charset="0"/>
              </a:rPr>
              <a:t> </a:t>
            </a:r>
            <a:r>
              <a:rPr lang="en-GB" altLang="zh-CN" sz="900">
                <a:latin typeface="Arial" pitchFamily="34" charset="0"/>
                <a:ea typeface="SimSun" pitchFamily="2" charset="-122"/>
              </a:rPr>
              <a:t> </a:t>
            </a:r>
            <a:endParaRPr lang="en-GB" altLang="zh-CN">
              <a:latin typeface="Arial" pitchFamily="34" charset="0"/>
              <a:ea typeface="SimSun" pitchFamily="2" charset="-122"/>
            </a:endParaRPr>
          </a:p>
        </p:txBody>
      </p:sp>
      <p:sp>
        <p:nvSpPr>
          <p:cNvPr id="140297" name="Rectangle 9"/>
          <p:cNvSpPr>
            <a:spLocks noChangeArrowheads="1"/>
          </p:cNvSpPr>
          <p:nvPr/>
        </p:nvSpPr>
        <p:spPr bwMode="auto">
          <a:xfrm>
            <a:off x="3038475" y="3957638"/>
            <a:ext cx="438150" cy="244475"/>
          </a:xfrm>
          <a:prstGeom prst="rect">
            <a:avLst/>
          </a:prstGeom>
          <a:noFill/>
          <a:ln w="9525">
            <a:noFill/>
            <a:miter lim="800000"/>
            <a:headEnd/>
            <a:tailEnd/>
          </a:ln>
          <a:effectLst/>
        </p:spPr>
        <p:txBody>
          <a:bodyPr wrap="none" anchor="ctr">
            <a:spAutoFit/>
          </a:bodyPr>
          <a:lstStyle/>
          <a:p>
            <a:r>
              <a:rPr lang="en-US" altLang="zh-CN" sz="1000">
                <a:ea typeface="SimSun" pitchFamily="2" charset="-122"/>
                <a:cs typeface="Times New Roman" pitchFamily="18" charset="0"/>
              </a:rPr>
              <a:t>        </a:t>
            </a:r>
            <a:endParaRPr lang="en-US" altLang="zh-CN">
              <a:latin typeface="Arial" pitchFamily="34" charset="0"/>
              <a:ea typeface="SimSun" pitchFamily="2" charset="-122"/>
            </a:endParaRPr>
          </a:p>
        </p:txBody>
      </p:sp>
      <p:sp>
        <p:nvSpPr>
          <p:cNvPr id="140298" name="Rectangle 10"/>
          <p:cNvSpPr>
            <a:spLocks noChangeArrowheads="1"/>
          </p:cNvSpPr>
          <p:nvPr/>
        </p:nvSpPr>
        <p:spPr bwMode="auto">
          <a:xfrm>
            <a:off x="1066800" y="3733800"/>
            <a:ext cx="5708650" cy="366713"/>
          </a:xfrm>
          <a:prstGeom prst="rect">
            <a:avLst/>
          </a:prstGeom>
          <a:noFill/>
          <a:ln w="9525">
            <a:noFill/>
            <a:miter lim="800000"/>
            <a:headEnd/>
            <a:tailEnd/>
          </a:ln>
          <a:effectLst/>
        </p:spPr>
        <p:txBody>
          <a:bodyPr wrap="none" anchor="ctr">
            <a:spAutoFit/>
          </a:bodyPr>
          <a:lstStyle/>
          <a:p>
            <a:r>
              <a:rPr lang="en-US"/>
              <a:t>= excess return on security </a:t>
            </a:r>
            <a:r>
              <a:rPr lang="en-US" i="1"/>
              <a:t>i</a:t>
            </a:r>
            <a:r>
              <a:rPr lang="en-US"/>
              <a:t> for a given period, at time t</a:t>
            </a:r>
          </a:p>
        </p:txBody>
      </p:sp>
      <p:sp>
        <p:nvSpPr>
          <p:cNvPr id="140299" name="Rectangle 11"/>
          <p:cNvSpPr>
            <a:spLocks noChangeArrowheads="1"/>
          </p:cNvSpPr>
          <p:nvPr/>
        </p:nvSpPr>
        <p:spPr bwMode="auto">
          <a:xfrm>
            <a:off x="0" y="3192463"/>
            <a:ext cx="9144000" cy="0"/>
          </a:xfrm>
          <a:prstGeom prst="rect">
            <a:avLst/>
          </a:prstGeom>
          <a:noFill/>
          <a:ln w="9525">
            <a:noFill/>
            <a:miter lim="800000"/>
            <a:headEnd/>
            <a:tailEnd/>
          </a:ln>
          <a:effectLst/>
        </p:spPr>
        <p:txBody>
          <a:bodyPr wrap="none" anchor="ctr">
            <a:spAutoFit/>
          </a:bodyPr>
          <a:lstStyle/>
          <a:p>
            <a:endParaRPr lang="en-US"/>
          </a:p>
        </p:txBody>
      </p:sp>
      <p:pic>
        <p:nvPicPr>
          <p:cNvPr id="140300" name="Picture 12"/>
          <p:cNvPicPr>
            <a:picLocks noChangeAspect="1" noChangeArrowheads="1"/>
          </p:cNvPicPr>
          <p:nvPr/>
        </p:nvPicPr>
        <p:blipFill>
          <a:blip r:embed="rId6" cstate="print"/>
          <a:srcRect/>
          <a:stretch>
            <a:fillRect/>
          </a:stretch>
        </p:blipFill>
        <p:spPr bwMode="auto">
          <a:xfrm>
            <a:off x="762000" y="4191000"/>
            <a:ext cx="200025" cy="228600"/>
          </a:xfrm>
          <a:prstGeom prst="rect">
            <a:avLst/>
          </a:prstGeom>
          <a:noFill/>
        </p:spPr>
      </p:pic>
      <p:sp>
        <p:nvSpPr>
          <p:cNvPr id="140301" name="Rectangle 13"/>
          <p:cNvSpPr>
            <a:spLocks noChangeArrowheads="1"/>
          </p:cNvSpPr>
          <p:nvPr/>
        </p:nvSpPr>
        <p:spPr bwMode="auto">
          <a:xfrm>
            <a:off x="0" y="3421063"/>
            <a:ext cx="250825" cy="244475"/>
          </a:xfrm>
          <a:prstGeom prst="rect">
            <a:avLst/>
          </a:prstGeom>
          <a:noFill/>
          <a:ln w="9525">
            <a:noFill/>
            <a:miter lim="800000"/>
            <a:headEnd/>
            <a:tailEnd/>
          </a:ln>
          <a:effectLst/>
        </p:spPr>
        <p:txBody>
          <a:bodyPr wrap="none" anchor="ctr">
            <a:spAutoFit/>
          </a:bodyPr>
          <a:lstStyle/>
          <a:p>
            <a:r>
              <a:rPr lang="en-US" altLang="zh-CN" sz="1000">
                <a:latin typeface="Arial" pitchFamily="34" charset="0"/>
                <a:ea typeface="SimSun" pitchFamily="2" charset="-122"/>
              </a:rPr>
              <a:t> </a:t>
            </a:r>
            <a:r>
              <a:rPr lang="en-US" altLang="zh-CN" sz="900">
                <a:latin typeface="Arial" pitchFamily="34" charset="0"/>
                <a:ea typeface="SimSun" pitchFamily="2" charset="-122"/>
              </a:rPr>
              <a:t> </a:t>
            </a:r>
            <a:endParaRPr lang="en-US" altLang="zh-CN">
              <a:latin typeface="Arial" pitchFamily="34" charset="0"/>
              <a:ea typeface="SimSun" pitchFamily="2" charset="-122"/>
            </a:endParaRPr>
          </a:p>
        </p:txBody>
      </p:sp>
      <p:sp>
        <p:nvSpPr>
          <p:cNvPr id="140302" name="Rectangle 14"/>
          <p:cNvSpPr>
            <a:spLocks noChangeArrowheads="1"/>
          </p:cNvSpPr>
          <p:nvPr/>
        </p:nvSpPr>
        <p:spPr bwMode="auto">
          <a:xfrm>
            <a:off x="1295400" y="4038600"/>
            <a:ext cx="5894388" cy="366713"/>
          </a:xfrm>
          <a:prstGeom prst="rect">
            <a:avLst/>
          </a:prstGeom>
          <a:noFill/>
          <a:ln w="9525">
            <a:noFill/>
            <a:miter lim="800000"/>
            <a:headEnd/>
            <a:tailEnd/>
          </a:ln>
          <a:effectLst/>
        </p:spPr>
        <p:txBody>
          <a:bodyPr wrap="none" anchor="ctr">
            <a:spAutoFit/>
          </a:bodyPr>
          <a:lstStyle/>
          <a:p>
            <a:r>
              <a:rPr lang="en-US" altLang="zh-CN">
                <a:ea typeface="SimSun" pitchFamily="2" charset="-122"/>
              </a:rPr>
              <a:t>   = excess return on market index for a given period, at time t </a:t>
            </a:r>
          </a:p>
        </p:txBody>
      </p:sp>
      <p:sp>
        <p:nvSpPr>
          <p:cNvPr id="140303" name="Rectangle 15"/>
          <p:cNvSpPr>
            <a:spLocks noChangeArrowheads="1"/>
          </p:cNvSpPr>
          <p:nvPr/>
        </p:nvSpPr>
        <p:spPr bwMode="auto">
          <a:xfrm>
            <a:off x="990600" y="4419600"/>
            <a:ext cx="2044700" cy="366713"/>
          </a:xfrm>
          <a:prstGeom prst="rect">
            <a:avLst/>
          </a:prstGeom>
          <a:noFill/>
          <a:ln w="9525">
            <a:noFill/>
            <a:miter lim="800000"/>
            <a:headEnd/>
            <a:tailEnd/>
          </a:ln>
          <a:effectLst/>
        </p:spPr>
        <p:txBody>
          <a:bodyPr wrap="none" anchor="ctr">
            <a:spAutoFit/>
          </a:bodyPr>
          <a:lstStyle/>
          <a:p>
            <a:r>
              <a:rPr lang="en-US"/>
              <a:t>= intercept term</a:t>
            </a:r>
          </a:p>
        </p:txBody>
      </p:sp>
      <p:sp>
        <p:nvSpPr>
          <p:cNvPr id="140304" name="Rectangle 16"/>
          <p:cNvSpPr>
            <a:spLocks noChangeArrowheads="1"/>
          </p:cNvSpPr>
          <p:nvPr/>
        </p:nvSpPr>
        <p:spPr bwMode="auto">
          <a:xfrm>
            <a:off x="1524000" y="4800600"/>
            <a:ext cx="1328738" cy="366713"/>
          </a:xfrm>
          <a:prstGeom prst="rect">
            <a:avLst/>
          </a:prstGeom>
          <a:noFill/>
          <a:ln w="9525">
            <a:noFill/>
            <a:miter lim="800000"/>
            <a:headEnd/>
            <a:tailEnd/>
          </a:ln>
          <a:effectLst/>
        </p:spPr>
        <p:txBody>
          <a:bodyPr wrap="none" anchor="ctr">
            <a:spAutoFit/>
          </a:bodyPr>
          <a:lstStyle/>
          <a:p>
            <a:r>
              <a:rPr lang="en-US" altLang="zh-CN">
                <a:ea typeface="SimSun" pitchFamily="2" charset="-122"/>
              </a:rPr>
              <a:t>=slope term </a:t>
            </a:r>
          </a:p>
        </p:txBody>
      </p:sp>
      <p:pic>
        <p:nvPicPr>
          <p:cNvPr id="140305" name="Picture 17"/>
          <p:cNvPicPr>
            <a:picLocks noChangeAspect="1" noChangeArrowheads="1"/>
          </p:cNvPicPr>
          <p:nvPr>
            <p:ph sz="quarter" idx="4"/>
          </p:nvPr>
        </p:nvPicPr>
        <p:blipFill>
          <a:blip r:embed="rId7" cstate="print"/>
          <a:srcRect/>
          <a:stretch>
            <a:fillRect/>
          </a:stretch>
        </p:blipFill>
        <p:spPr>
          <a:xfrm>
            <a:off x="838200" y="5486400"/>
            <a:ext cx="314325" cy="179388"/>
          </a:xfrm>
          <a:noFill/>
          <a:ln/>
        </p:spPr>
      </p:pic>
      <p:pic>
        <p:nvPicPr>
          <p:cNvPr id="140306" name="Picture 18"/>
          <p:cNvPicPr>
            <a:picLocks noChangeAspect="1" noChangeArrowheads="1"/>
          </p:cNvPicPr>
          <p:nvPr/>
        </p:nvPicPr>
        <p:blipFill>
          <a:blip r:embed="rId8" cstate="print"/>
          <a:srcRect/>
          <a:stretch>
            <a:fillRect/>
          </a:stretch>
        </p:blipFill>
        <p:spPr bwMode="auto">
          <a:xfrm>
            <a:off x="1524000" y="5334000"/>
            <a:ext cx="1219200" cy="2952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1314" name="Picture 2"/>
          <p:cNvPicPr>
            <a:picLocks noChangeAspect="1" noChangeArrowheads="1"/>
          </p:cNvPicPr>
          <p:nvPr/>
        </p:nvPicPr>
        <p:blipFill>
          <a:blip r:embed="rId2" cstate="print"/>
          <a:srcRect/>
          <a:stretch>
            <a:fillRect/>
          </a:stretch>
        </p:blipFill>
        <p:spPr bwMode="auto">
          <a:xfrm>
            <a:off x="2514600" y="1981200"/>
            <a:ext cx="4176713" cy="936625"/>
          </a:xfrm>
          <a:prstGeom prst="rect">
            <a:avLst/>
          </a:prstGeom>
          <a:noFill/>
        </p:spPr>
      </p:pic>
      <p:sp>
        <p:nvSpPr>
          <p:cNvPr id="141315" name="Rectangle 3"/>
          <p:cNvSpPr>
            <a:spLocks noChangeArrowheads="1"/>
          </p:cNvSpPr>
          <p:nvPr/>
        </p:nvSpPr>
        <p:spPr bwMode="auto">
          <a:xfrm>
            <a:off x="152400" y="762000"/>
            <a:ext cx="3432175" cy="366713"/>
          </a:xfrm>
          <a:prstGeom prst="rect">
            <a:avLst/>
          </a:prstGeom>
          <a:noFill/>
          <a:ln w="9525">
            <a:noFill/>
            <a:miter lim="800000"/>
            <a:headEnd/>
            <a:tailEnd/>
          </a:ln>
          <a:effectLst/>
        </p:spPr>
        <p:txBody>
          <a:bodyPr anchor="ctr">
            <a:spAutoFit/>
          </a:bodyPr>
          <a:lstStyle/>
          <a:p>
            <a:r>
              <a:rPr lang="en-GB">
                <a:ea typeface="SimSun" pitchFamily="2" charset="-122"/>
                <a:cs typeface="Times New Roman" pitchFamily="18" charset="0"/>
              </a:rPr>
              <a:t>Total risk of security </a:t>
            </a:r>
            <a:r>
              <a:rPr lang="en-GB" i="1">
                <a:ea typeface="SimSun" pitchFamily="2" charset="-122"/>
                <a:cs typeface="Times New Roman" pitchFamily="18" charset="0"/>
              </a:rPr>
              <a:t>i</a:t>
            </a:r>
            <a:r>
              <a:rPr lang="en-GB">
                <a:ea typeface="SimSun" pitchFamily="2" charset="-122"/>
                <a:cs typeface="Times New Roman" pitchFamily="18" charset="0"/>
              </a:rPr>
              <a:t>,</a:t>
            </a:r>
            <a:endParaRPr lang="en-GB">
              <a:latin typeface="Arial" pitchFamily="34" charset="0"/>
              <a:ea typeface="SimSun" pitchFamily="2" charset="-122"/>
            </a:endParaRPr>
          </a:p>
        </p:txBody>
      </p:sp>
      <p:pic>
        <p:nvPicPr>
          <p:cNvPr id="141316" name="Picture 4"/>
          <p:cNvPicPr>
            <a:picLocks noChangeAspect="1" noChangeArrowheads="1"/>
          </p:cNvPicPr>
          <p:nvPr/>
        </p:nvPicPr>
        <p:blipFill>
          <a:blip r:embed="rId3" cstate="print"/>
          <a:srcRect/>
          <a:stretch>
            <a:fillRect/>
          </a:stretch>
        </p:blipFill>
        <p:spPr bwMode="auto">
          <a:xfrm>
            <a:off x="2438400" y="685800"/>
            <a:ext cx="546100" cy="649288"/>
          </a:xfrm>
          <a:prstGeom prst="rect">
            <a:avLst/>
          </a:prstGeom>
          <a:noFill/>
        </p:spPr>
      </p:pic>
      <p:sp>
        <p:nvSpPr>
          <p:cNvPr id="141317" name="Rectangle 5"/>
          <p:cNvSpPr>
            <a:spLocks noChangeArrowheads="1"/>
          </p:cNvSpPr>
          <p:nvPr/>
        </p:nvSpPr>
        <p:spPr bwMode="auto">
          <a:xfrm>
            <a:off x="2971800" y="762000"/>
            <a:ext cx="4938713" cy="701675"/>
          </a:xfrm>
          <a:prstGeom prst="rect">
            <a:avLst/>
          </a:prstGeom>
          <a:noFill/>
          <a:ln w="9525">
            <a:noFill/>
            <a:miter lim="800000"/>
            <a:headEnd/>
            <a:tailEnd/>
          </a:ln>
          <a:effectLst/>
        </p:spPr>
        <p:txBody>
          <a:bodyPr wrap="none" anchor="ctr">
            <a:spAutoFit/>
          </a:bodyPr>
          <a:lstStyle/>
          <a:p>
            <a:r>
              <a:rPr lang="en-US" sz="1200">
                <a:ea typeface="SimSun" pitchFamily="2" charset="-122"/>
                <a:cs typeface="Times New Roman" pitchFamily="18" charset="0"/>
              </a:rPr>
              <a:t> </a:t>
            </a:r>
            <a:r>
              <a:rPr lang="en-GB" sz="2000">
                <a:ea typeface="SimSun" pitchFamily="2" charset="-122"/>
                <a:cs typeface="Times New Roman" pitchFamily="18" charset="0"/>
              </a:rPr>
              <a:t>measured by its variance equals the following:</a:t>
            </a:r>
            <a:endParaRPr lang="en-GB" sz="2000">
              <a:latin typeface="Arial" pitchFamily="34" charset="0"/>
              <a:ea typeface="SimSun" pitchFamily="2" charset="-122"/>
            </a:endParaRPr>
          </a:p>
          <a:p>
            <a:pPr eaLnBrk="0" hangingPunct="0"/>
            <a:endParaRPr lang="en-GB" sz="2000">
              <a:latin typeface="Arial" pitchFamily="34" charset="0"/>
              <a:ea typeface="SimSun" pitchFamily="2" charset="-122"/>
            </a:endParaRPr>
          </a:p>
        </p:txBody>
      </p:sp>
      <p:pic>
        <p:nvPicPr>
          <p:cNvPr id="141318" name="Picture 6"/>
          <p:cNvPicPr>
            <a:picLocks noChangeAspect="1" noChangeArrowheads="1"/>
          </p:cNvPicPr>
          <p:nvPr>
            <p:ph sz="half" idx="1"/>
          </p:nvPr>
        </p:nvPicPr>
        <p:blipFill>
          <a:blip r:embed="rId4" cstate="print"/>
          <a:srcRect/>
          <a:stretch>
            <a:fillRect/>
          </a:stretch>
        </p:blipFill>
        <p:spPr>
          <a:xfrm>
            <a:off x="838200" y="3352800"/>
            <a:ext cx="215900" cy="241300"/>
          </a:xfrm>
          <a:noFill/>
          <a:ln/>
        </p:spPr>
      </p:pic>
      <p:pic>
        <p:nvPicPr>
          <p:cNvPr id="141319" name="Picture 7"/>
          <p:cNvPicPr>
            <a:picLocks noChangeAspect="1" noChangeArrowheads="1"/>
          </p:cNvPicPr>
          <p:nvPr>
            <p:ph sz="quarter" idx="2"/>
          </p:nvPr>
        </p:nvPicPr>
        <p:blipFill>
          <a:blip r:embed="rId5" cstate="print"/>
          <a:srcRect/>
          <a:stretch>
            <a:fillRect/>
          </a:stretch>
        </p:blipFill>
        <p:spPr>
          <a:xfrm>
            <a:off x="762000" y="3886200"/>
            <a:ext cx="215900" cy="241300"/>
          </a:xfrm>
          <a:noFill/>
          <a:ln/>
        </p:spPr>
      </p:pic>
      <p:sp>
        <p:nvSpPr>
          <p:cNvPr id="141320" name="Rectangle 8"/>
          <p:cNvSpPr>
            <a:spLocks noChangeArrowheads="1"/>
          </p:cNvSpPr>
          <p:nvPr/>
        </p:nvSpPr>
        <p:spPr bwMode="auto">
          <a:xfrm>
            <a:off x="1219200" y="3352800"/>
            <a:ext cx="4078288" cy="366713"/>
          </a:xfrm>
          <a:prstGeom prst="rect">
            <a:avLst/>
          </a:prstGeom>
          <a:noFill/>
          <a:ln w="9525">
            <a:noFill/>
            <a:miter lim="800000"/>
            <a:headEnd/>
            <a:tailEnd/>
          </a:ln>
          <a:effectLst/>
        </p:spPr>
        <p:txBody>
          <a:bodyPr wrap="none" anchor="ctr">
            <a:spAutoFit/>
          </a:bodyPr>
          <a:lstStyle/>
          <a:p>
            <a:r>
              <a:rPr lang="en-US"/>
              <a:t>= variance of returns on the market index. </a:t>
            </a:r>
          </a:p>
        </p:txBody>
      </p:sp>
      <p:sp>
        <p:nvSpPr>
          <p:cNvPr id="141321" name="Rectangle 9"/>
          <p:cNvSpPr>
            <a:spLocks noChangeArrowheads="1"/>
          </p:cNvSpPr>
          <p:nvPr/>
        </p:nvSpPr>
        <p:spPr bwMode="auto">
          <a:xfrm>
            <a:off x="1295400" y="3810000"/>
            <a:ext cx="6553200" cy="641350"/>
          </a:xfrm>
          <a:prstGeom prst="rect">
            <a:avLst/>
          </a:prstGeom>
          <a:noFill/>
          <a:ln w="9525">
            <a:noFill/>
            <a:miter lim="800000"/>
            <a:headEnd/>
            <a:tailEnd/>
          </a:ln>
          <a:effectLst/>
        </p:spPr>
        <p:txBody>
          <a:bodyPr anchor="ctr">
            <a:spAutoFit/>
          </a:bodyPr>
          <a:lstStyle/>
          <a:p>
            <a:r>
              <a:rPr lang="en-GB" altLang="zh-CN">
                <a:ea typeface="SimSun" pitchFamily="2" charset="-122"/>
              </a:rPr>
              <a:t>Specific/ idiosyncratic risk. As this risk can be eliminated through diversification, this risk is not rewarded.            </a:t>
            </a:r>
          </a:p>
        </p:txBody>
      </p:sp>
      <p:pic>
        <p:nvPicPr>
          <p:cNvPr id="141322" name="Picture 10"/>
          <p:cNvPicPr>
            <a:picLocks noChangeAspect="1" noChangeArrowheads="1"/>
          </p:cNvPicPr>
          <p:nvPr>
            <p:ph sz="quarter" idx="3"/>
          </p:nvPr>
        </p:nvPicPr>
        <p:blipFill>
          <a:blip r:embed="rId6" cstate="print"/>
          <a:srcRect/>
          <a:stretch>
            <a:fillRect/>
          </a:stretch>
        </p:blipFill>
        <p:spPr>
          <a:xfrm>
            <a:off x="685800" y="4724400"/>
            <a:ext cx="381000" cy="241300"/>
          </a:xfrm>
          <a:noFill/>
          <a:ln/>
        </p:spPr>
      </p:pic>
      <p:sp>
        <p:nvSpPr>
          <p:cNvPr id="141323" name="Rectangle 11"/>
          <p:cNvSpPr>
            <a:spLocks noChangeArrowheads="1"/>
          </p:cNvSpPr>
          <p:nvPr/>
        </p:nvSpPr>
        <p:spPr bwMode="auto">
          <a:xfrm>
            <a:off x="1371600" y="4724400"/>
            <a:ext cx="6019800" cy="641350"/>
          </a:xfrm>
          <a:prstGeom prst="rect">
            <a:avLst/>
          </a:prstGeom>
          <a:noFill/>
          <a:ln w="9525">
            <a:noFill/>
            <a:miter lim="800000"/>
            <a:headEnd/>
            <a:tailEnd/>
          </a:ln>
          <a:effectLst/>
        </p:spPr>
        <p:txBody>
          <a:bodyPr anchor="ctr">
            <a:spAutoFit/>
          </a:bodyPr>
          <a:lstStyle/>
          <a:p>
            <a:r>
              <a:rPr lang="en-US"/>
              <a:t>Systematic / Market risk, this is the proportion of total risk that is priced, it is un diversifiable.</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2"/>
          <p:cNvSpPr>
            <a:spLocks noGrp="1" noChangeArrowheads="1"/>
          </p:cNvSpPr>
          <p:nvPr>
            <p:ph type="title"/>
          </p:nvPr>
        </p:nvSpPr>
        <p:spPr/>
        <p:txBody>
          <a:bodyPr/>
          <a:lstStyle/>
          <a:p>
            <a:pPr algn="just"/>
            <a:r>
              <a:rPr lang="en-GB" altLang="zh-CN" sz="2800">
                <a:ea typeface="SimSun" pitchFamily="2" charset="-122"/>
              </a:rPr>
              <a:t>The state dependent model is thus affected by the regime via the market index realised regime, according the markov chain rule</a:t>
            </a:r>
            <a:r>
              <a:rPr lang="en-GB" altLang="zh-CN" sz="2400">
                <a:ea typeface="SimSun" pitchFamily="2" charset="-122"/>
              </a:rPr>
              <a:t> </a:t>
            </a:r>
            <a:endParaRPr lang="en-GB" sz="2400"/>
          </a:p>
        </p:txBody>
      </p:sp>
      <p:pic>
        <p:nvPicPr>
          <p:cNvPr id="142339" name="Picture 3"/>
          <p:cNvPicPr>
            <a:picLocks noChangeAspect="1" noChangeArrowheads="1"/>
          </p:cNvPicPr>
          <p:nvPr>
            <p:ph sz="half" idx="1"/>
          </p:nvPr>
        </p:nvPicPr>
        <p:blipFill>
          <a:blip r:embed="rId2" cstate="print"/>
          <a:srcRect/>
          <a:stretch>
            <a:fillRect/>
          </a:stretch>
        </p:blipFill>
        <p:spPr>
          <a:xfrm>
            <a:off x="838200" y="3581400"/>
            <a:ext cx="333375" cy="482600"/>
          </a:xfrm>
          <a:noFill/>
          <a:ln/>
        </p:spPr>
      </p:pic>
      <p:pic>
        <p:nvPicPr>
          <p:cNvPr id="142340" name="Picture 4"/>
          <p:cNvPicPr>
            <a:picLocks noChangeAspect="1" noChangeArrowheads="1"/>
          </p:cNvPicPr>
          <p:nvPr>
            <p:ph sz="quarter" idx="2"/>
          </p:nvPr>
        </p:nvPicPr>
        <p:blipFill>
          <a:blip r:embed="rId3" cstate="print"/>
          <a:srcRect/>
          <a:stretch>
            <a:fillRect/>
          </a:stretch>
        </p:blipFill>
        <p:spPr>
          <a:xfrm>
            <a:off x="685800" y="4419600"/>
            <a:ext cx="928688" cy="458788"/>
          </a:xfrm>
          <a:noFill/>
          <a:ln/>
        </p:spPr>
      </p:pic>
      <p:sp>
        <p:nvSpPr>
          <p:cNvPr id="142341" name="Rectangle 5"/>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n-US"/>
          </a:p>
        </p:txBody>
      </p:sp>
      <p:pic>
        <p:nvPicPr>
          <p:cNvPr id="142342" name="Picture 6"/>
          <p:cNvPicPr>
            <a:picLocks noChangeAspect="1" noChangeArrowheads="1"/>
          </p:cNvPicPr>
          <p:nvPr/>
        </p:nvPicPr>
        <p:blipFill>
          <a:blip r:embed="rId4" cstate="print"/>
          <a:srcRect/>
          <a:stretch>
            <a:fillRect/>
          </a:stretch>
        </p:blipFill>
        <p:spPr bwMode="auto">
          <a:xfrm>
            <a:off x="1981200" y="2286000"/>
            <a:ext cx="4105275" cy="792163"/>
          </a:xfrm>
          <a:prstGeom prst="rect">
            <a:avLst/>
          </a:prstGeom>
          <a:noFill/>
        </p:spPr>
      </p:pic>
      <p:sp>
        <p:nvSpPr>
          <p:cNvPr id="142343" name="Rectangle 7"/>
          <p:cNvSpPr>
            <a:spLocks noChangeArrowheads="1"/>
          </p:cNvSpPr>
          <p:nvPr/>
        </p:nvSpPr>
        <p:spPr bwMode="auto">
          <a:xfrm>
            <a:off x="0" y="438150"/>
            <a:ext cx="374650" cy="274638"/>
          </a:xfrm>
          <a:prstGeom prst="rect">
            <a:avLst/>
          </a:prstGeom>
          <a:noFill/>
          <a:ln w="9525">
            <a:noFill/>
            <a:miter lim="800000"/>
            <a:headEnd/>
            <a:tailEnd/>
          </a:ln>
          <a:effectLst/>
        </p:spPr>
        <p:txBody>
          <a:bodyPr wrap="none" anchor="ctr">
            <a:spAutoFit/>
          </a:bodyPr>
          <a:lstStyle/>
          <a:p>
            <a:r>
              <a:rPr lang="en-GB" altLang="zh-CN" sz="1200">
                <a:ea typeface="SimSun" pitchFamily="2" charset="-122"/>
                <a:cs typeface="Times New Roman" pitchFamily="18" charset="0"/>
              </a:rPr>
              <a:t>     </a:t>
            </a:r>
            <a:endParaRPr lang="en-GB" altLang="zh-CN">
              <a:latin typeface="Arial" pitchFamily="34" charset="0"/>
              <a:ea typeface="SimSun" pitchFamily="2" charset="-122"/>
            </a:endParaRPr>
          </a:p>
        </p:txBody>
      </p:sp>
      <p:sp>
        <p:nvSpPr>
          <p:cNvPr id="142344" name="Rectangle 8"/>
          <p:cNvSpPr>
            <a:spLocks noChangeArrowheads="1"/>
          </p:cNvSpPr>
          <p:nvPr/>
        </p:nvSpPr>
        <p:spPr bwMode="auto">
          <a:xfrm>
            <a:off x="1447800" y="3429000"/>
            <a:ext cx="5753100" cy="641350"/>
          </a:xfrm>
          <a:prstGeom prst="rect">
            <a:avLst/>
          </a:prstGeom>
          <a:noFill/>
          <a:ln w="9525">
            <a:noFill/>
            <a:miter lim="800000"/>
            <a:headEnd/>
            <a:tailEnd/>
          </a:ln>
          <a:effectLst/>
        </p:spPr>
        <p:txBody>
          <a:bodyPr anchor="ctr">
            <a:spAutoFit/>
          </a:bodyPr>
          <a:lstStyle/>
          <a:p>
            <a:r>
              <a:rPr lang="en-US" altLang="zh-CN">
                <a:ea typeface="SimSun" pitchFamily="2" charset="-122"/>
              </a:rPr>
              <a:t>denotes the regime variable whose value depends on regime realization (1 or 2) of market index, </a:t>
            </a:r>
          </a:p>
        </p:txBody>
      </p:sp>
      <p:sp>
        <p:nvSpPr>
          <p:cNvPr id="142345" name="Rectangle 9"/>
          <p:cNvSpPr>
            <a:spLocks noChangeArrowheads="1"/>
          </p:cNvSpPr>
          <p:nvPr/>
        </p:nvSpPr>
        <p:spPr bwMode="auto">
          <a:xfrm>
            <a:off x="1676400" y="4495800"/>
            <a:ext cx="6642100" cy="366713"/>
          </a:xfrm>
          <a:prstGeom prst="rect">
            <a:avLst/>
          </a:prstGeom>
          <a:noFill/>
          <a:ln w="9525">
            <a:noFill/>
            <a:miter lim="800000"/>
            <a:headEnd/>
            <a:tailEnd/>
          </a:ln>
          <a:effectLst/>
        </p:spPr>
        <p:txBody>
          <a:bodyPr wrap="none" anchor="ctr">
            <a:spAutoFit/>
          </a:bodyPr>
          <a:lstStyle/>
          <a:p>
            <a:r>
              <a:rPr lang="en-US" altLang="zh-CN">
                <a:ea typeface="SimSun" pitchFamily="2" charset="-122"/>
              </a:rPr>
              <a:t>denotes the regime-dependent mean of excess return on market index  </a:t>
            </a:r>
          </a:p>
        </p:txBody>
      </p:sp>
      <p:pic>
        <p:nvPicPr>
          <p:cNvPr id="142346" name="Picture 10"/>
          <p:cNvPicPr>
            <a:picLocks noChangeAspect="1" noChangeArrowheads="1"/>
          </p:cNvPicPr>
          <p:nvPr>
            <p:ph sz="quarter" idx="3"/>
          </p:nvPr>
        </p:nvPicPr>
        <p:blipFill>
          <a:blip r:embed="rId5" cstate="print"/>
          <a:srcRect/>
          <a:stretch>
            <a:fillRect/>
          </a:stretch>
        </p:blipFill>
        <p:spPr>
          <a:xfrm>
            <a:off x="838200" y="5257800"/>
            <a:ext cx="615950" cy="352425"/>
          </a:xfrm>
          <a:noFill/>
          <a:ln/>
        </p:spPr>
      </p:pic>
      <p:sp>
        <p:nvSpPr>
          <p:cNvPr id="142347" name="Rectangle 11"/>
          <p:cNvSpPr>
            <a:spLocks noChangeArrowheads="1"/>
          </p:cNvSpPr>
          <p:nvPr/>
        </p:nvSpPr>
        <p:spPr bwMode="auto">
          <a:xfrm>
            <a:off x="1600200" y="5181600"/>
            <a:ext cx="6559550" cy="641350"/>
          </a:xfrm>
          <a:prstGeom prst="rect">
            <a:avLst/>
          </a:prstGeom>
          <a:noFill/>
          <a:ln w="9525">
            <a:noFill/>
            <a:miter lim="800000"/>
            <a:headEnd/>
            <a:tailEnd/>
          </a:ln>
          <a:effectLst/>
        </p:spPr>
        <p:txBody>
          <a:bodyPr anchor="ctr">
            <a:spAutoFit/>
          </a:bodyPr>
          <a:lstStyle/>
          <a:p>
            <a:r>
              <a:rPr lang="en-US"/>
              <a:t>denotes the regime-dependent conditional volatility, measured by standard deviation.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title"/>
          </p:nvPr>
        </p:nvSpPr>
        <p:spPr/>
        <p:txBody>
          <a:bodyPr/>
          <a:lstStyle/>
          <a:p>
            <a:r>
              <a:rPr lang="en-US" sz="2800" b="0" u="sng"/>
              <a:t>THE CONDITIONAL TRANSITION PROBABILITIES (MARKOV CHAIN RULE):</a:t>
            </a:r>
            <a:endParaRPr lang="en-GB" sz="2800" b="0" u="sng"/>
          </a:p>
        </p:txBody>
      </p:sp>
      <p:pic>
        <p:nvPicPr>
          <p:cNvPr id="143363" name="0 Imagen" descr="final-for-hamilton-probabilities.jpg"/>
          <p:cNvPicPr>
            <a:picLocks noChangeAspect="1" noChangeArrowheads="1"/>
          </p:cNvPicPr>
          <p:nvPr>
            <p:ph idx="1"/>
          </p:nvPr>
        </p:nvPicPr>
        <p:blipFill>
          <a:blip r:embed="rId2" cstate="print"/>
          <a:srcRect/>
          <a:stretch>
            <a:fillRect/>
          </a:stretch>
        </p:blipFill>
        <p:spPr>
          <a:xfrm>
            <a:off x="358775" y="2133600"/>
            <a:ext cx="8785225" cy="3910013"/>
          </a:xfrm>
          <a:noFill/>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p:cNvSpPr>
            <a:spLocks noGrp="1" noChangeArrowheads="1"/>
          </p:cNvSpPr>
          <p:nvPr>
            <p:ph type="title"/>
          </p:nvPr>
        </p:nvSpPr>
        <p:spPr/>
        <p:txBody>
          <a:bodyPr/>
          <a:lstStyle/>
          <a:p>
            <a:r>
              <a:rPr lang="en-US" sz="4000" b="0" u="sng"/>
              <a:t>PARAMETERS TO ESTIMATE:</a:t>
            </a:r>
            <a:r>
              <a:rPr lang="en-US" sz="4000"/>
              <a:t/>
            </a:r>
            <a:br>
              <a:rPr lang="en-US" sz="4000"/>
            </a:br>
            <a:endParaRPr lang="en-GB" sz="4000"/>
          </a:p>
        </p:txBody>
      </p:sp>
      <p:sp>
        <p:nvSpPr>
          <p:cNvPr id="144387" name="Rectangle 3"/>
          <p:cNvSpPr>
            <a:spLocks noGrp="1" noChangeArrowheads="1"/>
          </p:cNvSpPr>
          <p:nvPr>
            <p:ph type="body" idx="1"/>
          </p:nvPr>
        </p:nvSpPr>
        <p:spPr/>
        <p:txBody>
          <a:bodyPr/>
          <a:lstStyle/>
          <a:p>
            <a:r>
              <a:rPr lang="en-US" dirty="0"/>
              <a:t>θ = {µ1, µ2, σ1, σ2, P, Q}</a:t>
            </a:r>
          </a:p>
          <a:p>
            <a:r>
              <a:rPr lang="en-US" dirty="0"/>
              <a:t>the filter probability (ex-ante probability)</a:t>
            </a:r>
          </a:p>
          <a:p>
            <a:pPr>
              <a:buFont typeface="Wingdings" pitchFamily="2" charset="2"/>
              <a:buNone/>
            </a:pPr>
            <a:r>
              <a:rPr lang="en-US" sz="1800" dirty="0"/>
              <a:t>	</a:t>
            </a:r>
            <a:r>
              <a:rPr lang="en-US" sz="2400" dirty="0" smtClean="0"/>
              <a:t>Regime </a:t>
            </a:r>
            <a:r>
              <a:rPr lang="en-US" sz="2400" dirty="0"/>
              <a:t>Probability which is the inference about the process being in some particular regime at time t basis on the information available at time t;</a:t>
            </a:r>
          </a:p>
          <a:p>
            <a:r>
              <a:rPr lang="en-US" dirty="0"/>
              <a:t>the smoothed probability (ex-post probability)</a:t>
            </a:r>
          </a:p>
          <a:p>
            <a:pPr>
              <a:buFont typeface="Wingdings" pitchFamily="2" charset="2"/>
              <a:buNone/>
            </a:pPr>
            <a:r>
              <a:rPr lang="en-GB" sz="1800" dirty="0"/>
              <a:t>	</a:t>
            </a:r>
            <a:r>
              <a:rPr lang="en-GB" sz="2400" dirty="0"/>
              <a:t>The smoothed probabilities are the interference about the historical regimes the process was in at some point t. and it is based on the full sample information.</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p:cNvSpPr>
            <a:spLocks noGrp="1" noChangeArrowheads="1"/>
          </p:cNvSpPr>
          <p:nvPr>
            <p:ph type="title"/>
          </p:nvPr>
        </p:nvSpPr>
        <p:spPr/>
        <p:txBody>
          <a:bodyPr/>
          <a:lstStyle/>
          <a:p>
            <a:r>
              <a:rPr lang="en-US" sz="2800" b="0" u="sng">
                <a:solidFill>
                  <a:schemeClr val="tx1"/>
                </a:solidFill>
              </a:rPr>
              <a:t>METHOD: MAXIMUM LIKELIHOOD</a:t>
            </a:r>
            <a:r>
              <a:rPr lang="en-GB" sz="2800">
                <a:solidFill>
                  <a:schemeClr val="tx1"/>
                </a:solidFill>
              </a:rPr>
              <a:t/>
            </a:r>
            <a:br>
              <a:rPr lang="en-GB" sz="2800">
                <a:solidFill>
                  <a:schemeClr val="tx1"/>
                </a:solidFill>
              </a:rPr>
            </a:br>
            <a:endParaRPr lang="en-GB" sz="2800">
              <a:solidFill>
                <a:schemeClr val="tx1"/>
              </a:solidFill>
            </a:endParaRPr>
          </a:p>
        </p:txBody>
      </p:sp>
      <p:sp>
        <p:nvSpPr>
          <p:cNvPr id="145411" name="Rectangle 3"/>
          <p:cNvSpPr>
            <a:spLocks noGrp="1" noChangeArrowheads="1"/>
          </p:cNvSpPr>
          <p:nvPr>
            <p:ph type="body" idx="1"/>
          </p:nvPr>
        </p:nvSpPr>
        <p:spPr/>
        <p:txBody>
          <a:bodyPr/>
          <a:lstStyle/>
          <a:p>
            <a:r>
              <a:rPr lang="en-US" sz="2800"/>
              <a:t>Hamilton (1989) offers an approach on how to model regime changes when the shifts are not directly observable but statistically inferred through observing the </a:t>
            </a:r>
            <a:r>
              <a:rPr lang="en-GB" sz="2800"/>
              <a:t>behaviour</a:t>
            </a:r>
            <a:r>
              <a:rPr lang="en-US" sz="2800"/>
              <a:t> of the series.</a:t>
            </a:r>
            <a:endParaRPr lang="en-GB" sz="2800"/>
          </a:p>
          <a:p>
            <a:r>
              <a:rPr lang="en-US" sz="2800"/>
              <a:t>In the two state RS model, we assume the model is drawn from two normal distributions and the mean, variance, correlations are state dependent. The conditional density function for rmt (St), St =1, 2:</a:t>
            </a:r>
          </a:p>
          <a:p>
            <a:endParaRPr lang="en-GB" sz="280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2"/>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n-US"/>
          </a:p>
        </p:txBody>
      </p:sp>
      <p:pic>
        <p:nvPicPr>
          <p:cNvPr id="146435" name="Picture 3"/>
          <p:cNvPicPr>
            <a:picLocks noChangeAspect="1" noChangeArrowheads="1"/>
          </p:cNvPicPr>
          <p:nvPr/>
        </p:nvPicPr>
        <p:blipFill>
          <a:blip r:embed="rId2" cstate="print"/>
          <a:srcRect/>
          <a:stretch>
            <a:fillRect/>
          </a:stretch>
        </p:blipFill>
        <p:spPr bwMode="auto">
          <a:xfrm>
            <a:off x="1331913" y="1989138"/>
            <a:ext cx="6553200" cy="1008062"/>
          </a:xfrm>
          <a:prstGeom prst="rect">
            <a:avLst/>
          </a:prstGeom>
          <a:noFill/>
        </p:spPr>
      </p:pic>
      <p:sp>
        <p:nvSpPr>
          <p:cNvPr id="146436" name="Rectangle 4"/>
          <p:cNvSpPr>
            <a:spLocks noChangeArrowheads="1"/>
          </p:cNvSpPr>
          <p:nvPr/>
        </p:nvSpPr>
        <p:spPr bwMode="auto">
          <a:xfrm>
            <a:off x="0" y="581025"/>
            <a:ext cx="260350" cy="274638"/>
          </a:xfrm>
          <a:prstGeom prst="rect">
            <a:avLst/>
          </a:prstGeom>
          <a:noFill/>
          <a:ln w="9525">
            <a:noFill/>
            <a:miter lim="800000"/>
            <a:headEnd/>
            <a:tailEnd/>
          </a:ln>
          <a:effectLst/>
        </p:spPr>
        <p:txBody>
          <a:bodyPr wrap="none" anchor="ctr">
            <a:spAutoFit/>
          </a:bodyPr>
          <a:lstStyle/>
          <a:p>
            <a:pPr>
              <a:tabLst>
                <a:tab pos="1314450" algn="l"/>
              </a:tabLst>
            </a:pPr>
            <a:r>
              <a:rPr lang="en-GB" sz="1200">
                <a:ea typeface="SimSun" pitchFamily="2" charset="-122"/>
                <a:cs typeface="Times New Roman" pitchFamily="18" charset="0"/>
              </a:rPr>
              <a:t>  </a:t>
            </a:r>
            <a:endParaRPr lang="en-GB">
              <a:latin typeface="Arial" pitchFamily="34" charset="0"/>
              <a:ea typeface="SimSun" pitchFamily="2" charset="-122"/>
            </a:endParaRPr>
          </a:p>
        </p:txBody>
      </p:sp>
      <p:sp>
        <p:nvSpPr>
          <p:cNvPr id="146437" name="Rectangle 5"/>
          <p:cNvSpPr>
            <a:spLocks noChangeArrowheads="1"/>
          </p:cNvSpPr>
          <p:nvPr/>
        </p:nvSpPr>
        <p:spPr bwMode="auto">
          <a:xfrm>
            <a:off x="827088" y="3716338"/>
            <a:ext cx="1549400" cy="457200"/>
          </a:xfrm>
          <a:prstGeom prst="rect">
            <a:avLst/>
          </a:prstGeom>
          <a:noFill/>
          <a:ln w="9525">
            <a:noFill/>
            <a:miter lim="800000"/>
            <a:headEnd/>
            <a:tailEnd/>
          </a:ln>
          <a:effectLst/>
        </p:spPr>
        <p:txBody>
          <a:bodyPr anchor="ctr">
            <a:spAutoFit/>
          </a:bodyPr>
          <a:lstStyle/>
          <a:p>
            <a:r>
              <a:rPr lang="en-GB" sz="2400">
                <a:ea typeface="SimSun" pitchFamily="2" charset="-122"/>
                <a:cs typeface="Times New Roman" pitchFamily="18" charset="0"/>
              </a:rPr>
              <a:t>  L </a:t>
            </a:r>
            <a:r>
              <a:rPr lang="en-GB" sz="2400" b="1">
                <a:ea typeface="SimSun" pitchFamily="2" charset="-122"/>
                <a:cs typeface="Times New Roman" pitchFamily="18" charset="0"/>
              </a:rPr>
              <a:t>{</a:t>
            </a:r>
            <a:r>
              <a:rPr lang="en-US" sz="2400">
                <a:ea typeface="SimSun" pitchFamily="2" charset="-122"/>
                <a:cs typeface="Times New Roman" pitchFamily="18" charset="0"/>
              </a:rPr>
              <a:t>θ</a:t>
            </a:r>
            <a:r>
              <a:rPr lang="en-GB" sz="2400" b="1">
                <a:ea typeface="SimSun" pitchFamily="2" charset="-122"/>
                <a:cs typeface="Times New Roman" pitchFamily="18" charset="0"/>
              </a:rPr>
              <a:t>} = </a:t>
            </a:r>
            <a:endParaRPr lang="en-GB" sz="2400">
              <a:latin typeface="Arial" pitchFamily="34" charset="0"/>
              <a:ea typeface="SimSun" pitchFamily="2" charset="-122"/>
            </a:endParaRPr>
          </a:p>
        </p:txBody>
      </p:sp>
      <p:pic>
        <p:nvPicPr>
          <p:cNvPr id="146438" name="Picture 6"/>
          <p:cNvPicPr>
            <a:picLocks noChangeAspect="1" noChangeArrowheads="1"/>
          </p:cNvPicPr>
          <p:nvPr/>
        </p:nvPicPr>
        <p:blipFill>
          <a:blip r:embed="rId3" cstate="print"/>
          <a:srcRect/>
          <a:stretch>
            <a:fillRect/>
          </a:stretch>
        </p:blipFill>
        <p:spPr bwMode="auto">
          <a:xfrm>
            <a:off x="3376613" y="3076575"/>
            <a:ext cx="114300" cy="219075"/>
          </a:xfrm>
          <a:prstGeom prst="rect">
            <a:avLst/>
          </a:prstGeom>
          <a:noFill/>
        </p:spPr>
      </p:pic>
      <p:pic>
        <p:nvPicPr>
          <p:cNvPr id="146439" name="Picture 7"/>
          <p:cNvPicPr>
            <a:picLocks noChangeAspect="1" noChangeArrowheads="1"/>
          </p:cNvPicPr>
          <p:nvPr/>
        </p:nvPicPr>
        <p:blipFill>
          <a:blip r:embed="rId4" cstate="print"/>
          <a:srcRect/>
          <a:stretch>
            <a:fillRect/>
          </a:stretch>
        </p:blipFill>
        <p:spPr bwMode="auto">
          <a:xfrm>
            <a:off x="2411413" y="3284538"/>
            <a:ext cx="5184775" cy="1152525"/>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GB" sz="3200"/>
              <a:t>Structure of our Presentation</a:t>
            </a:r>
          </a:p>
        </p:txBody>
      </p:sp>
      <p:sp>
        <p:nvSpPr>
          <p:cNvPr id="9219" name="Rectangle 3"/>
          <p:cNvSpPr>
            <a:spLocks noGrp="1" noChangeArrowheads="1"/>
          </p:cNvSpPr>
          <p:nvPr>
            <p:ph type="body" sz="half" idx="1"/>
          </p:nvPr>
        </p:nvSpPr>
        <p:spPr/>
        <p:txBody>
          <a:bodyPr/>
          <a:lstStyle/>
          <a:p>
            <a:pPr>
              <a:lnSpc>
                <a:spcPct val="80000"/>
              </a:lnSpc>
              <a:buFont typeface="Wingdings" pitchFamily="2" charset="2"/>
              <a:buNone/>
            </a:pPr>
            <a:r>
              <a:rPr lang="it-IT" sz="2400" dirty="0"/>
              <a:t>Introduction:</a:t>
            </a:r>
          </a:p>
          <a:p>
            <a:pPr>
              <a:lnSpc>
                <a:spcPct val="80000"/>
              </a:lnSpc>
            </a:pPr>
            <a:r>
              <a:rPr lang="it-IT" sz="2400" dirty="0"/>
              <a:t>What is Regime Switching (RS)</a:t>
            </a:r>
          </a:p>
          <a:p>
            <a:pPr>
              <a:lnSpc>
                <a:spcPct val="80000"/>
              </a:lnSpc>
            </a:pPr>
            <a:r>
              <a:rPr lang="it-IT" sz="2400" dirty="0" smtClean="0"/>
              <a:t>Stylised </a:t>
            </a:r>
            <a:r>
              <a:rPr lang="it-IT" sz="2400" dirty="0"/>
              <a:t>facts and brief Literature Review</a:t>
            </a:r>
          </a:p>
          <a:p>
            <a:pPr>
              <a:lnSpc>
                <a:spcPct val="80000"/>
              </a:lnSpc>
            </a:pPr>
            <a:endParaRPr lang="it-IT" sz="2300" dirty="0"/>
          </a:p>
          <a:p>
            <a:pPr>
              <a:lnSpc>
                <a:spcPct val="80000"/>
              </a:lnSpc>
              <a:buFont typeface="Wingdings" pitchFamily="2" charset="2"/>
              <a:buNone/>
            </a:pPr>
            <a:endParaRPr lang="it-IT" sz="2300" dirty="0"/>
          </a:p>
          <a:p>
            <a:pPr>
              <a:lnSpc>
                <a:spcPct val="80000"/>
              </a:lnSpc>
              <a:buFont typeface="Wingdings" pitchFamily="2" charset="2"/>
              <a:buNone/>
            </a:pPr>
            <a:r>
              <a:rPr lang="it-IT" sz="2400" dirty="0"/>
              <a:t>Methodology:</a:t>
            </a:r>
          </a:p>
          <a:p>
            <a:pPr>
              <a:lnSpc>
                <a:spcPct val="80000"/>
              </a:lnSpc>
            </a:pPr>
            <a:r>
              <a:rPr lang="it-IT" sz="2400" dirty="0"/>
              <a:t>The Capital Asset Pricing Model (CAPM)</a:t>
            </a:r>
          </a:p>
          <a:p>
            <a:pPr>
              <a:lnSpc>
                <a:spcPct val="80000"/>
              </a:lnSpc>
            </a:pPr>
            <a:r>
              <a:rPr lang="it-IT" sz="2400" dirty="0"/>
              <a:t>Maximum Likelihood Estimation</a:t>
            </a:r>
          </a:p>
          <a:p>
            <a:pPr>
              <a:lnSpc>
                <a:spcPct val="80000"/>
              </a:lnSpc>
            </a:pPr>
            <a:endParaRPr lang="en-GB" sz="2300" dirty="0"/>
          </a:p>
          <a:p>
            <a:pPr>
              <a:lnSpc>
                <a:spcPct val="80000"/>
              </a:lnSpc>
            </a:pPr>
            <a:endParaRPr lang="en-GB" sz="2300" dirty="0"/>
          </a:p>
        </p:txBody>
      </p:sp>
      <p:sp>
        <p:nvSpPr>
          <p:cNvPr id="9220" name="Rectangle 4"/>
          <p:cNvSpPr>
            <a:spLocks noGrp="1" noChangeArrowheads="1"/>
          </p:cNvSpPr>
          <p:nvPr>
            <p:ph type="body" sz="half" idx="2"/>
          </p:nvPr>
        </p:nvSpPr>
        <p:spPr/>
        <p:txBody>
          <a:bodyPr/>
          <a:lstStyle/>
          <a:p>
            <a:pPr>
              <a:lnSpc>
                <a:spcPct val="80000"/>
              </a:lnSpc>
              <a:buFont typeface="Wingdings" pitchFamily="2" charset="2"/>
              <a:buNone/>
            </a:pPr>
            <a:r>
              <a:rPr lang="en-GB" sz="2400" dirty="0"/>
              <a:t>Data Description &amp; Analysis</a:t>
            </a:r>
          </a:p>
          <a:p>
            <a:pPr>
              <a:lnSpc>
                <a:spcPct val="80000"/>
              </a:lnSpc>
            </a:pPr>
            <a:r>
              <a:rPr lang="it-IT" sz="2400" dirty="0"/>
              <a:t>Descriptive Statistics</a:t>
            </a:r>
            <a:endParaRPr lang="en-GB" sz="2400" dirty="0"/>
          </a:p>
          <a:p>
            <a:pPr>
              <a:lnSpc>
                <a:spcPct val="80000"/>
              </a:lnSpc>
            </a:pPr>
            <a:r>
              <a:rPr lang="en-GB" sz="2400" dirty="0"/>
              <a:t>RS model without Short Selling </a:t>
            </a:r>
          </a:p>
          <a:p>
            <a:pPr>
              <a:lnSpc>
                <a:spcPct val="80000"/>
              </a:lnSpc>
            </a:pPr>
            <a:r>
              <a:rPr lang="en-GB" sz="2400" dirty="0"/>
              <a:t>RS model with Short Selling</a:t>
            </a:r>
          </a:p>
          <a:p>
            <a:pPr>
              <a:lnSpc>
                <a:spcPct val="80000"/>
              </a:lnSpc>
              <a:buFont typeface="Wingdings" pitchFamily="2" charset="2"/>
              <a:buNone/>
            </a:pPr>
            <a:endParaRPr lang="en-GB" sz="2400" dirty="0"/>
          </a:p>
          <a:p>
            <a:pPr>
              <a:lnSpc>
                <a:spcPct val="80000"/>
              </a:lnSpc>
              <a:buFont typeface="Wingdings" pitchFamily="2" charset="2"/>
              <a:buNone/>
            </a:pPr>
            <a:r>
              <a:rPr lang="en-GB" dirty="0"/>
              <a:t>Conclusion</a:t>
            </a:r>
          </a:p>
          <a:p>
            <a:pPr>
              <a:lnSpc>
                <a:spcPct val="80000"/>
              </a:lnSpc>
              <a:buFont typeface="Wingdings" pitchFamily="2" charset="2"/>
              <a:buNone/>
            </a:pPr>
            <a:endParaRPr lang="en-GB" dirty="0"/>
          </a:p>
          <a:p>
            <a:pPr>
              <a:lnSpc>
                <a:spcPct val="80000"/>
              </a:lnSpc>
              <a:buFont typeface="Wingdings" pitchFamily="2" charset="2"/>
              <a:buNone/>
            </a:pPr>
            <a:r>
              <a:rPr lang="en-GB" dirty="0"/>
              <a:t>Q &amp; A</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n-US"/>
          </a:p>
        </p:txBody>
      </p:sp>
      <p:pic>
        <p:nvPicPr>
          <p:cNvPr id="147459" name="Picture 3"/>
          <p:cNvPicPr>
            <a:picLocks noChangeAspect="1" noChangeArrowheads="1"/>
          </p:cNvPicPr>
          <p:nvPr/>
        </p:nvPicPr>
        <p:blipFill>
          <a:blip r:embed="rId2" cstate="print"/>
          <a:srcRect/>
          <a:stretch>
            <a:fillRect/>
          </a:stretch>
        </p:blipFill>
        <p:spPr bwMode="auto">
          <a:xfrm>
            <a:off x="755650" y="1773238"/>
            <a:ext cx="7704138" cy="863600"/>
          </a:xfrm>
          <a:prstGeom prst="rect">
            <a:avLst/>
          </a:prstGeom>
          <a:noFill/>
        </p:spPr>
      </p:pic>
      <p:sp>
        <p:nvSpPr>
          <p:cNvPr id="147460" name="Rectangle 4"/>
          <p:cNvSpPr>
            <a:spLocks noChangeArrowheads="1"/>
          </p:cNvSpPr>
          <p:nvPr/>
        </p:nvSpPr>
        <p:spPr bwMode="auto">
          <a:xfrm>
            <a:off x="0" y="504825"/>
            <a:ext cx="755650" cy="274638"/>
          </a:xfrm>
          <a:prstGeom prst="rect">
            <a:avLst/>
          </a:prstGeom>
          <a:noFill/>
          <a:ln w="9525">
            <a:noFill/>
            <a:miter lim="800000"/>
            <a:headEnd/>
            <a:tailEnd/>
          </a:ln>
          <a:effectLst/>
        </p:spPr>
        <p:txBody>
          <a:bodyPr wrap="none" anchor="ctr">
            <a:spAutoFit/>
          </a:bodyPr>
          <a:lstStyle/>
          <a:p>
            <a:r>
              <a:rPr lang="en-GB" sz="1200">
                <a:ea typeface="SimSun" pitchFamily="2" charset="-122"/>
                <a:cs typeface="Times New Roman" pitchFamily="18" charset="0"/>
              </a:rPr>
              <a:t>               </a:t>
            </a:r>
            <a:endParaRPr lang="en-GB">
              <a:latin typeface="Arial" pitchFamily="34" charset="0"/>
              <a:ea typeface="SimSun" pitchFamily="2" charset="-122"/>
            </a:endParaRPr>
          </a:p>
        </p:txBody>
      </p:sp>
      <p:sp>
        <p:nvSpPr>
          <p:cNvPr id="147461" name="Rectangle 5"/>
          <p:cNvSpPr>
            <a:spLocks noChangeArrowheads="1"/>
          </p:cNvSpPr>
          <p:nvPr/>
        </p:nvSpPr>
        <p:spPr bwMode="auto">
          <a:xfrm>
            <a:off x="3176588" y="2901950"/>
            <a:ext cx="481012" cy="274638"/>
          </a:xfrm>
          <a:prstGeom prst="rect">
            <a:avLst/>
          </a:prstGeom>
          <a:noFill/>
          <a:ln w="9525">
            <a:noFill/>
            <a:miter lim="800000"/>
            <a:headEnd/>
            <a:tailEnd/>
          </a:ln>
          <a:effectLst/>
        </p:spPr>
        <p:txBody>
          <a:bodyPr wrap="none" anchor="ctr">
            <a:spAutoFit/>
          </a:bodyPr>
          <a:lstStyle/>
          <a:p>
            <a:r>
              <a:rPr lang="en-GB" sz="1200">
                <a:ea typeface="SimSun" pitchFamily="2" charset="-122"/>
                <a:cs typeface="Times New Roman" pitchFamily="18" charset="0"/>
              </a:rPr>
              <a:t>and  </a:t>
            </a:r>
            <a:endParaRPr lang="en-GB">
              <a:latin typeface="Arial" pitchFamily="34" charset="0"/>
              <a:ea typeface="SimSun" pitchFamily="2" charset="-122"/>
            </a:endParaRPr>
          </a:p>
        </p:txBody>
      </p:sp>
      <p:pic>
        <p:nvPicPr>
          <p:cNvPr id="147462" name="Picture 6"/>
          <p:cNvPicPr>
            <a:picLocks noChangeAspect="1" noChangeArrowheads="1"/>
          </p:cNvPicPr>
          <p:nvPr/>
        </p:nvPicPr>
        <p:blipFill>
          <a:blip r:embed="rId3" cstate="print"/>
          <a:srcRect/>
          <a:stretch>
            <a:fillRect/>
          </a:stretch>
        </p:blipFill>
        <p:spPr bwMode="auto">
          <a:xfrm>
            <a:off x="971550" y="3357563"/>
            <a:ext cx="7345363" cy="863600"/>
          </a:xfrm>
          <a:prstGeom prst="rect">
            <a:avLst/>
          </a:prstGeom>
          <a:noFill/>
        </p:spPr>
      </p:pic>
      <p:sp>
        <p:nvSpPr>
          <p:cNvPr id="147463" name="Rectangle 7"/>
          <p:cNvSpPr>
            <a:spLocks noChangeArrowheads="1"/>
          </p:cNvSpPr>
          <p:nvPr/>
        </p:nvSpPr>
        <p:spPr bwMode="auto">
          <a:xfrm>
            <a:off x="0" y="2725738"/>
            <a:ext cx="9144000" cy="0"/>
          </a:xfrm>
          <a:prstGeom prst="rect">
            <a:avLst/>
          </a:prstGeom>
          <a:noFill/>
          <a:ln w="9525">
            <a:noFill/>
            <a:miter lim="800000"/>
            <a:headEnd/>
            <a:tailEnd/>
          </a:ln>
          <a:effectLst/>
        </p:spPr>
        <p:txBody>
          <a:bodyPr wrap="none" anchor="ctr">
            <a:spAutoFit/>
          </a:bodyPr>
          <a:lstStyle/>
          <a:p>
            <a:endParaRPr lang="en-US"/>
          </a:p>
        </p:txBody>
      </p:sp>
      <p:pic>
        <p:nvPicPr>
          <p:cNvPr id="147464" name="Picture 8"/>
          <p:cNvPicPr>
            <a:picLocks noChangeAspect="1" noChangeArrowheads="1"/>
          </p:cNvPicPr>
          <p:nvPr/>
        </p:nvPicPr>
        <p:blipFill>
          <a:blip r:embed="rId4" cstate="print"/>
          <a:srcRect/>
          <a:stretch>
            <a:fillRect/>
          </a:stretch>
        </p:blipFill>
        <p:spPr bwMode="auto">
          <a:xfrm>
            <a:off x="1979613" y="4868863"/>
            <a:ext cx="2520950" cy="792162"/>
          </a:xfrm>
          <a:prstGeom prst="rect">
            <a:avLst/>
          </a:prstGeom>
          <a:noFill/>
        </p:spPr>
      </p:pic>
      <p:pic>
        <p:nvPicPr>
          <p:cNvPr id="147465" name="Picture 9"/>
          <p:cNvPicPr>
            <a:picLocks noChangeAspect="1" noChangeArrowheads="1"/>
          </p:cNvPicPr>
          <p:nvPr/>
        </p:nvPicPr>
        <p:blipFill>
          <a:blip r:embed="rId5" cstate="print"/>
          <a:srcRect/>
          <a:stretch>
            <a:fillRect/>
          </a:stretch>
        </p:blipFill>
        <p:spPr bwMode="auto">
          <a:xfrm>
            <a:off x="5508625" y="4797425"/>
            <a:ext cx="2303463" cy="792163"/>
          </a:xfrm>
          <a:prstGeom prst="rect">
            <a:avLst/>
          </a:prstGeom>
          <a:noFill/>
        </p:spPr>
      </p:pic>
      <p:sp>
        <p:nvSpPr>
          <p:cNvPr id="147466" name="Rectangle 10"/>
          <p:cNvSpPr>
            <a:spLocks noChangeArrowheads="1"/>
          </p:cNvSpPr>
          <p:nvPr/>
        </p:nvSpPr>
        <p:spPr bwMode="auto">
          <a:xfrm>
            <a:off x="8489950" y="3573463"/>
            <a:ext cx="527050" cy="366712"/>
          </a:xfrm>
          <a:prstGeom prst="rect">
            <a:avLst/>
          </a:prstGeom>
          <a:noFill/>
          <a:ln w="9525">
            <a:noFill/>
            <a:miter lim="800000"/>
            <a:headEnd/>
            <a:tailEnd/>
          </a:ln>
          <a:effectLst/>
        </p:spPr>
        <p:txBody>
          <a:bodyPr wrap="none" anchor="ctr">
            <a:spAutoFit/>
          </a:bodyPr>
          <a:lstStyle/>
          <a:p>
            <a:r>
              <a:rPr lang="en-GB" altLang="zh-CN">
                <a:latin typeface="Arial" pitchFamily="34" charset="0"/>
                <a:ea typeface="SimSun" pitchFamily="2" charset="-122"/>
              </a:rPr>
              <a:t>(1) </a:t>
            </a:r>
          </a:p>
        </p:txBody>
      </p:sp>
      <p:sp>
        <p:nvSpPr>
          <p:cNvPr id="147467" name="Rectangle 11"/>
          <p:cNvSpPr>
            <a:spLocks noChangeArrowheads="1"/>
          </p:cNvSpPr>
          <p:nvPr/>
        </p:nvSpPr>
        <p:spPr bwMode="auto">
          <a:xfrm>
            <a:off x="8489950" y="5084763"/>
            <a:ext cx="527050" cy="366712"/>
          </a:xfrm>
          <a:prstGeom prst="rect">
            <a:avLst/>
          </a:prstGeom>
          <a:noFill/>
          <a:ln w="9525">
            <a:noFill/>
            <a:miter lim="800000"/>
            <a:headEnd/>
            <a:tailEnd/>
          </a:ln>
          <a:effectLst/>
        </p:spPr>
        <p:txBody>
          <a:bodyPr wrap="none" anchor="ctr">
            <a:spAutoFit/>
          </a:bodyPr>
          <a:lstStyle/>
          <a:p>
            <a:r>
              <a:rPr lang="en-GB" altLang="zh-CN">
                <a:latin typeface="Arial" pitchFamily="34" charset="0"/>
                <a:ea typeface="SimSun" pitchFamily="2" charset="-122"/>
              </a:rPr>
              <a:t>(2)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2"/>
          <p:cNvSpPr>
            <a:spLocks noGrp="1" noChangeArrowheads="1"/>
          </p:cNvSpPr>
          <p:nvPr>
            <p:ph type="body" idx="1"/>
          </p:nvPr>
        </p:nvSpPr>
        <p:spPr>
          <a:xfrm>
            <a:off x="457200" y="4081463"/>
            <a:ext cx="8229600" cy="2049462"/>
          </a:xfrm>
        </p:spPr>
        <p:txBody>
          <a:bodyPr/>
          <a:lstStyle/>
          <a:p>
            <a:r>
              <a:rPr lang="en-GB"/>
              <a:t>We iterate the process in (1), (2), (3) and (4) till the values for </a:t>
            </a:r>
            <a:r>
              <a:rPr lang="en-GB" b="1"/>
              <a:t> </a:t>
            </a:r>
            <a:r>
              <a:rPr lang="ru-RU" b="1">
                <a:cs typeface="Times New Roman" pitchFamily="18" charset="0"/>
              </a:rPr>
              <a:t>П</a:t>
            </a:r>
            <a:r>
              <a:rPr lang="en-GB" b="1"/>
              <a:t>1*</a:t>
            </a:r>
            <a:r>
              <a:rPr lang="en-GB"/>
              <a:t>, </a:t>
            </a:r>
            <a:r>
              <a:rPr lang="en-US" b="1">
                <a:cs typeface="Times New Roman" pitchFamily="18" charset="0"/>
              </a:rPr>
              <a:t>µ</a:t>
            </a:r>
            <a:r>
              <a:rPr lang="en-GB" b="1"/>
              <a:t>1*</a:t>
            </a:r>
            <a:r>
              <a:rPr lang="en-GB"/>
              <a:t> and </a:t>
            </a:r>
            <a:r>
              <a:rPr lang="ru-RU" altLang="zh-CN" b="1">
                <a:cs typeface="Times New Roman" pitchFamily="18" charset="0"/>
              </a:rPr>
              <a:t>б</a:t>
            </a:r>
            <a:r>
              <a:rPr lang="en-GB" altLang="zh-CN" b="1">
                <a:ea typeface="SimSun" pitchFamily="2" charset="-122"/>
                <a:cs typeface="Times New Roman" pitchFamily="18" charset="0"/>
              </a:rPr>
              <a:t>1</a:t>
            </a:r>
            <a:r>
              <a:rPr lang="en-GB" b="1"/>
              <a:t>, </a:t>
            </a:r>
            <a:r>
              <a:rPr lang="en-GB"/>
              <a:t>for state 1 and 2</a:t>
            </a:r>
            <a:r>
              <a:rPr lang="en-GB" b="1"/>
              <a:t> </a:t>
            </a:r>
            <a:r>
              <a:rPr lang="en-GB"/>
              <a:t>stabilize.</a:t>
            </a:r>
          </a:p>
        </p:txBody>
      </p:sp>
      <p:sp>
        <p:nvSpPr>
          <p:cNvPr id="148483" name="Rectangle 3"/>
          <p:cNvSpPr>
            <a:spLocks noChangeArrowheads="1"/>
          </p:cNvSpPr>
          <p:nvPr/>
        </p:nvSpPr>
        <p:spPr bwMode="auto">
          <a:xfrm>
            <a:off x="4005263" y="2570163"/>
            <a:ext cx="488950" cy="274637"/>
          </a:xfrm>
          <a:prstGeom prst="rect">
            <a:avLst/>
          </a:prstGeom>
          <a:noFill/>
          <a:ln w="9525">
            <a:noFill/>
            <a:miter lim="800000"/>
            <a:headEnd/>
            <a:tailEnd/>
          </a:ln>
          <a:effectLst/>
        </p:spPr>
        <p:txBody>
          <a:bodyPr wrap="none" anchor="ctr">
            <a:spAutoFit/>
          </a:bodyPr>
          <a:lstStyle/>
          <a:p>
            <a:r>
              <a:rPr lang="en-GB" sz="1200">
                <a:ea typeface="SimSun" pitchFamily="2" charset="-122"/>
                <a:cs typeface="Times New Roman" pitchFamily="18" charset="0"/>
              </a:rPr>
              <a:t>        </a:t>
            </a:r>
            <a:endParaRPr lang="en-GB">
              <a:latin typeface="Arial" pitchFamily="34" charset="0"/>
              <a:ea typeface="SimSun" pitchFamily="2" charset="-122"/>
            </a:endParaRPr>
          </a:p>
        </p:txBody>
      </p:sp>
      <p:pic>
        <p:nvPicPr>
          <p:cNvPr id="148484" name="Picture 4"/>
          <p:cNvPicPr>
            <a:picLocks noChangeAspect="1" noChangeArrowheads="1"/>
          </p:cNvPicPr>
          <p:nvPr/>
        </p:nvPicPr>
        <p:blipFill>
          <a:blip r:embed="rId2" cstate="print"/>
          <a:srcRect/>
          <a:stretch>
            <a:fillRect/>
          </a:stretch>
        </p:blipFill>
        <p:spPr bwMode="auto">
          <a:xfrm>
            <a:off x="755650" y="2276475"/>
            <a:ext cx="2736850" cy="647700"/>
          </a:xfrm>
          <a:prstGeom prst="rect">
            <a:avLst/>
          </a:prstGeom>
          <a:noFill/>
        </p:spPr>
      </p:pic>
      <p:sp>
        <p:nvSpPr>
          <p:cNvPr id="148485" name="Rectangle 5"/>
          <p:cNvSpPr>
            <a:spLocks noChangeArrowheads="1"/>
          </p:cNvSpPr>
          <p:nvPr/>
        </p:nvSpPr>
        <p:spPr bwMode="auto">
          <a:xfrm>
            <a:off x="3419475" y="3357563"/>
            <a:ext cx="595313" cy="274637"/>
          </a:xfrm>
          <a:prstGeom prst="rect">
            <a:avLst/>
          </a:prstGeom>
          <a:noFill/>
          <a:ln w="9525">
            <a:noFill/>
            <a:miter lim="800000"/>
            <a:headEnd/>
            <a:tailEnd/>
          </a:ln>
          <a:effectLst/>
        </p:spPr>
        <p:txBody>
          <a:bodyPr wrap="none" anchor="ctr">
            <a:spAutoFit/>
          </a:bodyPr>
          <a:lstStyle/>
          <a:p>
            <a:r>
              <a:rPr lang="en-GB" sz="1200">
                <a:ea typeface="SimSun" pitchFamily="2" charset="-122"/>
                <a:cs typeface="Times New Roman" pitchFamily="18" charset="0"/>
              </a:rPr>
              <a:t>  and   </a:t>
            </a:r>
            <a:endParaRPr lang="en-GB">
              <a:latin typeface="Arial" pitchFamily="34" charset="0"/>
              <a:ea typeface="SimSun" pitchFamily="2" charset="-122"/>
            </a:endParaRPr>
          </a:p>
        </p:txBody>
      </p:sp>
      <p:pic>
        <p:nvPicPr>
          <p:cNvPr id="148486" name="Picture 6"/>
          <p:cNvPicPr>
            <a:picLocks noChangeAspect="1" noChangeArrowheads="1"/>
          </p:cNvPicPr>
          <p:nvPr/>
        </p:nvPicPr>
        <p:blipFill>
          <a:blip r:embed="rId3" cstate="print"/>
          <a:srcRect/>
          <a:stretch>
            <a:fillRect/>
          </a:stretch>
        </p:blipFill>
        <p:spPr bwMode="auto">
          <a:xfrm>
            <a:off x="4140200" y="2349500"/>
            <a:ext cx="2447925" cy="574675"/>
          </a:xfrm>
          <a:prstGeom prst="rect">
            <a:avLst/>
          </a:prstGeom>
          <a:noFill/>
        </p:spPr>
      </p:pic>
      <p:sp>
        <p:nvSpPr>
          <p:cNvPr id="148487" name="Rectangle 7"/>
          <p:cNvSpPr>
            <a:spLocks noChangeArrowheads="1"/>
          </p:cNvSpPr>
          <p:nvPr/>
        </p:nvSpPr>
        <p:spPr bwMode="auto">
          <a:xfrm>
            <a:off x="3771900" y="2570163"/>
            <a:ext cx="412750" cy="274637"/>
          </a:xfrm>
          <a:prstGeom prst="rect">
            <a:avLst/>
          </a:prstGeom>
          <a:noFill/>
          <a:ln w="9525">
            <a:noFill/>
            <a:miter lim="800000"/>
            <a:headEnd/>
            <a:tailEnd/>
          </a:ln>
          <a:effectLst/>
        </p:spPr>
        <p:txBody>
          <a:bodyPr wrap="none" anchor="ctr">
            <a:spAutoFit/>
          </a:bodyPr>
          <a:lstStyle/>
          <a:p>
            <a:r>
              <a:rPr lang="en-GB" sz="1200">
                <a:ea typeface="SimSun" pitchFamily="2" charset="-122"/>
                <a:cs typeface="Times New Roman" pitchFamily="18" charset="0"/>
              </a:rPr>
              <a:t>      </a:t>
            </a:r>
            <a:endParaRPr lang="en-GB">
              <a:latin typeface="Arial" pitchFamily="34" charset="0"/>
              <a:ea typeface="SimSun" pitchFamily="2" charset="-122"/>
            </a:endParaRPr>
          </a:p>
        </p:txBody>
      </p:sp>
      <p:pic>
        <p:nvPicPr>
          <p:cNvPr id="148488" name="Picture 8"/>
          <p:cNvPicPr>
            <a:picLocks noChangeAspect="1" noChangeArrowheads="1"/>
          </p:cNvPicPr>
          <p:nvPr/>
        </p:nvPicPr>
        <p:blipFill>
          <a:blip r:embed="rId4" cstate="print"/>
          <a:srcRect/>
          <a:stretch>
            <a:fillRect/>
          </a:stretch>
        </p:blipFill>
        <p:spPr bwMode="auto">
          <a:xfrm>
            <a:off x="838200" y="3200400"/>
            <a:ext cx="2520950" cy="647700"/>
          </a:xfrm>
          <a:prstGeom prst="rect">
            <a:avLst/>
          </a:prstGeom>
          <a:noFill/>
        </p:spPr>
      </p:pic>
      <p:sp>
        <p:nvSpPr>
          <p:cNvPr id="148489" name="Rectangle 9"/>
          <p:cNvSpPr>
            <a:spLocks noChangeArrowheads="1"/>
          </p:cNvSpPr>
          <p:nvPr/>
        </p:nvSpPr>
        <p:spPr bwMode="auto">
          <a:xfrm>
            <a:off x="3563938" y="2492375"/>
            <a:ext cx="595312" cy="274638"/>
          </a:xfrm>
          <a:prstGeom prst="rect">
            <a:avLst/>
          </a:prstGeom>
          <a:noFill/>
          <a:ln w="9525">
            <a:noFill/>
            <a:miter lim="800000"/>
            <a:headEnd/>
            <a:tailEnd/>
          </a:ln>
          <a:effectLst/>
        </p:spPr>
        <p:txBody>
          <a:bodyPr wrap="none" anchor="ctr">
            <a:spAutoFit/>
          </a:bodyPr>
          <a:lstStyle/>
          <a:p>
            <a:r>
              <a:rPr lang="en-GB" sz="1200">
                <a:ea typeface="SimSun" pitchFamily="2" charset="-122"/>
                <a:cs typeface="Times New Roman" pitchFamily="18" charset="0"/>
              </a:rPr>
              <a:t>  and   </a:t>
            </a:r>
            <a:endParaRPr lang="en-GB">
              <a:latin typeface="Arial" pitchFamily="34" charset="0"/>
              <a:ea typeface="SimSun" pitchFamily="2" charset="-122"/>
            </a:endParaRPr>
          </a:p>
        </p:txBody>
      </p:sp>
      <p:pic>
        <p:nvPicPr>
          <p:cNvPr id="148490" name="Picture 10"/>
          <p:cNvPicPr>
            <a:picLocks noChangeAspect="1" noChangeArrowheads="1"/>
          </p:cNvPicPr>
          <p:nvPr/>
        </p:nvPicPr>
        <p:blipFill>
          <a:blip r:embed="rId5" cstate="print"/>
          <a:srcRect/>
          <a:stretch>
            <a:fillRect/>
          </a:stretch>
        </p:blipFill>
        <p:spPr bwMode="auto">
          <a:xfrm>
            <a:off x="4067175" y="3213100"/>
            <a:ext cx="2376488" cy="647700"/>
          </a:xfrm>
          <a:prstGeom prst="rect">
            <a:avLst/>
          </a:prstGeom>
          <a:noFill/>
        </p:spPr>
      </p:pic>
      <p:sp>
        <p:nvSpPr>
          <p:cNvPr id="148491" name="Rectangle 11"/>
          <p:cNvSpPr>
            <a:spLocks noChangeArrowheads="1"/>
          </p:cNvSpPr>
          <p:nvPr/>
        </p:nvSpPr>
        <p:spPr bwMode="auto">
          <a:xfrm>
            <a:off x="6948488" y="2565400"/>
            <a:ext cx="527050" cy="366713"/>
          </a:xfrm>
          <a:prstGeom prst="rect">
            <a:avLst/>
          </a:prstGeom>
          <a:noFill/>
          <a:ln w="9525">
            <a:noFill/>
            <a:miter lim="800000"/>
            <a:headEnd/>
            <a:tailEnd/>
          </a:ln>
          <a:effectLst/>
        </p:spPr>
        <p:txBody>
          <a:bodyPr wrap="none" anchor="ctr">
            <a:spAutoFit/>
          </a:bodyPr>
          <a:lstStyle/>
          <a:p>
            <a:r>
              <a:rPr lang="en-GB" altLang="zh-CN">
                <a:latin typeface="Arial" pitchFamily="34" charset="0"/>
                <a:ea typeface="SimSun" pitchFamily="2" charset="-122"/>
              </a:rPr>
              <a:t>(3) </a:t>
            </a:r>
          </a:p>
        </p:txBody>
      </p:sp>
      <p:sp>
        <p:nvSpPr>
          <p:cNvPr id="148492" name="Rectangle 12"/>
          <p:cNvSpPr>
            <a:spLocks noChangeArrowheads="1"/>
          </p:cNvSpPr>
          <p:nvPr/>
        </p:nvSpPr>
        <p:spPr bwMode="auto">
          <a:xfrm>
            <a:off x="7019925" y="3357563"/>
            <a:ext cx="527050" cy="366712"/>
          </a:xfrm>
          <a:prstGeom prst="rect">
            <a:avLst/>
          </a:prstGeom>
          <a:noFill/>
          <a:ln w="9525">
            <a:noFill/>
            <a:miter lim="800000"/>
            <a:headEnd/>
            <a:tailEnd/>
          </a:ln>
          <a:effectLst/>
        </p:spPr>
        <p:txBody>
          <a:bodyPr wrap="none" anchor="ctr">
            <a:spAutoFit/>
          </a:bodyPr>
          <a:lstStyle/>
          <a:p>
            <a:r>
              <a:rPr lang="en-GB" altLang="zh-CN">
                <a:latin typeface="Arial" pitchFamily="34" charset="0"/>
                <a:ea typeface="SimSun" pitchFamily="2" charset="-122"/>
              </a:rPr>
              <a:t>(4)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Grp="1" noChangeArrowheads="1"/>
          </p:cNvSpPr>
          <p:nvPr>
            <p:ph type="title"/>
          </p:nvPr>
        </p:nvSpPr>
        <p:spPr>
          <a:xfrm>
            <a:off x="0" y="2895600"/>
            <a:ext cx="9144000" cy="1143000"/>
          </a:xfrm>
        </p:spPr>
        <p:txBody>
          <a:bodyPr/>
          <a:lstStyle/>
          <a:p>
            <a:r>
              <a:rPr lang="en-GB" sz="4000"/>
              <a:t>DATA DESCRIPTION AND ANALYSIS</a:t>
            </a:r>
            <a:br>
              <a:rPr lang="en-GB" sz="4000"/>
            </a:br>
            <a:endParaRPr lang="en-GB" sz="400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en-GB" b="0"/>
              <a:t>Data Analysis &amp; Description</a:t>
            </a:r>
          </a:p>
        </p:txBody>
      </p:sp>
      <p:sp>
        <p:nvSpPr>
          <p:cNvPr id="35843" name="Rectangle 3"/>
          <p:cNvSpPr>
            <a:spLocks noGrp="1" noChangeArrowheads="1"/>
          </p:cNvSpPr>
          <p:nvPr>
            <p:ph type="body" idx="1"/>
          </p:nvPr>
        </p:nvSpPr>
        <p:spPr>
          <a:xfrm>
            <a:off x="457200" y="1600200"/>
            <a:ext cx="8458200" cy="4953000"/>
          </a:xfrm>
        </p:spPr>
        <p:txBody>
          <a:bodyPr/>
          <a:lstStyle/>
          <a:p>
            <a:pPr marL="609600" indent="-609600" algn="just">
              <a:lnSpc>
                <a:spcPct val="80000"/>
              </a:lnSpc>
              <a:spcBef>
                <a:spcPct val="35000"/>
              </a:spcBef>
            </a:pPr>
            <a:r>
              <a:rPr lang="en-GB" sz="2400" dirty="0" smtClean="0"/>
              <a:t>Data </a:t>
            </a:r>
            <a:r>
              <a:rPr lang="en-GB" sz="2400" dirty="0"/>
              <a:t>used </a:t>
            </a:r>
            <a:r>
              <a:rPr lang="en-GB" sz="2400" dirty="0" smtClean="0"/>
              <a:t>is monthly index values for three Subcontinent stock Exchanges </a:t>
            </a:r>
            <a:r>
              <a:rPr lang="en-GB" sz="2400" dirty="0"/>
              <a:t>from December 1993 to July 2009</a:t>
            </a:r>
            <a:r>
              <a:rPr lang="en-GB" sz="2400" dirty="0" smtClean="0"/>
              <a:t>. </a:t>
            </a:r>
            <a:r>
              <a:rPr lang="en-GB" sz="2400" dirty="0"/>
              <a:t>These stock indices are Karachi Stock Exchange (KSE), Bombay Stock Exchange (BSE) and </a:t>
            </a:r>
            <a:r>
              <a:rPr lang="en-GB" sz="2400" dirty="0" smtClean="0"/>
              <a:t>Dhaka Stock </a:t>
            </a:r>
            <a:r>
              <a:rPr lang="en-GB" sz="2400" dirty="0"/>
              <a:t>Exchange </a:t>
            </a:r>
            <a:r>
              <a:rPr lang="en-GB" sz="2400" dirty="0" smtClean="0"/>
              <a:t>(DSE</a:t>
            </a:r>
            <a:r>
              <a:rPr lang="en-GB" sz="2400" dirty="0"/>
              <a:t>). </a:t>
            </a:r>
            <a:r>
              <a:rPr lang="en-GB" sz="2400" dirty="0" smtClean="0"/>
              <a:t>The MSCI World is </a:t>
            </a:r>
            <a:r>
              <a:rPr lang="en-GB" sz="2400" dirty="0"/>
              <a:t>used as the market index, a proxy of GDP. It is generally accepted that that business cycles drive regimes in the stock market, (Markose and Yang, 2007) </a:t>
            </a:r>
          </a:p>
          <a:p>
            <a:pPr marL="609600" indent="-609600" algn="just">
              <a:lnSpc>
                <a:spcPct val="80000"/>
              </a:lnSpc>
              <a:spcBef>
                <a:spcPct val="35000"/>
              </a:spcBef>
            </a:pPr>
            <a:r>
              <a:rPr lang="en-GB" sz="2400" dirty="0"/>
              <a:t>The monthly </a:t>
            </a:r>
            <a:r>
              <a:rPr lang="en-GB" sz="2400" dirty="0" smtClean="0"/>
              <a:t>US T-Bill Rate is </a:t>
            </a:r>
            <a:r>
              <a:rPr lang="en-GB" sz="2400" dirty="0"/>
              <a:t>used as the risk free return, to facilitate the calculation of excess returns.</a:t>
            </a:r>
          </a:p>
          <a:p>
            <a:pPr marL="609600" indent="-609600" algn="just">
              <a:lnSpc>
                <a:spcPct val="80000"/>
              </a:lnSpc>
              <a:spcBef>
                <a:spcPct val="35000"/>
              </a:spcBef>
            </a:pPr>
            <a:r>
              <a:rPr lang="en-GB" sz="2400" dirty="0"/>
              <a:t>The sample period is </a:t>
            </a:r>
            <a:r>
              <a:rPr lang="en-GB" sz="2400" dirty="0" smtClean="0"/>
              <a:t>December 1993 to July 2009</a:t>
            </a:r>
            <a:r>
              <a:rPr lang="en-GB" sz="2400" dirty="0" smtClean="0"/>
              <a:t>, </a:t>
            </a:r>
            <a:r>
              <a:rPr lang="en-GB" sz="2400" dirty="0"/>
              <a:t>totalling </a:t>
            </a:r>
            <a:r>
              <a:rPr lang="en-GB" sz="2400" dirty="0" smtClean="0"/>
              <a:t>185 </a:t>
            </a:r>
            <a:r>
              <a:rPr lang="en-GB" sz="2400" dirty="0"/>
              <a:t>observations for each </a:t>
            </a:r>
            <a:r>
              <a:rPr lang="en-GB" sz="2400" dirty="0" smtClean="0"/>
              <a:t>stock index.</a:t>
            </a:r>
            <a:endParaRPr lang="en-GB" sz="2400" dirty="0"/>
          </a:p>
          <a:p>
            <a:pPr marL="609600" indent="-609600" algn="just">
              <a:lnSpc>
                <a:spcPct val="80000"/>
              </a:lnSpc>
              <a:spcBef>
                <a:spcPct val="35000"/>
              </a:spcBef>
              <a:buFontTx/>
              <a:buAutoNum type="arabicPeriod"/>
            </a:pPr>
            <a:r>
              <a:rPr lang="en-GB" sz="2400" dirty="0"/>
              <a:t> In Sample </a:t>
            </a:r>
            <a:r>
              <a:rPr lang="en-GB" sz="2400" dirty="0" smtClean="0"/>
              <a:t>1994-1999</a:t>
            </a:r>
            <a:endParaRPr lang="en-GB" sz="2400" dirty="0"/>
          </a:p>
          <a:p>
            <a:pPr marL="609600" indent="-609600" algn="just">
              <a:lnSpc>
                <a:spcPct val="80000"/>
              </a:lnSpc>
              <a:spcBef>
                <a:spcPct val="35000"/>
              </a:spcBef>
              <a:buFontTx/>
              <a:buAutoNum type="arabicPeriod"/>
            </a:pPr>
            <a:r>
              <a:rPr lang="en-GB" sz="2400" dirty="0"/>
              <a:t> Out of Sample </a:t>
            </a:r>
            <a:r>
              <a:rPr lang="en-GB" sz="2400" dirty="0" smtClean="0"/>
              <a:t>2000-2009</a:t>
            </a:r>
            <a:endParaRPr lang="en-GB" sz="2400" dirty="0"/>
          </a:p>
          <a:p>
            <a:pPr marL="609600" indent="-609600" algn="just">
              <a:lnSpc>
                <a:spcPct val="80000"/>
              </a:lnSpc>
            </a:pPr>
            <a:endParaRPr lang="en-GB" sz="18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a:xfrm>
            <a:off x="457200" y="152400"/>
            <a:ext cx="8229600" cy="255587"/>
          </a:xfrm>
        </p:spPr>
        <p:txBody>
          <a:bodyPr/>
          <a:lstStyle/>
          <a:p>
            <a:r>
              <a:rPr lang="en-GB" sz="2400" b="0" i="1" dirty="0"/>
              <a:t>Statistical Description of Three </a:t>
            </a:r>
            <a:r>
              <a:rPr lang="en-GB" sz="2400" b="0" i="1" dirty="0" smtClean="0"/>
              <a:t>Indices</a:t>
            </a:r>
            <a:r>
              <a:rPr lang="en-GB" sz="2400" dirty="0" smtClean="0"/>
              <a:t> </a:t>
            </a:r>
            <a:r>
              <a:rPr lang="en-GB" sz="2400" dirty="0"/>
              <a:t>: Whole Data</a:t>
            </a:r>
          </a:p>
        </p:txBody>
      </p:sp>
      <p:graphicFrame>
        <p:nvGraphicFramePr>
          <p:cNvPr id="136" name="Table 135"/>
          <p:cNvGraphicFramePr>
            <a:graphicFrameLocks noGrp="1"/>
          </p:cNvGraphicFramePr>
          <p:nvPr/>
        </p:nvGraphicFramePr>
        <p:xfrm>
          <a:off x="1" y="685795"/>
          <a:ext cx="9143998" cy="6104177"/>
        </p:xfrm>
        <a:graphic>
          <a:graphicData uri="http://schemas.openxmlformats.org/drawingml/2006/table">
            <a:tbl>
              <a:tblPr/>
              <a:tblGrid>
                <a:gridCol w="2622511"/>
                <a:gridCol w="1563282"/>
                <a:gridCol w="1563282"/>
                <a:gridCol w="1659833"/>
                <a:gridCol w="1735090"/>
              </a:tblGrid>
              <a:tr h="287844">
                <a:tc gridSpan="5">
                  <a:txBody>
                    <a:bodyPr/>
                    <a:lstStyle/>
                    <a:p>
                      <a:pPr marL="0" marR="0" algn="ctr" hangingPunct="1">
                        <a:spcBef>
                          <a:spcPts val="0"/>
                        </a:spcBef>
                        <a:spcAft>
                          <a:spcPts val="0"/>
                        </a:spcAft>
                      </a:pPr>
                      <a:r>
                        <a:rPr lang="en-US" sz="1800" b="1" kern="0" dirty="0">
                          <a:latin typeface="Times New Roman"/>
                          <a:ea typeface="Times New Roman"/>
                          <a:cs typeface="Times New Roman"/>
                        </a:rPr>
                        <a:t>Whole Sample : January 1994 -July 2009</a:t>
                      </a:r>
                      <a:endParaRPr lang="en-US" sz="1800" kern="1400" dirty="0">
                        <a:latin typeface="Times New Roman"/>
                        <a:ea typeface="SimSun"/>
                        <a:cs typeface="Times New Roman"/>
                      </a:endParaRPr>
                    </a:p>
                  </a:txBody>
                  <a:tcPr marL="41020" marR="41020" marT="0" marB="0" anchor="b">
                    <a:lnL w="28575" cap="flat" cmpd="dbl"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87844">
                <a:tc>
                  <a:txBody>
                    <a:bodyPr/>
                    <a:lstStyle/>
                    <a:p>
                      <a:pPr marL="0" marR="0" hangingPunct="1">
                        <a:spcBef>
                          <a:spcPts val="0"/>
                        </a:spcBef>
                        <a:spcAft>
                          <a:spcPts val="0"/>
                        </a:spcAft>
                      </a:pPr>
                      <a:r>
                        <a:rPr lang="en-US" sz="1800" b="1" kern="0" dirty="0">
                          <a:latin typeface="Times New Roman"/>
                          <a:ea typeface="Times New Roman"/>
                          <a:cs typeface="Times New Roman"/>
                        </a:rPr>
                        <a:t>Observations:</a:t>
                      </a:r>
                      <a:endParaRPr lang="en-US" sz="1800" kern="1400" dirty="0">
                        <a:latin typeface="Times New Roman"/>
                        <a:ea typeface="SimSun"/>
                        <a:cs typeface="Times New Roman"/>
                      </a:endParaRPr>
                    </a:p>
                  </a:txBody>
                  <a:tcPr marL="41020" marR="41020" marT="0" marB="0" anchor="b">
                    <a:lnL w="28575"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marL="0" marR="0" hangingPunct="1">
                        <a:spcBef>
                          <a:spcPts val="0"/>
                        </a:spcBef>
                        <a:spcAft>
                          <a:spcPts val="0"/>
                        </a:spcAft>
                      </a:pPr>
                      <a:r>
                        <a:rPr lang="en-US" sz="1800" b="1" kern="0">
                          <a:latin typeface="Times New Roman"/>
                          <a:ea typeface="Times New Roman"/>
                          <a:cs typeface="Times New Roman"/>
                        </a:rPr>
                        <a:t>185</a:t>
                      </a:r>
                      <a:endParaRPr lang="en-US" sz="1800" kern="1400">
                        <a:latin typeface="Times New Roman"/>
                        <a:ea typeface="SimSun"/>
                        <a:cs typeface="Times New Roman"/>
                      </a:endParaRPr>
                    </a:p>
                  </a:txBody>
                  <a:tcPr marL="41020" marR="41020" marT="0" marB="0" anchor="b">
                    <a:lnL w="12700" cap="flat" cmpd="sng"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r>
              <a:tr h="287844">
                <a:tc>
                  <a:txBody>
                    <a:bodyPr/>
                    <a:lstStyle/>
                    <a:p>
                      <a:pPr marL="0" marR="0" hangingPunct="1">
                        <a:spcBef>
                          <a:spcPts val="0"/>
                        </a:spcBef>
                        <a:spcAft>
                          <a:spcPts val="0"/>
                        </a:spcAft>
                      </a:pPr>
                      <a:r>
                        <a:rPr lang="en-US" sz="1800" b="1" u="sng" kern="0">
                          <a:latin typeface="Times New Roman"/>
                          <a:ea typeface="Times New Roman"/>
                          <a:cs typeface="Times New Roman"/>
                        </a:rPr>
                        <a:t>Descriptive Statistics</a:t>
                      </a:r>
                      <a:endParaRPr lang="en-US" sz="1800" kern="1400">
                        <a:latin typeface="Times New Roman"/>
                        <a:ea typeface="SimSun"/>
                        <a:cs typeface="Times New Roman"/>
                      </a:endParaRPr>
                    </a:p>
                  </a:txBody>
                  <a:tcPr marL="41020" marR="41020" marT="0" marB="0" anchor="b">
                    <a:lnL w="28575"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1">
                        <a:spcBef>
                          <a:spcPts val="0"/>
                        </a:spcBef>
                        <a:spcAft>
                          <a:spcPts val="0"/>
                        </a:spcAft>
                      </a:pPr>
                      <a:r>
                        <a:rPr lang="en-US" sz="1800" b="1" kern="1400" dirty="0" smtClean="0">
                          <a:latin typeface="Times New Roman"/>
                          <a:ea typeface="SimSun"/>
                          <a:cs typeface="Times New Roman"/>
                        </a:rPr>
                        <a:t>KSE</a:t>
                      </a:r>
                      <a:endParaRPr lang="en-US" sz="1800" b="1" kern="1400" dirty="0">
                        <a:latin typeface="Times New Roman"/>
                        <a:ea typeface="SimSun"/>
                        <a:cs typeface="Times New Roman"/>
                      </a:endParaRPr>
                    </a:p>
                  </a:txBody>
                  <a:tcPr marL="41020" marR="410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1">
                        <a:spcBef>
                          <a:spcPts val="0"/>
                        </a:spcBef>
                        <a:spcAft>
                          <a:spcPts val="0"/>
                        </a:spcAft>
                      </a:pPr>
                      <a:r>
                        <a:rPr lang="en-US" sz="1800" b="1" kern="0">
                          <a:latin typeface="Times New Roman"/>
                          <a:ea typeface="Times New Roman"/>
                          <a:cs typeface="Times New Roman"/>
                        </a:rPr>
                        <a:t>BSE</a:t>
                      </a:r>
                      <a:endParaRPr lang="en-US" sz="1800" kern="1400">
                        <a:latin typeface="Times New Roman"/>
                        <a:ea typeface="SimSun"/>
                        <a:cs typeface="Times New Roman"/>
                      </a:endParaRPr>
                    </a:p>
                  </a:txBody>
                  <a:tcPr marL="41020" marR="410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1">
                        <a:spcBef>
                          <a:spcPts val="0"/>
                        </a:spcBef>
                        <a:spcAft>
                          <a:spcPts val="0"/>
                        </a:spcAft>
                      </a:pPr>
                      <a:r>
                        <a:rPr lang="en-US" sz="1800" b="1" kern="0">
                          <a:latin typeface="Times New Roman"/>
                          <a:ea typeface="Times New Roman"/>
                          <a:cs typeface="Times New Roman"/>
                        </a:rPr>
                        <a:t>DSE</a:t>
                      </a:r>
                      <a:endParaRPr lang="en-US" sz="1800" kern="1400">
                        <a:latin typeface="Times New Roman"/>
                        <a:ea typeface="SimSun"/>
                        <a:cs typeface="Times New Roman"/>
                      </a:endParaRPr>
                    </a:p>
                  </a:txBody>
                  <a:tcPr marL="41020" marR="410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1">
                        <a:spcBef>
                          <a:spcPts val="0"/>
                        </a:spcBef>
                        <a:spcAft>
                          <a:spcPts val="0"/>
                        </a:spcAft>
                      </a:pPr>
                      <a:r>
                        <a:rPr lang="en-US" sz="1800" b="1" kern="0">
                          <a:latin typeface="Times New Roman"/>
                          <a:ea typeface="Times New Roman"/>
                          <a:cs typeface="Times New Roman"/>
                        </a:rPr>
                        <a:t>MSCI</a:t>
                      </a:r>
                      <a:endParaRPr lang="en-US" sz="1800" kern="1400">
                        <a:latin typeface="Times New Roman"/>
                        <a:ea typeface="SimSun"/>
                        <a:cs typeface="Times New Roman"/>
                      </a:endParaRPr>
                    </a:p>
                  </a:txBody>
                  <a:tcPr marL="41020" marR="41020" marT="0" marB="0" anchor="b">
                    <a:lnL w="12700" cap="flat" cmpd="sng"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7844">
                <a:tc>
                  <a:txBody>
                    <a:bodyPr/>
                    <a:lstStyle/>
                    <a:p>
                      <a:pPr marL="0" marR="0" hangingPunct="1">
                        <a:spcBef>
                          <a:spcPts val="0"/>
                        </a:spcBef>
                        <a:spcAft>
                          <a:spcPts val="0"/>
                        </a:spcAft>
                      </a:pPr>
                      <a:r>
                        <a:rPr lang="en-US" sz="1800" b="1" kern="0">
                          <a:latin typeface="Times New Roman"/>
                          <a:ea typeface="Times New Roman"/>
                          <a:cs typeface="Times New Roman"/>
                        </a:rPr>
                        <a:t>Mean</a:t>
                      </a:r>
                      <a:endParaRPr lang="en-US" sz="1800" kern="1400">
                        <a:latin typeface="Times New Roman"/>
                        <a:ea typeface="SimSun"/>
                        <a:cs typeface="Times New Roman"/>
                      </a:endParaRPr>
                    </a:p>
                  </a:txBody>
                  <a:tcPr marL="41020" marR="41020" marT="0" marB="0" anchor="b">
                    <a:lnL w="28575"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1">
                        <a:spcBef>
                          <a:spcPts val="0"/>
                        </a:spcBef>
                        <a:spcAft>
                          <a:spcPts val="0"/>
                        </a:spcAft>
                      </a:pPr>
                      <a:r>
                        <a:rPr lang="en-US" sz="1800" kern="0">
                          <a:latin typeface="Times New Roman"/>
                          <a:ea typeface="Times New Roman"/>
                          <a:cs typeface="Times New Roman"/>
                        </a:rPr>
                        <a:t>0.007736718</a:t>
                      </a:r>
                      <a:endParaRPr lang="en-US" sz="1800" kern="1400">
                        <a:latin typeface="Times New Roman"/>
                        <a:ea typeface="SimSun"/>
                        <a:cs typeface="Times New Roman"/>
                      </a:endParaRPr>
                    </a:p>
                  </a:txBody>
                  <a:tcPr marL="41020" marR="410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1">
                        <a:spcBef>
                          <a:spcPts val="0"/>
                        </a:spcBef>
                        <a:spcAft>
                          <a:spcPts val="0"/>
                        </a:spcAft>
                      </a:pPr>
                      <a:r>
                        <a:rPr lang="en-US" sz="1800" kern="0">
                          <a:latin typeface="Times New Roman"/>
                          <a:ea typeface="Times New Roman"/>
                          <a:cs typeface="Times New Roman"/>
                        </a:rPr>
                        <a:t>0.007078312</a:t>
                      </a:r>
                      <a:endParaRPr lang="en-US" sz="1800" kern="1400">
                        <a:latin typeface="Times New Roman"/>
                        <a:ea typeface="SimSun"/>
                        <a:cs typeface="Times New Roman"/>
                      </a:endParaRPr>
                    </a:p>
                  </a:txBody>
                  <a:tcPr marL="41020" marR="410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1">
                        <a:spcBef>
                          <a:spcPts val="0"/>
                        </a:spcBef>
                        <a:spcAft>
                          <a:spcPts val="0"/>
                        </a:spcAft>
                      </a:pPr>
                      <a:r>
                        <a:rPr lang="en-US" sz="1800" kern="0">
                          <a:latin typeface="Times New Roman"/>
                          <a:ea typeface="Times New Roman"/>
                          <a:cs typeface="Times New Roman"/>
                        </a:rPr>
                        <a:t>-0.00052467</a:t>
                      </a:r>
                      <a:endParaRPr lang="en-US" sz="1800" kern="1400">
                        <a:latin typeface="Times New Roman"/>
                        <a:ea typeface="SimSun"/>
                        <a:cs typeface="Times New Roman"/>
                      </a:endParaRPr>
                    </a:p>
                  </a:txBody>
                  <a:tcPr marL="41020" marR="410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1">
                        <a:spcBef>
                          <a:spcPts val="0"/>
                        </a:spcBef>
                        <a:spcAft>
                          <a:spcPts val="0"/>
                        </a:spcAft>
                      </a:pPr>
                      <a:r>
                        <a:rPr lang="en-US" sz="1800" kern="0">
                          <a:latin typeface="Times New Roman"/>
                          <a:ea typeface="Times New Roman"/>
                          <a:cs typeface="Times New Roman"/>
                        </a:rPr>
                        <a:t>0.00297923</a:t>
                      </a:r>
                      <a:endParaRPr lang="en-US" sz="1800" kern="1400">
                        <a:latin typeface="Times New Roman"/>
                        <a:ea typeface="SimSun"/>
                        <a:cs typeface="Times New Roman"/>
                      </a:endParaRPr>
                    </a:p>
                  </a:txBody>
                  <a:tcPr marL="41020" marR="41020" marT="0" marB="0" anchor="b">
                    <a:lnL w="12700" cap="flat" cmpd="sng"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7844">
                <a:tc>
                  <a:txBody>
                    <a:bodyPr/>
                    <a:lstStyle/>
                    <a:p>
                      <a:pPr marL="0" marR="0" hangingPunct="1">
                        <a:spcBef>
                          <a:spcPts val="0"/>
                        </a:spcBef>
                        <a:spcAft>
                          <a:spcPts val="0"/>
                        </a:spcAft>
                      </a:pPr>
                      <a:r>
                        <a:rPr lang="en-US" sz="1800" b="1" kern="0">
                          <a:latin typeface="Times New Roman"/>
                          <a:ea typeface="Times New Roman"/>
                          <a:cs typeface="Times New Roman"/>
                        </a:rPr>
                        <a:t>Variance</a:t>
                      </a:r>
                      <a:endParaRPr lang="en-US" sz="1800" kern="1400">
                        <a:latin typeface="Times New Roman"/>
                        <a:ea typeface="SimSun"/>
                        <a:cs typeface="Times New Roman"/>
                      </a:endParaRPr>
                    </a:p>
                  </a:txBody>
                  <a:tcPr marL="41020" marR="41020" marT="0" marB="0" anchor="b">
                    <a:lnL w="28575"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1">
                        <a:spcBef>
                          <a:spcPts val="0"/>
                        </a:spcBef>
                        <a:spcAft>
                          <a:spcPts val="0"/>
                        </a:spcAft>
                      </a:pPr>
                      <a:r>
                        <a:rPr lang="en-US" sz="1800" kern="0">
                          <a:latin typeface="Times New Roman"/>
                          <a:ea typeface="Times New Roman"/>
                          <a:cs typeface="Times New Roman"/>
                        </a:rPr>
                        <a:t>0.010660245</a:t>
                      </a:r>
                      <a:endParaRPr lang="en-US" sz="1800" kern="1400">
                        <a:latin typeface="Times New Roman"/>
                        <a:ea typeface="SimSun"/>
                        <a:cs typeface="Times New Roman"/>
                      </a:endParaRPr>
                    </a:p>
                  </a:txBody>
                  <a:tcPr marL="41020" marR="410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1">
                        <a:spcBef>
                          <a:spcPts val="0"/>
                        </a:spcBef>
                        <a:spcAft>
                          <a:spcPts val="0"/>
                        </a:spcAft>
                      </a:pPr>
                      <a:r>
                        <a:rPr lang="en-US" sz="1800" kern="0">
                          <a:latin typeface="Times New Roman"/>
                          <a:ea typeface="Times New Roman"/>
                          <a:cs typeface="Times New Roman"/>
                        </a:rPr>
                        <a:t>0.007738875</a:t>
                      </a:r>
                      <a:endParaRPr lang="en-US" sz="1800" kern="1400">
                        <a:latin typeface="Times New Roman"/>
                        <a:ea typeface="SimSun"/>
                        <a:cs typeface="Times New Roman"/>
                      </a:endParaRPr>
                    </a:p>
                  </a:txBody>
                  <a:tcPr marL="41020" marR="410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1">
                        <a:spcBef>
                          <a:spcPts val="0"/>
                        </a:spcBef>
                        <a:spcAft>
                          <a:spcPts val="0"/>
                        </a:spcAft>
                      </a:pPr>
                      <a:r>
                        <a:rPr lang="en-US" sz="1800" kern="0">
                          <a:latin typeface="Times New Roman"/>
                          <a:ea typeface="Times New Roman"/>
                          <a:cs typeface="Times New Roman"/>
                        </a:rPr>
                        <a:t>0.006075785</a:t>
                      </a:r>
                      <a:endParaRPr lang="en-US" sz="1800" kern="1400">
                        <a:latin typeface="Times New Roman"/>
                        <a:ea typeface="SimSun"/>
                        <a:cs typeface="Times New Roman"/>
                      </a:endParaRPr>
                    </a:p>
                  </a:txBody>
                  <a:tcPr marL="41020" marR="410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1">
                        <a:spcBef>
                          <a:spcPts val="0"/>
                        </a:spcBef>
                        <a:spcAft>
                          <a:spcPts val="0"/>
                        </a:spcAft>
                      </a:pPr>
                      <a:r>
                        <a:rPr lang="en-US" sz="1800" kern="0">
                          <a:latin typeface="Times New Roman"/>
                          <a:ea typeface="Times New Roman"/>
                          <a:cs typeface="Times New Roman"/>
                        </a:rPr>
                        <a:t>0.002058534</a:t>
                      </a:r>
                      <a:endParaRPr lang="en-US" sz="1800" kern="1400">
                        <a:latin typeface="Times New Roman"/>
                        <a:ea typeface="SimSun"/>
                        <a:cs typeface="Times New Roman"/>
                      </a:endParaRPr>
                    </a:p>
                  </a:txBody>
                  <a:tcPr marL="41020" marR="41020" marT="0" marB="0" anchor="b">
                    <a:lnL w="12700" cap="flat" cmpd="sng"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7844">
                <a:tc>
                  <a:txBody>
                    <a:bodyPr/>
                    <a:lstStyle/>
                    <a:p>
                      <a:pPr marL="0" marR="0" hangingPunct="1">
                        <a:spcBef>
                          <a:spcPts val="0"/>
                        </a:spcBef>
                        <a:spcAft>
                          <a:spcPts val="0"/>
                        </a:spcAft>
                      </a:pPr>
                      <a:r>
                        <a:rPr lang="en-US" sz="1800" b="1" kern="0">
                          <a:latin typeface="Times New Roman"/>
                          <a:ea typeface="Times New Roman"/>
                          <a:cs typeface="Times New Roman"/>
                        </a:rPr>
                        <a:t>Std Deviation</a:t>
                      </a:r>
                      <a:endParaRPr lang="en-US" sz="1800" kern="1400">
                        <a:latin typeface="Times New Roman"/>
                        <a:ea typeface="SimSun"/>
                        <a:cs typeface="Times New Roman"/>
                      </a:endParaRPr>
                    </a:p>
                  </a:txBody>
                  <a:tcPr marL="41020" marR="41020" marT="0" marB="0" anchor="b">
                    <a:lnL w="28575"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1">
                        <a:spcBef>
                          <a:spcPts val="0"/>
                        </a:spcBef>
                        <a:spcAft>
                          <a:spcPts val="0"/>
                        </a:spcAft>
                      </a:pPr>
                      <a:r>
                        <a:rPr lang="en-US" sz="1800" kern="0">
                          <a:latin typeface="Times New Roman"/>
                          <a:ea typeface="Times New Roman"/>
                          <a:cs typeface="Times New Roman"/>
                        </a:rPr>
                        <a:t>0.10324846</a:t>
                      </a:r>
                      <a:endParaRPr lang="en-US" sz="1800" kern="1400">
                        <a:latin typeface="Times New Roman"/>
                        <a:ea typeface="SimSun"/>
                        <a:cs typeface="Times New Roman"/>
                      </a:endParaRPr>
                    </a:p>
                  </a:txBody>
                  <a:tcPr marL="41020" marR="410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1">
                        <a:spcBef>
                          <a:spcPts val="0"/>
                        </a:spcBef>
                        <a:spcAft>
                          <a:spcPts val="0"/>
                        </a:spcAft>
                      </a:pPr>
                      <a:r>
                        <a:rPr lang="en-US" sz="1800" kern="0">
                          <a:latin typeface="Times New Roman"/>
                          <a:ea typeface="Times New Roman"/>
                          <a:cs typeface="Times New Roman"/>
                        </a:rPr>
                        <a:t>0.087970877</a:t>
                      </a:r>
                      <a:endParaRPr lang="en-US" sz="1800" kern="1400">
                        <a:latin typeface="Times New Roman"/>
                        <a:ea typeface="SimSun"/>
                        <a:cs typeface="Times New Roman"/>
                      </a:endParaRPr>
                    </a:p>
                  </a:txBody>
                  <a:tcPr marL="41020" marR="410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1">
                        <a:spcBef>
                          <a:spcPts val="0"/>
                        </a:spcBef>
                        <a:spcAft>
                          <a:spcPts val="0"/>
                        </a:spcAft>
                      </a:pPr>
                      <a:r>
                        <a:rPr lang="en-US" sz="1800" kern="0">
                          <a:latin typeface="Times New Roman"/>
                          <a:ea typeface="Times New Roman"/>
                          <a:cs typeface="Times New Roman"/>
                        </a:rPr>
                        <a:t>0.077947321</a:t>
                      </a:r>
                      <a:endParaRPr lang="en-US" sz="1800" kern="1400">
                        <a:latin typeface="Times New Roman"/>
                        <a:ea typeface="SimSun"/>
                        <a:cs typeface="Times New Roman"/>
                      </a:endParaRPr>
                    </a:p>
                  </a:txBody>
                  <a:tcPr marL="41020" marR="410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1">
                        <a:spcBef>
                          <a:spcPts val="0"/>
                        </a:spcBef>
                        <a:spcAft>
                          <a:spcPts val="0"/>
                        </a:spcAft>
                      </a:pPr>
                      <a:r>
                        <a:rPr lang="en-US" sz="1800" kern="0">
                          <a:latin typeface="Times New Roman"/>
                          <a:ea typeface="Times New Roman"/>
                          <a:cs typeface="Times New Roman"/>
                        </a:rPr>
                        <a:t>0.045371066</a:t>
                      </a:r>
                      <a:endParaRPr lang="en-US" sz="1800" kern="1400">
                        <a:latin typeface="Times New Roman"/>
                        <a:ea typeface="SimSun"/>
                        <a:cs typeface="Times New Roman"/>
                      </a:endParaRPr>
                    </a:p>
                  </a:txBody>
                  <a:tcPr marL="41020" marR="41020" marT="0" marB="0" anchor="b">
                    <a:lnL w="12700" cap="flat" cmpd="sng"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7844">
                <a:tc>
                  <a:txBody>
                    <a:bodyPr/>
                    <a:lstStyle/>
                    <a:p>
                      <a:pPr marL="0" marR="0" hangingPunct="1">
                        <a:spcBef>
                          <a:spcPts val="0"/>
                        </a:spcBef>
                        <a:spcAft>
                          <a:spcPts val="0"/>
                        </a:spcAft>
                      </a:pPr>
                      <a:r>
                        <a:rPr lang="en-US" sz="1800" b="1" kern="0">
                          <a:latin typeface="Times New Roman"/>
                          <a:ea typeface="Times New Roman"/>
                          <a:cs typeface="Times New Roman"/>
                        </a:rPr>
                        <a:t> Excess Kurtosis</a:t>
                      </a:r>
                      <a:endParaRPr lang="en-US" sz="1800" kern="1400">
                        <a:latin typeface="Times New Roman"/>
                        <a:ea typeface="SimSun"/>
                        <a:cs typeface="Times New Roman"/>
                      </a:endParaRPr>
                    </a:p>
                  </a:txBody>
                  <a:tcPr marL="41020" marR="41020" marT="0" marB="0" anchor="b">
                    <a:lnL w="28575"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1">
                        <a:spcBef>
                          <a:spcPts val="0"/>
                        </a:spcBef>
                        <a:spcAft>
                          <a:spcPts val="0"/>
                        </a:spcAft>
                      </a:pPr>
                      <a:r>
                        <a:rPr lang="en-US" sz="1800" kern="0">
                          <a:latin typeface="Times New Roman"/>
                          <a:ea typeface="Times New Roman"/>
                          <a:cs typeface="Times New Roman"/>
                        </a:rPr>
                        <a:t>5.915471363</a:t>
                      </a:r>
                      <a:endParaRPr lang="en-US" sz="1800" kern="1400">
                        <a:latin typeface="Times New Roman"/>
                        <a:ea typeface="SimSun"/>
                        <a:cs typeface="Times New Roman"/>
                      </a:endParaRPr>
                    </a:p>
                  </a:txBody>
                  <a:tcPr marL="41020" marR="410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1">
                        <a:spcBef>
                          <a:spcPts val="0"/>
                        </a:spcBef>
                        <a:spcAft>
                          <a:spcPts val="0"/>
                        </a:spcAft>
                      </a:pPr>
                      <a:r>
                        <a:rPr lang="en-US" sz="1800" kern="0">
                          <a:latin typeface="Times New Roman"/>
                          <a:ea typeface="Times New Roman"/>
                          <a:cs typeface="Times New Roman"/>
                        </a:rPr>
                        <a:t>0.088971547</a:t>
                      </a:r>
                      <a:endParaRPr lang="en-US" sz="1800" kern="1400">
                        <a:latin typeface="Times New Roman"/>
                        <a:ea typeface="SimSun"/>
                        <a:cs typeface="Times New Roman"/>
                      </a:endParaRPr>
                    </a:p>
                  </a:txBody>
                  <a:tcPr marL="41020" marR="410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1">
                        <a:spcBef>
                          <a:spcPts val="0"/>
                        </a:spcBef>
                        <a:spcAft>
                          <a:spcPts val="0"/>
                        </a:spcAft>
                      </a:pPr>
                      <a:r>
                        <a:rPr lang="en-US" sz="1800" kern="0">
                          <a:latin typeface="Times New Roman"/>
                          <a:ea typeface="Times New Roman"/>
                          <a:cs typeface="Times New Roman"/>
                        </a:rPr>
                        <a:t>2.56534842</a:t>
                      </a:r>
                      <a:endParaRPr lang="en-US" sz="1800" kern="1400">
                        <a:latin typeface="Times New Roman"/>
                        <a:ea typeface="SimSun"/>
                        <a:cs typeface="Times New Roman"/>
                      </a:endParaRPr>
                    </a:p>
                  </a:txBody>
                  <a:tcPr marL="41020" marR="410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1">
                        <a:spcBef>
                          <a:spcPts val="0"/>
                        </a:spcBef>
                        <a:spcAft>
                          <a:spcPts val="0"/>
                        </a:spcAft>
                      </a:pPr>
                      <a:r>
                        <a:rPr lang="en-US" sz="1800" kern="0">
                          <a:latin typeface="Times New Roman"/>
                          <a:ea typeface="Times New Roman"/>
                          <a:cs typeface="Times New Roman"/>
                        </a:rPr>
                        <a:t>2.771351387</a:t>
                      </a:r>
                      <a:endParaRPr lang="en-US" sz="1800" kern="1400">
                        <a:latin typeface="Times New Roman"/>
                        <a:ea typeface="SimSun"/>
                        <a:cs typeface="Times New Roman"/>
                      </a:endParaRPr>
                    </a:p>
                  </a:txBody>
                  <a:tcPr marL="41020" marR="41020" marT="0" marB="0" anchor="b">
                    <a:lnL w="12700" cap="flat" cmpd="sng"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7297">
                <a:tc>
                  <a:txBody>
                    <a:bodyPr/>
                    <a:lstStyle/>
                    <a:p>
                      <a:pPr marL="0" marR="0" hangingPunct="1">
                        <a:spcBef>
                          <a:spcPts val="0"/>
                        </a:spcBef>
                        <a:spcAft>
                          <a:spcPts val="0"/>
                        </a:spcAft>
                      </a:pPr>
                      <a:r>
                        <a:rPr lang="en-US" sz="1800" b="1" kern="0">
                          <a:latin typeface="Times New Roman"/>
                          <a:ea typeface="Times New Roman"/>
                          <a:cs typeface="Times New Roman"/>
                        </a:rPr>
                        <a:t>Skewness</a:t>
                      </a:r>
                      <a:endParaRPr lang="en-US" sz="1800" kern="1400">
                        <a:latin typeface="Times New Roman"/>
                        <a:ea typeface="SimSun"/>
                        <a:cs typeface="Times New Roman"/>
                      </a:endParaRPr>
                    </a:p>
                  </a:txBody>
                  <a:tcPr marL="41020" marR="41020" marT="0" marB="0" anchor="b">
                    <a:lnL w="28575"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1">
                        <a:spcBef>
                          <a:spcPts val="0"/>
                        </a:spcBef>
                        <a:spcAft>
                          <a:spcPts val="0"/>
                        </a:spcAft>
                      </a:pPr>
                      <a:r>
                        <a:rPr lang="en-US" sz="1800" kern="0">
                          <a:latin typeface="Times New Roman"/>
                          <a:ea typeface="Times New Roman"/>
                          <a:cs typeface="Times New Roman"/>
                        </a:rPr>
                        <a:t>-1.27637547</a:t>
                      </a:r>
                      <a:endParaRPr lang="en-US" sz="1800" kern="1400">
                        <a:latin typeface="Times New Roman"/>
                        <a:ea typeface="SimSun"/>
                        <a:cs typeface="Times New Roman"/>
                      </a:endParaRPr>
                    </a:p>
                  </a:txBody>
                  <a:tcPr marL="41020" marR="410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1">
                        <a:spcBef>
                          <a:spcPts val="0"/>
                        </a:spcBef>
                        <a:spcAft>
                          <a:spcPts val="0"/>
                        </a:spcAft>
                      </a:pPr>
                      <a:r>
                        <a:rPr lang="en-US" sz="1800" kern="0">
                          <a:latin typeface="Times New Roman"/>
                          <a:ea typeface="Times New Roman"/>
                          <a:cs typeface="Times New Roman"/>
                        </a:rPr>
                        <a:t>-0.38747051</a:t>
                      </a:r>
                      <a:endParaRPr lang="en-US" sz="1800" kern="1400">
                        <a:latin typeface="Times New Roman"/>
                        <a:ea typeface="SimSun"/>
                        <a:cs typeface="Times New Roman"/>
                      </a:endParaRPr>
                    </a:p>
                  </a:txBody>
                  <a:tcPr marL="41020" marR="410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1">
                        <a:spcBef>
                          <a:spcPts val="0"/>
                        </a:spcBef>
                        <a:spcAft>
                          <a:spcPts val="0"/>
                        </a:spcAft>
                      </a:pPr>
                      <a:r>
                        <a:rPr lang="en-US" sz="1800" kern="0">
                          <a:latin typeface="Times New Roman"/>
                          <a:ea typeface="Times New Roman"/>
                          <a:cs typeface="Times New Roman"/>
                        </a:rPr>
                        <a:t>-0.029437787</a:t>
                      </a:r>
                      <a:endParaRPr lang="en-US" sz="1800" kern="1400">
                        <a:latin typeface="Times New Roman"/>
                        <a:ea typeface="SimSun"/>
                        <a:cs typeface="Times New Roman"/>
                      </a:endParaRPr>
                    </a:p>
                  </a:txBody>
                  <a:tcPr marL="41020" marR="410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1">
                        <a:spcBef>
                          <a:spcPts val="0"/>
                        </a:spcBef>
                        <a:spcAft>
                          <a:spcPts val="0"/>
                        </a:spcAft>
                      </a:pPr>
                      <a:r>
                        <a:rPr lang="en-US" sz="1800" kern="0">
                          <a:latin typeface="Times New Roman"/>
                          <a:ea typeface="Times New Roman"/>
                          <a:cs typeface="Times New Roman"/>
                        </a:rPr>
                        <a:t>-1.107038957</a:t>
                      </a:r>
                      <a:endParaRPr lang="en-US" sz="1800" kern="1400">
                        <a:latin typeface="Times New Roman"/>
                        <a:ea typeface="SimSun"/>
                        <a:cs typeface="Times New Roman"/>
                      </a:endParaRPr>
                    </a:p>
                  </a:txBody>
                  <a:tcPr marL="41020" marR="41020" marT="0" marB="0" anchor="b">
                    <a:lnL w="12700" cap="flat" cmpd="sng"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7844">
                <a:tc>
                  <a:txBody>
                    <a:bodyPr/>
                    <a:lstStyle/>
                    <a:p>
                      <a:pPr marL="0" marR="0" hangingPunct="1">
                        <a:spcBef>
                          <a:spcPts val="0"/>
                        </a:spcBef>
                        <a:spcAft>
                          <a:spcPts val="0"/>
                        </a:spcAft>
                      </a:pPr>
                      <a:r>
                        <a:rPr lang="en-US" sz="1800" b="1" u="sng" kern="0">
                          <a:latin typeface="Times New Roman"/>
                          <a:ea typeface="Times New Roman"/>
                          <a:cs typeface="Times New Roman"/>
                        </a:rPr>
                        <a:t>OLS Regression</a:t>
                      </a:r>
                      <a:endParaRPr lang="en-US" sz="1800" kern="1400">
                        <a:latin typeface="Times New Roman"/>
                        <a:ea typeface="SimSun"/>
                        <a:cs typeface="Times New Roman"/>
                      </a:endParaRPr>
                    </a:p>
                  </a:txBody>
                  <a:tcPr marL="41020" marR="41020" marT="0" marB="0" anchor="b">
                    <a:lnL w="28575"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1">
                        <a:spcBef>
                          <a:spcPts val="0"/>
                        </a:spcBef>
                        <a:spcAft>
                          <a:spcPts val="0"/>
                        </a:spcAft>
                      </a:pPr>
                      <a:r>
                        <a:rPr lang="en-US" sz="1800" kern="0">
                          <a:latin typeface="Times New Roman"/>
                          <a:ea typeface="Times New Roman"/>
                          <a:cs typeface="Times New Roman"/>
                        </a:rPr>
                        <a:t> </a:t>
                      </a:r>
                      <a:endParaRPr lang="en-US" sz="1800" kern="1400">
                        <a:latin typeface="Times New Roman"/>
                        <a:ea typeface="SimSun"/>
                        <a:cs typeface="Times New Roman"/>
                      </a:endParaRPr>
                    </a:p>
                  </a:txBody>
                  <a:tcPr marL="41020" marR="410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1">
                        <a:spcBef>
                          <a:spcPts val="0"/>
                        </a:spcBef>
                        <a:spcAft>
                          <a:spcPts val="0"/>
                        </a:spcAft>
                      </a:pPr>
                      <a:r>
                        <a:rPr lang="en-US" sz="1800" kern="0">
                          <a:latin typeface="Times New Roman"/>
                          <a:ea typeface="Times New Roman"/>
                          <a:cs typeface="Times New Roman"/>
                        </a:rPr>
                        <a:t> </a:t>
                      </a:r>
                      <a:endParaRPr lang="en-US" sz="1800" kern="1400">
                        <a:latin typeface="Times New Roman"/>
                        <a:ea typeface="SimSun"/>
                        <a:cs typeface="Times New Roman"/>
                      </a:endParaRPr>
                    </a:p>
                  </a:txBody>
                  <a:tcPr marL="41020" marR="410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1">
                        <a:spcBef>
                          <a:spcPts val="0"/>
                        </a:spcBef>
                        <a:spcAft>
                          <a:spcPts val="0"/>
                        </a:spcAft>
                      </a:pPr>
                      <a:r>
                        <a:rPr lang="en-US" sz="1800" kern="0">
                          <a:latin typeface="Times New Roman"/>
                          <a:ea typeface="Times New Roman"/>
                          <a:cs typeface="Times New Roman"/>
                        </a:rPr>
                        <a:t> </a:t>
                      </a:r>
                      <a:endParaRPr lang="en-US" sz="1800" kern="1400">
                        <a:latin typeface="Times New Roman"/>
                        <a:ea typeface="SimSun"/>
                        <a:cs typeface="Times New Roman"/>
                      </a:endParaRPr>
                    </a:p>
                  </a:txBody>
                  <a:tcPr marL="41020" marR="410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1">
                        <a:spcBef>
                          <a:spcPts val="0"/>
                        </a:spcBef>
                        <a:spcAft>
                          <a:spcPts val="0"/>
                        </a:spcAft>
                      </a:pPr>
                      <a:r>
                        <a:rPr lang="en-US" sz="1800" kern="0">
                          <a:latin typeface="Times New Roman"/>
                          <a:ea typeface="Times New Roman"/>
                          <a:cs typeface="Times New Roman"/>
                        </a:rPr>
                        <a:t> </a:t>
                      </a:r>
                      <a:endParaRPr lang="en-US" sz="1800" kern="1400">
                        <a:latin typeface="Times New Roman"/>
                        <a:ea typeface="SimSun"/>
                        <a:cs typeface="Times New Roman"/>
                      </a:endParaRPr>
                    </a:p>
                  </a:txBody>
                  <a:tcPr marL="41020" marR="41020" marT="0" marB="0" anchor="b">
                    <a:lnL w="12700" cap="flat" cmpd="sng"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7844">
                <a:tc>
                  <a:txBody>
                    <a:bodyPr/>
                    <a:lstStyle/>
                    <a:p>
                      <a:pPr marL="0" marR="0" hangingPunct="1">
                        <a:spcBef>
                          <a:spcPts val="0"/>
                        </a:spcBef>
                        <a:spcAft>
                          <a:spcPts val="0"/>
                        </a:spcAft>
                      </a:pPr>
                      <a:r>
                        <a:rPr lang="en-US" sz="1800" b="1" kern="0">
                          <a:latin typeface="Times New Roman"/>
                          <a:ea typeface="Times New Roman"/>
                          <a:cs typeface="Times New Roman"/>
                        </a:rPr>
                        <a:t>Intercept </a:t>
                      </a:r>
                      <a:endParaRPr lang="en-US" sz="1800" kern="1400">
                        <a:latin typeface="Times New Roman"/>
                        <a:ea typeface="SimSun"/>
                        <a:cs typeface="Times New Roman"/>
                      </a:endParaRPr>
                    </a:p>
                  </a:txBody>
                  <a:tcPr marL="41020" marR="41020" marT="0" marB="0" anchor="b">
                    <a:lnL w="28575"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1">
                        <a:spcBef>
                          <a:spcPts val="0"/>
                        </a:spcBef>
                        <a:spcAft>
                          <a:spcPts val="0"/>
                        </a:spcAft>
                      </a:pPr>
                      <a:r>
                        <a:rPr lang="en-US" sz="1800" kern="0" dirty="0">
                          <a:latin typeface="+mj-lt"/>
                          <a:ea typeface="Times New Roman"/>
                          <a:cs typeface="Times New Roman"/>
                        </a:rPr>
                        <a:t>0.002112</a:t>
                      </a:r>
                      <a:endParaRPr lang="en-US" sz="1800" kern="1400" dirty="0">
                        <a:latin typeface="+mj-lt"/>
                        <a:ea typeface="SimSun"/>
                        <a:cs typeface="Times New Roman"/>
                      </a:endParaRPr>
                    </a:p>
                  </a:txBody>
                  <a:tcPr marL="41020" marR="410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1">
                        <a:spcBef>
                          <a:spcPts val="0"/>
                        </a:spcBef>
                        <a:spcAft>
                          <a:spcPts val="0"/>
                        </a:spcAft>
                      </a:pPr>
                      <a:r>
                        <a:rPr lang="en-US" sz="1800" kern="0" dirty="0">
                          <a:latin typeface="Times New Roman"/>
                          <a:ea typeface="Times New Roman"/>
                          <a:cs typeface="Times New Roman"/>
                        </a:rPr>
                        <a:t>0.002359</a:t>
                      </a:r>
                      <a:endParaRPr lang="en-US" sz="1800" kern="1400" dirty="0">
                        <a:latin typeface="Times New Roman"/>
                        <a:ea typeface="SimSun"/>
                        <a:cs typeface="Times New Roman"/>
                      </a:endParaRPr>
                    </a:p>
                  </a:txBody>
                  <a:tcPr marL="41020" marR="410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1">
                        <a:spcBef>
                          <a:spcPts val="0"/>
                        </a:spcBef>
                        <a:spcAft>
                          <a:spcPts val="0"/>
                        </a:spcAft>
                      </a:pPr>
                      <a:r>
                        <a:rPr lang="en-US" sz="1800" kern="0">
                          <a:latin typeface="Times New Roman"/>
                          <a:ea typeface="Times New Roman"/>
                          <a:cs typeface="Times New Roman"/>
                        </a:rPr>
                        <a:t>0.003919</a:t>
                      </a:r>
                      <a:endParaRPr lang="en-US" sz="1800" kern="1400">
                        <a:latin typeface="Times New Roman"/>
                        <a:ea typeface="SimSun"/>
                        <a:cs typeface="Times New Roman"/>
                      </a:endParaRPr>
                    </a:p>
                  </a:txBody>
                  <a:tcPr marL="41020" marR="410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1">
                        <a:spcBef>
                          <a:spcPts val="0"/>
                        </a:spcBef>
                        <a:spcAft>
                          <a:spcPts val="0"/>
                        </a:spcAft>
                      </a:pPr>
                      <a:r>
                        <a:rPr lang="en-US" sz="1800" kern="0">
                          <a:latin typeface="Times New Roman"/>
                          <a:ea typeface="Times New Roman"/>
                          <a:cs typeface="Times New Roman"/>
                        </a:rPr>
                        <a:t> </a:t>
                      </a:r>
                      <a:endParaRPr lang="en-US" sz="1800" kern="1400">
                        <a:latin typeface="Times New Roman"/>
                        <a:ea typeface="SimSun"/>
                        <a:cs typeface="Times New Roman"/>
                      </a:endParaRPr>
                    </a:p>
                  </a:txBody>
                  <a:tcPr marL="41020" marR="41020" marT="0" marB="0" anchor="b">
                    <a:lnL w="12700" cap="flat" cmpd="sng"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7844">
                <a:tc>
                  <a:txBody>
                    <a:bodyPr/>
                    <a:lstStyle/>
                    <a:p>
                      <a:pPr marL="0" marR="0" hangingPunct="1">
                        <a:spcBef>
                          <a:spcPts val="0"/>
                        </a:spcBef>
                        <a:spcAft>
                          <a:spcPts val="0"/>
                        </a:spcAft>
                      </a:pPr>
                      <a:r>
                        <a:rPr lang="en-US" sz="1800" b="1" kern="0">
                          <a:latin typeface="Times New Roman"/>
                          <a:ea typeface="Times New Roman"/>
                          <a:cs typeface="Times New Roman"/>
                        </a:rPr>
                        <a:t>Slope</a:t>
                      </a:r>
                      <a:endParaRPr lang="en-US" sz="1800" kern="1400">
                        <a:latin typeface="Times New Roman"/>
                        <a:ea typeface="SimSun"/>
                        <a:cs typeface="Times New Roman"/>
                      </a:endParaRPr>
                    </a:p>
                  </a:txBody>
                  <a:tcPr marL="41020" marR="41020" marT="0" marB="0" anchor="b">
                    <a:lnL w="28575"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1">
                        <a:spcBef>
                          <a:spcPts val="0"/>
                        </a:spcBef>
                        <a:spcAft>
                          <a:spcPts val="0"/>
                        </a:spcAft>
                      </a:pPr>
                      <a:r>
                        <a:rPr lang="en-US" sz="1800" kern="0">
                          <a:latin typeface="Times New Roman"/>
                          <a:ea typeface="Times New Roman"/>
                          <a:cs typeface="Times New Roman"/>
                        </a:rPr>
                        <a:t>0.058243</a:t>
                      </a:r>
                      <a:endParaRPr lang="en-US" sz="1800" kern="1400">
                        <a:latin typeface="Times New Roman"/>
                        <a:ea typeface="SimSun"/>
                        <a:cs typeface="Times New Roman"/>
                      </a:endParaRPr>
                    </a:p>
                  </a:txBody>
                  <a:tcPr marL="41020" marR="410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1">
                        <a:spcBef>
                          <a:spcPts val="0"/>
                        </a:spcBef>
                        <a:spcAft>
                          <a:spcPts val="0"/>
                        </a:spcAft>
                      </a:pPr>
                      <a:r>
                        <a:rPr lang="en-US" sz="1800" kern="0">
                          <a:latin typeface="Times New Roman"/>
                          <a:ea typeface="Times New Roman"/>
                          <a:cs typeface="Times New Roman"/>
                        </a:rPr>
                        <a:t>0.035381</a:t>
                      </a:r>
                      <a:endParaRPr lang="en-US" sz="1800" kern="1400">
                        <a:latin typeface="Times New Roman"/>
                        <a:ea typeface="SimSun"/>
                        <a:cs typeface="Times New Roman"/>
                      </a:endParaRPr>
                    </a:p>
                  </a:txBody>
                  <a:tcPr marL="41020" marR="410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1">
                        <a:spcBef>
                          <a:spcPts val="0"/>
                        </a:spcBef>
                        <a:spcAft>
                          <a:spcPts val="0"/>
                        </a:spcAft>
                      </a:pPr>
                      <a:r>
                        <a:rPr lang="en-US" sz="1800" kern="0">
                          <a:latin typeface="Times New Roman"/>
                          <a:ea typeface="Times New Roman"/>
                          <a:cs typeface="Times New Roman"/>
                        </a:rPr>
                        <a:t>0.254823</a:t>
                      </a:r>
                      <a:endParaRPr lang="en-US" sz="1800" kern="1400">
                        <a:latin typeface="Times New Roman"/>
                        <a:ea typeface="SimSun"/>
                        <a:cs typeface="Times New Roman"/>
                      </a:endParaRPr>
                    </a:p>
                  </a:txBody>
                  <a:tcPr marL="41020" marR="410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1">
                        <a:spcBef>
                          <a:spcPts val="0"/>
                        </a:spcBef>
                        <a:spcAft>
                          <a:spcPts val="0"/>
                        </a:spcAft>
                      </a:pPr>
                      <a:r>
                        <a:rPr lang="en-US" sz="1800" kern="0">
                          <a:latin typeface="Times New Roman"/>
                          <a:ea typeface="Times New Roman"/>
                          <a:cs typeface="Times New Roman"/>
                        </a:rPr>
                        <a:t> </a:t>
                      </a:r>
                      <a:endParaRPr lang="en-US" sz="1800" kern="1400">
                        <a:latin typeface="Times New Roman"/>
                        <a:ea typeface="SimSun"/>
                        <a:cs typeface="Times New Roman"/>
                      </a:endParaRPr>
                    </a:p>
                  </a:txBody>
                  <a:tcPr marL="41020" marR="41020" marT="0" marB="0" anchor="b">
                    <a:lnL w="12700" cap="flat" cmpd="sng"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7844">
                <a:tc>
                  <a:txBody>
                    <a:bodyPr/>
                    <a:lstStyle/>
                    <a:p>
                      <a:pPr marL="0" marR="0" hangingPunct="1">
                        <a:spcBef>
                          <a:spcPts val="0"/>
                        </a:spcBef>
                        <a:spcAft>
                          <a:spcPts val="0"/>
                        </a:spcAft>
                      </a:pPr>
                      <a:r>
                        <a:rPr lang="en-US" sz="1800" b="1" u="sng" kern="0">
                          <a:latin typeface="Times New Roman"/>
                          <a:ea typeface="Times New Roman"/>
                          <a:cs typeface="Times New Roman"/>
                        </a:rPr>
                        <a:t>Covariance Matrix</a:t>
                      </a:r>
                      <a:endParaRPr lang="en-US" sz="1800" kern="1400">
                        <a:latin typeface="Times New Roman"/>
                        <a:ea typeface="SimSun"/>
                        <a:cs typeface="Times New Roman"/>
                      </a:endParaRPr>
                    </a:p>
                  </a:txBody>
                  <a:tcPr marL="41020" marR="41020" marT="0" marB="0" anchor="b">
                    <a:lnL w="28575"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1">
                        <a:spcBef>
                          <a:spcPts val="0"/>
                        </a:spcBef>
                        <a:spcAft>
                          <a:spcPts val="0"/>
                        </a:spcAft>
                      </a:pPr>
                      <a:r>
                        <a:rPr lang="en-US" sz="1800" kern="0">
                          <a:latin typeface="Times New Roman"/>
                          <a:ea typeface="Times New Roman"/>
                          <a:cs typeface="Times New Roman"/>
                        </a:rPr>
                        <a:t> </a:t>
                      </a:r>
                      <a:endParaRPr lang="en-US" sz="1800" kern="1400">
                        <a:latin typeface="Times New Roman"/>
                        <a:ea typeface="SimSun"/>
                        <a:cs typeface="Times New Roman"/>
                      </a:endParaRPr>
                    </a:p>
                  </a:txBody>
                  <a:tcPr marL="41020" marR="410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1">
                        <a:spcBef>
                          <a:spcPts val="0"/>
                        </a:spcBef>
                        <a:spcAft>
                          <a:spcPts val="0"/>
                        </a:spcAft>
                      </a:pPr>
                      <a:r>
                        <a:rPr lang="en-US" sz="1800" kern="0">
                          <a:latin typeface="Times New Roman"/>
                          <a:ea typeface="Times New Roman"/>
                          <a:cs typeface="Times New Roman"/>
                        </a:rPr>
                        <a:t> </a:t>
                      </a:r>
                      <a:endParaRPr lang="en-US" sz="1800" kern="1400">
                        <a:latin typeface="Times New Roman"/>
                        <a:ea typeface="SimSun"/>
                        <a:cs typeface="Times New Roman"/>
                      </a:endParaRPr>
                    </a:p>
                  </a:txBody>
                  <a:tcPr marL="41020" marR="410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1">
                        <a:spcBef>
                          <a:spcPts val="0"/>
                        </a:spcBef>
                        <a:spcAft>
                          <a:spcPts val="0"/>
                        </a:spcAft>
                      </a:pPr>
                      <a:r>
                        <a:rPr lang="en-US" sz="1800" kern="0">
                          <a:latin typeface="Times New Roman"/>
                          <a:ea typeface="Times New Roman"/>
                          <a:cs typeface="Times New Roman"/>
                        </a:rPr>
                        <a:t> </a:t>
                      </a:r>
                      <a:endParaRPr lang="en-US" sz="1800" kern="1400">
                        <a:latin typeface="Times New Roman"/>
                        <a:ea typeface="SimSun"/>
                        <a:cs typeface="Times New Roman"/>
                      </a:endParaRPr>
                    </a:p>
                  </a:txBody>
                  <a:tcPr marL="41020" marR="410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1">
                        <a:spcBef>
                          <a:spcPts val="0"/>
                        </a:spcBef>
                        <a:spcAft>
                          <a:spcPts val="0"/>
                        </a:spcAft>
                      </a:pPr>
                      <a:r>
                        <a:rPr lang="en-US" sz="1800" kern="0">
                          <a:latin typeface="Times New Roman"/>
                          <a:ea typeface="Times New Roman"/>
                          <a:cs typeface="Times New Roman"/>
                        </a:rPr>
                        <a:t> </a:t>
                      </a:r>
                      <a:endParaRPr lang="en-US" sz="1800" kern="1400">
                        <a:latin typeface="Times New Roman"/>
                        <a:ea typeface="SimSun"/>
                        <a:cs typeface="Times New Roman"/>
                      </a:endParaRPr>
                    </a:p>
                  </a:txBody>
                  <a:tcPr marL="41020" marR="41020" marT="0" marB="0" anchor="b">
                    <a:lnL w="12700" cap="flat" cmpd="sng"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7844">
                <a:tc>
                  <a:txBody>
                    <a:bodyPr/>
                    <a:lstStyle/>
                    <a:p>
                      <a:pPr marL="0" marR="0" hangingPunct="1">
                        <a:spcBef>
                          <a:spcPts val="0"/>
                        </a:spcBef>
                        <a:spcAft>
                          <a:spcPts val="0"/>
                        </a:spcAft>
                      </a:pPr>
                      <a:endParaRPr lang="en-US" sz="1800" kern="1400">
                        <a:latin typeface="Times New Roman"/>
                        <a:ea typeface="SimSun"/>
                        <a:cs typeface="Times New Roman"/>
                      </a:endParaRPr>
                    </a:p>
                  </a:txBody>
                  <a:tcPr marL="41020" marR="41020" marT="0" marB="0" anchor="b">
                    <a:lnL w="28575"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1">
                        <a:spcBef>
                          <a:spcPts val="0"/>
                        </a:spcBef>
                        <a:spcAft>
                          <a:spcPts val="0"/>
                        </a:spcAft>
                      </a:pPr>
                      <a:r>
                        <a:rPr lang="en-US" sz="1800" kern="0">
                          <a:latin typeface="Times New Roman"/>
                          <a:ea typeface="Times New Roman"/>
                          <a:cs typeface="Times New Roman"/>
                        </a:rPr>
                        <a:t>0.010602622</a:t>
                      </a:r>
                      <a:endParaRPr lang="en-US" sz="1800" kern="1400">
                        <a:latin typeface="Times New Roman"/>
                        <a:ea typeface="SimSun"/>
                        <a:cs typeface="Times New Roman"/>
                      </a:endParaRPr>
                    </a:p>
                  </a:txBody>
                  <a:tcPr marL="41020" marR="410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1">
                        <a:spcBef>
                          <a:spcPts val="0"/>
                        </a:spcBef>
                        <a:spcAft>
                          <a:spcPts val="0"/>
                        </a:spcAft>
                      </a:pPr>
                      <a:r>
                        <a:rPr lang="en-US" sz="1800" kern="0">
                          <a:latin typeface="Times New Roman"/>
                          <a:ea typeface="Times New Roman"/>
                          <a:cs typeface="Times New Roman"/>
                        </a:rPr>
                        <a:t>0.002289254</a:t>
                      </a:r>
                      <a:endParaRPr lang="en-US" sz="1800" kern="1400">
                        <a:latin typeface="Times New Roman"/>
                        <a:ea typeface="SimSun"/>
                        <a:cs typeface="Times New Roman"/>
                      </a:endParaRPr>
                    </a:p>
                  </a:txBody>
                  <a:tcPr marL="41020" marR="410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1">
                        <a:spcBef>
                          <a:spcPts val="0"/>
                        </a:spcBef>
                        <a:spcAft>
                          <a:spcPts val="0"/>
                        </a:spcAft>
                      </a:pPr>
                      <a:r>
                        <a:rPr lang="en-US" sz="1800" kern="0">
                          <a:latin typeface="Times New Roman"/>
                          <a:ea typeface="Times New Roman"/>
                          <a:cs typeface="Times New Roman"/>
                        </a:rPr>
                        <a:t>0.001142067</a:t>
                      </a:r>
                      <a:endParaRPr lang="en-US" sz="1800" kern="1400">
                        <a:latin typeface="Times New Roman"/>
                        <a:ea typeface="SimSun"/>
                        <a:cs typeface="Times New Roman"/>
                      </a:endParaRPr>
                    </a:p>
                  </a:txBody>
                  <a:tcPr marL="41020" marR="410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1">
                        <a:spcBef>
                          <a:spcPts val="0"/>
                        </a:spcBef>
                        <a:spcAft>
                          <a:spcPts val="0"/>
                        </a:spcAft>
                      </a:pPr>
                      <a:r>
                        <a:rPr lang="en-US" sz="1800" kern="0">
                          <a:latin typeface="Arial"/>
                          <a:ea typeface="Times New Roman"/>
                          <a:cs typeface="Times New Roman"/>
                        </a:rPr>
                        <a:t>0.000176949</a:t>
                      </a:r>
                      <a:endParaRPr lang="en-US" sz="1800" kern="1400">
                        <a:latin typeface="Times New Roman"/>
                        <a:ea typeface="SimSun"/>
                        <a:cs typeface="Times New Roman"/>
                      </a:endParaRPr>
                    </a:p>
                  </a:txBody>
                  <a:tcPr marL="41020" marR="41020" marT="0" marB="0" anchor="b">
                    <a:lnL w="12700" cap="flat" cmpd="sng"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7844">
                <a:tc>
                  <a:txBody>
                    <a:bodyPr/>
                    <a:lstStyle/>
                    <a:p>
                      <a:pPr marL="0" marR="0" hangingPunct="1">
                        <a:spcBef>
                          <a:spcPts val="0"/>
                        </a:spcBef>
                        <a:spcAft>
                          <a:spcPts val="0"/>
                        </a:spcAft>
                      </a:pPr>
                      <a:r>
                        <a:rPr lang="en-US" sz="1800" b="1" kern="0">
                          <a:latin typeface="Times New Roman"/>
                          <a:ea typeface="Times New Roman"/>
                          <a:cs typeface="Times New Roman"/>
                        </a:rPr>
                        <a:t>BSE</a:t>
                      </a:r>
                      <a:endParaRPr lang="en-US" sz="1800" kern="1400">
                        <a:latin typeface="Times New Roman"/>
                        <a:ea typeface="SimSun"/>
                        <a:cs typeface="Times New Roman"/>
                      </a:endParaRPr>
                    </a:p>
                  </a:txBody>
                  <a:tcPr marL="41020" marR="41020" marT="0" marB="0" anchor="b">
                    <a:lnL w="28575"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1">
                        <a:spcBef>
                          <a:spcPts val="0"/>
                        </a:spcBef>
                        <a:spcAft>
                          <a:spcPts val="0"/>
                        </a:spcAft>
                      </a:pPr>
                      <a:r>
                        <a:rPr lang="en-US" sz="1800" kern="0">
                          <a:latin typeface="Times New Roman"/>
                          <a:ea typeface="Times New Roman"/>
                          <a:cs typeface="Times New Roman"/>
                        </a:rPr>
                        <a:t>0.002289254</a:t>
                      </a:r>
                      <a:endParaRPr lang="en-US" sz="1800" kern="1400">
                        <a:latin typeface="Times New Roman"/>
                        <a:ea typeface="SimSun"/>
                        <a:cs typeface="Times New Roman"/>
                      </a:endParaRPr>
                    </a:p>
                  </a:txBody>
                  <a:tcPr marL="41020" marR="410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1">
                        <a:spcBef>
                          <a:spcPts val="0"/>
                        </a:spcBef>
                        <a:spcAft>
                          <a:spcPts val="0"/>
                        </a:spcAft>
                      </a:pPr>
                      <a:r>
                        <a:rPr lang="en-US" sz="1800" kern="0">
                          <a:latin typeface="Times New Roman"/>
                          <a:ea typeface="Times New Roman"/>
                          <a:cs typeface="Times New Roman"/>
                        </a:rPr>
                        <a:t>0.007697043</a:t>
                      </a:r>
                      <a:endParaRPr lang="en-US" sz="1800" kern="1400">
                        <a:latin typeface="Times New Roman"/>
                        <a:ea typeface="SimSun"/>
                        <a:cs typeface="Times New Roman"/>
                      </a:endParaRPr>
                    </a:p>
                  </a:txBody>
                  <a:tcPr marL="41020" marR="410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1">
                        <a:spcBef>
                          <a:spcPts val="0"/>
                        </a:spcBef>
                        <a:spcAft>
                          <a:spcPts val="0"/>
                        </a:spcAft>
                      </a:pPr>
                      <a:r>
                        <a:rPr lang="en-US" sz="1800" kern="0">
                          <a:latin typeface="Times New Roman"/>
                          <a:ea typeface="Times New Roman"/>
                          <a:cs typeface="Times New Roman"/>
                        </a:rPr>
                        <a:t>0.000444839</a:t>
                      </a:r>
                      <a:endParaRPr lang="en-US" sz="1800" kern="1400">
                        <a:latin typeface="Times New Roman"/>
                        <a:ea typeface="SimSun"/>
                        <a:cs typeface="Times New Roman"/>
                      </a:endParaRPr>
                    </a:p>
                  </a:txBody>
                  <a:tcPr marL="41020" marR="410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1">
                        <a:spcBef>
                          <a:spcPts val="0"/>
                        </a:spcBef>
                        <a:spcAft>
                          <a:spcPts val="0"/>
                        </a:spcAft>
                      </a:pPr>
                      <a:r>
                        <a:rPr lang="en-US" sz="1800" kern="0">
                          <a:latin typeface="Times New Roman"/>
                          <a:ea typeface="Times New Roman"/>
                          <a:cs typeface="Times New Roman"/>
                        </a:rPr>
                        <a:t>0.000174339</a:t>
                      </a:r>
                      <a:endParaRPr lang="en-US" sz="1800" kern="1400">
                        <a:latin typeface="Times New Roman"/>
                        <a:ea typeface="SimSun"/>
                        <a:cs typeface="Times New Roman"/>
                      </a:endParaRPr>
                    </a:p>
                  </a:txBody>
                  <a:tcPr marL="41020" marR="41020" marT="0" marB="0" anchor="b">
                    <a:lnL w="12700" cap="flat" cmpd="sng"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7844">
                <a:tc>
                  <a:txBody>
                    <a:bodyPr/>
                    <a:lstStyle/>
                    <a:p>
                      <a:pPr marL="0" marR="0" hangingPunct="1">
                        <a:spcBef>
                          <a:spcPts val="0"/>
                        </a:spcBef>
                        <a:spcAft>
                          <a:spcPts val="0"/>
                        </a:spcAft>
                      </a:pPr>
                      <a:r>
                        <a:rPr lang="en-US" sz="1800" b="1" kern="0">
                          <a:latin typeface="Times New Roman"/>
                          <a:ea typeface="Times New Roman"/>
                          <a:cs typeface="Times New Roman"/>
                        </a:rPr>
                        <a:t>DSE</a:t>
                      </a:r>
                      <a:endParaRPr lang="en-US" sz="1800" kern="1400">
                        <a:latin typeface="Times New Roman"/>
                        <a:ea typeface="SimSun"/>
                        <a:cs typeface="Times New Roman"/>
                      </a:endParaRPr>
                    </a:p>
                  </a:txBody>
                  <a:tcPr marL="41020" marR="41020" marT="0" marB="0" anchor="b">
                    <a:lnL w="28575"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1">
                        <a:spcBef>
                          <a:spcPts val="0"/>
                        </a:spcBef>
                        <a:spcAft>
                          <a:spcPts val="0"/>
                        </a:spcAft>
                      </a:pPr>
                      <a:r>
                        <a:rPr lang="en-US" sz="1800" kern="0">
                          <a:latin typeface="Times New Roman"/>
                          <a:ea typeface="Times New Roman"/>
                          <a:cs typeface="Times New Roman"/>
                        </a:rPr>
                        <a:t>0.001142067</a:t>
                      </a:r>
                      <a:endParaRPr lang="en-US" sz="1800" kern="1400">
                        <a:latin typeface="Times New Roman"/>
                        <a:ea typeface="SimSun"/>
                        <a:cs typeface="Times New Roman"/>
                      </a:endParaRPr>
                    </a:p>
                  </a:txBody>
                  <a:tcPr marL="41020" marR="410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1">
                        <a:spcBef>
                          <a:spcPts val="0"/>
                        </a:spcBef>
                        <a:spcAft>
                          <a:spcPts val="0"/>
                        </a:spcAft>
                      </a:pPr>
                      <a:r>
                        <a:rPr lang="en-US" sz="1800" kern="0">
                          <a:latin typeface="Times New Roman"/>
                          <a:ea typeface="Times New Roman"/>
                          <a:cs typeface="Times New Roman"/>
                        </a:rPr>
                        <a:t>0.000444839</a:t>
                      </a:r>
                      <a:endParaRPr lang="en-US" sz="1800" kern="1400">
                        <a:latin typeface="Times New Roman"/>
                        <a:ea typeface="SimSun"/>
                        <a:cs typeface="Times New Roman"/>
                      </a:endParaRPr>
                    </a:p>
                  </a:txBody>
                  <a:tcPr marL="41020" marR="410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1">
                        <a:spcBef>
                          <a:spcPts val="0"/>
                        </a:spcBef>
                        <a:spcAft>
                          <a:spcPts val="0"/>
                        </a:spcAft>
                      </a:pPr>
                      <a:r>
                        <a:rPr lang="en-US" sz="1800" kern="0">
                          <a:latin typeface="Times New Roman"/>
                          <a:ea typeface="Times New Roman"/>
                          <a:cs typeface="Times New Roman"/>
                        </a:rPr>
                        <a:t>0.005968859</a:t>
                      </a:r>
                      <a:endParaRPr lang="en-US" sz="1800" kern="1400">
                        <a:latin typeface="Times New Roman"/>
                        <a:ea typeface="SimSun"/>
                        <a:cs typeface="Times New Roman"/>
                      </a:endParaRPr>
                    </a:p>
                  </a:txBody>
                  <a:tcPr marL="41020" marR="410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1">
                        <a:spcBef>
                          <a:spcPts val="0"/>
                        </a:spcBef>
                        <a:spcAft>
                          <a:spcPts val="0"/>
                        </a:spcAft>
                      </a:pPr>
                      <a:r>
                        <a:rPr lang="en-US" sz="1800" kern="0">
                          <a:latin typeface="Times New Roman"/>
                          <a:ea typeface="Times New Roman"/>
                          <a:cs typeface="Times New Roman"/>
                        </a:rPr>
                        <a:t>0.001548014</a:t>
                      </a:r>
                      <a:endParaRPr lang="en-US" sz="1800" kern="1400">
                        <a:latin typeface="Times New Roman"/>
                        <a:ea typeface="SimSun"/>
                        <a:cs typeface="Times New Roman"/>
                      </a:endParaRPr>
                    </a:p>
                  </a:txBody>
                  <a:tcPr marL="41020" marR="41020" marT="0" marB="0" anchor="b">
                    <a:lnL w="12700" cap="flat" cmpd="sng"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7844">
                <a:tc>
                  <a:txBody>
                    <a:bodyPr/>
                    <a:lstStyle/>
                    <a:p>
                      <a:pPr marL="0" marR="0" hangingPunct="1">
                        <a:spcBef>
                          <a:spcPts val="0"/>
                        </a:spcBef>
                        <a:spcAft>
                          <a:spcPts val="0"/>
                        </a:spcAft>
                      </a:pPr>
                      <a:r>
                        <a:rPr lang="en-US" sz="1800" b="1" kern="0">
                          <a:latin typeface="Times New Roman"/>
                          <a:ea typeface="Times New Roman"/>
                          <a:cs typeface="Times New Roman"/>
                        </a:rPr>
                        <a:t>MSCI</a:t>
                      </a:r>
                      <a:endParaRPr lang="en-US" sz="1800" kern="1400">
                        <a:latin typeface="Times New Roman"/>
                        <a:ea typeface="SimSun"/>
                        <a:cs typeface="Times New Roman"/>
                      </a:endParaRPr>
                    </a:p>
                  </a:txBody>
                  <a:tcPr marL="41020" marR="41020" marT="0" marB="0" anchor="b">
                    <a:lnL w="28575"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1">
                        <a:spcBef>
                          <a:spcPts val="0"/>
                        </a:spcBef>
                        <a:spcAft>
                          <a:spcPts val="0"/>
                        </a:spcAft>
                      </a:pPr>
                      <a:r>
                        <a:rPr lang="en-US" sz="1800" kern="0">
                          <a:latin typeface="Times New Roman"/>
                          <a:ea typeface="Times New Roman"/>
                          <a:cs typeface="Times New Roman"/>
                        </a:rPr>
                        <a:t>0.000176949</a:t>
                      </a:r>
                      <a:endParaRPr lang="en-US" sz="1800" kern="1400">
                        <a:latin typeface="Times New Roman"/>
                        <a:ea typeface="SimSun"/>
                        <a:cs typeface="Times New Roman"/>
                      </a:endParaRPr>
                    </a:p>
                  </a:txBody>
                  <a:tcPr marL="41020" marR="410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1">
                        <a:spcBef>
                          <a:spcPts val="0"/>
                        </a:spcBef>
                        <a:spcAft>
                          <a:spcPts val="0"/>
                        </a:spcAft>
                      </a:pPr>
                      <a:r>
                        <a:rPr lang="en-US" sz="1800" kern="0">
                          <a:latin typeface="Times New Roman"/>
                          <a:ea typeface="Times New Roman"/>
                          <a:cs typeface="Times New Roman"/>
                        </a:rPr>
                        <a:t>0.000174339</a:t>
                      </a:r>
                      <a:endParaRPr lang="en-US" sz="1800" kern="1400">
                        <a:latin typeface="Times New Roman"/>
                        <a:ea typeface="SimSun"/>
                        <a:cs typeface="Times New Roman"/>
                      </a:endParaRPr>
                    </a:p>
                  </a:txBody>
                  <a:tcPr marL="41020" marR="410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1">
                        <a:spcBef>
                          <a:spcPts val="0"/>
                        </a:spcBef>
                        <a:spcAft>
                          <a:spcPts val="0"/>
                        </a:spcAft>
                      </a:pPr>
                      <a:r>
                        <a:rPr lang="en-US" sz="1800" kern="0">
                          <a:latin typeface="Times New Roman"/>
                          <a:ea typeface="Times New Roman"/>
                          <a:cs typeface="Times New Roman"/>
                        </a:rPr>
                        <a:t>0.001548014</a:t>
                      </a:r>
                      <a:endParaRPr lang="en-US" sz="1800" kern="1400">
                        <a:latin typeface="Times New Roman"/>
                        <a:ea typeface="SimSun"/>
                        <a:cs typeface="Times New Roman"/>
                      </a:endParaRPr>
                    </a:p>
                  </a:txBody>
                  <a:tcPr marL="41020" marR="410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1">
                        <a:spcBef>
                          <a:spcPts val="0"/>
                        </a:spcBef>
                        <a:spcAft>
                          <a:spcPts val="0"/>
                        </a:spcAft>
                      </a:pPr>
                      <a:r>
                        <a:rPr lang="en-US" sz="1800" kern="0">
                          <a:latin typeface="Times New Roman"/>
                          <a:ea typeface="Times New Roman"/>
                          <a:cs typeface="Times New Roman"/>
                        </a:rPr>
                        <a:t>0.002047525</a:t>
                      </a:r>
                      <a:endParaRPr lang="en-US" sz="1800" kern="1400">
                        <a:latin typeface="Times New Roman"/>
                        <a:ea typeface="SimSun"/>
                        <a:cs typeface="Times New Roman"/>
                      </a:endParaRPr>
                    </a:p>
                  </a:txBody>
                  <a:tcPr marL="41020" marR="41020" marT="0" marB="0" anchor="b">
                    <a:lnL w="12700" cap="flat" cmpd="sng"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7844">
                <a:tc>
                  <a:txBody>
                    <a:bodyPr/>
                    <a:lstStyle/>
                    <a:p>
                      <a:pPr marL="0" marR="0" hangingPunct="1">
                        <a:spcBef>
                          <a:spcPts val="0"/>
                        </a:spcBef>
                        <a:spcAft>
                          <a:spcPts val="0"/>
                        </a:spcAft>
                      </a:pPr>
                      <a:r>
                        <a:rPr lang="en-US" sz="1800" b="1" u="sng" kern="0">
                          <a:latin typeface="Times New Roman"/>
                          <a:ea typeface="Times New Roman"/>
                          <a:cs typeface="Times New Roman"/>
                        </a:rPr>
                        <a:t>Correlation Matrix</a:t>
                      </a:r>
                      <a:endParaRPr lang="en-US" sz="1800" kern="1400">
                        <a:latin typeface="Times New Roman"/>
                        <a:ea typeface="SimSun"/>
                        <a:cs typeface="Times New Roman"/>
                      </a:endParaRPr>
                    </a:p>
                  </a:txBody>
                  <a:tcPr marL="41020" marR="41020" marT="0" marB="0" anchor="b">
                    <a:lnL w="28575"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1">
                        <a:spcBef>
                          <a:spcPts val="0"/>
                        </a:spcBef>
                        <a:spcAft>
                          <a:spcPts val="0"/>
                        </a:spcAft>
                      </a:pPr>
                      <a:r>
                        <a:rPr lang="en-US" sz="1800" kern="0">
                          <a:latin typeface="Times New Roman"/>
                          <a:ea typeface="Times New Roman"/>
                          <a:cs typeface="Times New Roman"/>
                        </a:rPr>
                        <a:t> </a:t>
                      </a:r>
                      <a:endParaRPr lang="en-US" sz="1800" kern="1400">
                        <a:latin typeface="Times New Roman"/>
                        <a:ea typeface="SimSun"/>
                        <a:cs typeface="Times New Roman"/>
                      </a:endParaRPr>
                    </a:p>
                  </a:txBody>
                  <a:tcPr marL="41020" marR="410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1">
                        <a:spcBef>
                          <a:spcPts val="0"/>
                        </a:spcBef>
                        <a:spcAft>
                          <a:spcPts val="0"/>
                        </a:spcAft>
                      </a:pPr>
                      <a:r>
                        <a:rPr lang="en-US" sz="1800" kern="0">
                          <a:latin typeface="Times New Roman"/>
                          <a:ea typeface="Times New Roman"/>
                          <a:cs typeface="Times New Roman"/>
                        </a:rPr>
                        <a:t> </a:t>
                      </a:r>
                      <a:endParaRPr lang="en-US" sz="1800" kern="1400">
                        <a:latin typeface="Times New Roman"/>
                        <a:ea typeface="SimSun"/>
                        <a:cs typeface="Times New Roman"/>
                      </a:endParaRPr>
                    </a:p>
                  </a:txBody>
                  <a:tcPr marL="41020" marR="410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1">
                        <a:spcBef>
                          <a:spcPts val="0"/>
                        </a:spcBef>
                        <a:spcAft>
                          <a:spcPts val="0"/>
                        </a:spcAft>
                      </a:pPr>
                      <a:r>
                        <a:rPr lang="en-US" sz="1800" kern="0">
                          <a:latin typeface="Times New Roman"/>
                          <a:ea typeface="Times New Roman"/>
                          <a:cs typeface="Times New Roman"/>
                        </a:rPr>
                        <a:t> </a:t>
                      </a:r>
                      <a:endParaRPr lang="en-US" sz="1800" kern="1400">
                        <a:latin typeface="Times New Roman"/>
                        <a:ea typeface="SimSun"/>
                        <a:cs typeface="Times New Roman"/>
                      </a:endParaRPr>
                    </a:p>
                  </a:txBody>
                  <a:tcPr marL="41020" marR="410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1">
                        <a:spcBef>
                          <a:spcPts val="0"/>
                        </a:spcBef>
                        <a:spcAft>
                          <a:spcPts val="0"/>
                        </a:spcAft>
                      </a:pPr>
                      <a:r>
                        <a:rPr lang="en-US" sz="1800" kern="0">
                          <a:latin typeface="Times New Roman"/>
                          <a:ea typeface="Times New Roman"/>
                          <a:cs typeface="Times New Roman"/>
                        </a:rPr>
                        <a:t> </a:t>
                      </a:r>
                      <a:endParaRPr lang="en-US" sz="1800" kern="1400">
                        <a:latin typeface="Times New Roman"/>
                        <a:ea typeface="SimSun"/>
                        <a:cs typeface="Times New Roman"/>
                      </a:endParaRPr>
                    </a:p>
                  </a:txBody>
                  <a:tcPr marL="41020" marR="41020" marT="0" marB="0" anchor="b">
                    <a:lnL w="12700" cap="flat" cmpd="sng"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7844">
                <a:tc>
                  <a:txBody>
                    <a:bodyPr/>
                    <a:lstStyle/>
                    <a:p>
                      <a:pPr marL="0" marR="0" hangingPunct="1">
                        <a:spcBef>
                          <a:spcPts val="0"/>
                        </a:spcBef>
                        <a:spcAft>
                          <a:spcPts val="0"/>
                        </a:spcAft>
                      </a:pPr>
                      <a:r>
                        <a:rPr lang="en-US" sz="1800" b="1" kern="1400" dirty="0" smtClean="0">
                          <a:latin typeface="Times New Roman"/>
                          <a:ea typeface="SimSun"/>
                          <a:cs typeface="Times New Roman"/>
                        </a:rPr>
                        <a:t>KSE</a:t>
                      </a:r>
                      <a:endParaRPr lang="en-US" sz="1800" b="1" kern="1400" dirty="0">
                        <a:latin typeface="Times New Roman"/>
                        <a:ea typeface="SimSun"/>
                        <a:cs typeface="Times New Roman"/>
                      </a:endParaRPr>
                    </a:p>
                  </a:txBody>
                  <a:tcPr marL="41020" marR="41020" marT="0" marB="0" anchor="b">
                    <a:lnL w="28575"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1">
                        <a:spcBef>
                          <a:spcPts val="0"/>
                        </a:spcBef>
                        <a:spcAft>
                          <a:spcPts val="0"/>
                        </a:spcAft>
                      </a:pPr>
                      <a:r>
                        <a:rPr lang="en-US" sz="1800" kern="0">
                          <a:latin typeface="Times New Roman"/>
                          <a:ea typeface="Times New Roman"/>
                          <a:cs typeface="Times New Roman"/>
                        </a:rPr>
                        <a:t>1</a:t>
                      </a:r>
                      <a:endParaRPr lang="en-US" sz="1800" kern="1400">
                        <a:latin typeface="Times New Roman"/>
                        <a:ea typeface="SimSun"/>
                        <a:cs typeface="Times New Roman"/>
                      </a:endParaRPr>
                    </a:p>
                  </a:txBody>
                  <a:tcPr marL="41020" marR="410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1">
                        <a:spcBef>
                          <a:spcPts val="0"/>
                        </a:spcBef>
                        <a:spcAft>
                          <a:spcPts val="0"/>
                        </a:spcAft>
                      </a:pPr>
                      <a:r>
                        <a:rPr lang="en-US" sz="1800" kern="0">
                          <a:latin typeface="Times New Roman"/>
                          <a:ea typeface="Times New Roman"/>
                          <a:cs typeface="Times New Roman"/>
                        </a:rPr>
                        <a:t>0.253410925</a:t>
                      </a:r>
                      <a:endParaRPr lang="en-US" sz="1800" kern="1400">
                        <a:latin typeface="Times New Roman"/>
                        <a:ea typeface="SimSun"/>
                        <a:cs typeface="Times New Roman"/>
                      </a:endParaRPr>
                    </a:p>
                  </a:txBody>
                  <a:tcPr marL="41020" marR="410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1">
                        <a:spcBef>
                          <a:spcPts val="0"/>
                        </a:spcBef>
                        <a:spcAft>
                          <a:spcPts val="0"/>
                        </a:spcAft>
                      </a:pPr>
                      <a:r>
                        <a:rPr lang="en-US" sz="1800" kern="0">
                          <a:latin typeface="Times New Roman"/>
                          <a:ea typeface="Times New Roman"/>
                          <a:cs typeface="Times New Roman"/>
                        </a:rPr>
                        <a:t>0.142104097</a:t>
                      </a:r>
                      <a:endParaRPr lang="en-US" sz="1800" kern="1400">
                        <a:latin typeface="Times New Roman"/>
                        <a:ea typeface="SimSun"/>
                        <a:cs typeface="Times New Roman"/>
                      </a:endParaRPr>
                    </a:p>
                  </a:txBody>
                  <a:tcPr marL="41020" marR="410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1">
                        <a:spcBef>
                          <a:spcPts val="0"/>
                        </a:spcBef>
                        <a:spcAft>
                          <a:spcPts val="0"/>
                        </a:spcAft>
                      </a:pPr>
                      <a:r>
                        <a:rPr lang="en-US" sz="1800" kern="0">
                          <a:latin typeface="Times New Roman"/>
                          <a:ea typeface="Times New Roman"/>
                          <a:cs typeface="Times New Roman"/>
                        </a:rPr>
                        <a:t>0.037964878</a:t>
                      </a:r>
                      <a:endParaRPr lang="en-US" sz="1800" kern="1400">
                        <a:latin typeface="Times New Roman"/>
                        <a:ea typeface="SimSun"/>
                        <a:cs typeface="Times New Roman"/>
                      </a:endParaRPr>
                    </a:p>
                  </a:txBody>
                  <a:tcPr marL="41020" marR="41020" marT="0" marB="0" anchor="b">
                    <a:lnL w="12700" cap="flat" cmpd="sng"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7844">
                <a:tc>
                  <a:txBody>
                    <a:bodyPr/>
                    <a:lstStyle/>
                    <a:p>
                      <a:pPr marL="0" marR="0" hangingPunct="1">
                        <a:spcBef>
                          <a:spcPts val="0"/>
                        </a:spcBef>
                        <a:spcAft>
                          <a:spcPts val="0"/>
                        </a:spcAft>
                      </a:pPr>
                      <a:r>
                        <a:rPr lang="en-US" sz="1800" b="1" kern="0" dirty="0">
                          <a:latin typeface="Times New Roman"/>
                          <a:ea typeface="Times New Roman"/>
                          <a:cs typeface="Times New Roman"/>
                        </a:rPr>
                        <a:t>BSE</a:t>
                      </a:r>
                      <a:endParaRPr lang="en-US" sz="1800" kern="1400" dirty="0">
                        <a:latin typeface="Times New Roman"/>
                        <a:ea typeface="SimSun"/>
                        <a:cs typeface="Times New Roman"/>
                      </a:endParaRPr>
                    </a:p>
                  </a:txBody>
                  <a:tcPr marL="41020" marR="41020" marT="0" marB="0" anchor="b">
                    <a:lnL w="28575"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1">
                        <a:spcBef>
                          <a:spcPts val="0"/>
                        </a:spcBef>
                        <a:spcAft>
                          <a:spcPts val="0"/>
                        </a:spcAft>
                      </a:pPr>
                      <a:r>
                        <a:rPr lang="en-US" sz="1800" kern="0">
                          <a:latin typeface="Times New Roman"/>
                          <a:ea typeface="Times New Roman"/>
                          <a:cs typeface="Times New Roman"/>
                        </a:rPr>
                        <a:t>0.253410925</a:t>
                      </a:r>
                      <a:endParaRPr lang="en-US" sz="1800" kern="1400">
                        <a:latin typeface="Times New Roman"/>
                        <a:ea typeface="SimSun"/>
                        <a:cs typeface="Times New Roman"/>
                      </a:endParaRPr>
                    </a:p>
                  </a:txBody>
                  <a:tcPr marL="41020" marR="410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1">
                        <a:spcBef>
                          <a:spcPts val="0"/>
                        </a:spcBef>
                        <a:spcAft>
                          <a:spcPts val="0"/>
                        </a:spcAft>
                      </a:pPr>
                      <a:r>
                        <a:rPr lang="en-US" sz="1800" kern="0">
                          <a:latin typeface="Times New Roman"/>
                          <a:ea typeface="Times New Roman"/>
                          <a:cs typeface="Times New Roman"/>
                        </a:rPr>
                        <a:t>1</a:t>
                      </a:r>
                      <a:endParaRPr lang="en-US" sz="1800" kern="1400">
                        <a:latin typeface="Times New Roman"/>
                        <a:ea typeface="SimSun"/>
                        <a:cs typeface="Times New Roman"/>
                      </a:endParaRPr>
                    </a:p>
                  </a:txBody>
                  <a:tcPr marL="41020" marR="410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1">
                        <a:spcBef>
                          <a:spcPts val="0"/>
                        </a:spcBef>
                        <a:spcAft>
                          <a:spcPts val="0"/>
                        </a:spcAft>
                      </a:pPr>
                      <a:r>
                        <a:rPr lang="en-US" sz="1800" kern="0">
                          <a:latin typeface="Times New Roman"/>
                          <a:ea typeface="Times New Roman"/>
                          <a:cs typeface="Times New Roman"/>
                        </a:rPr>
                        <a:t>0.064962548</a:t>
                      </a:r>
                      <a:endParaRPr lang="en-US" sz="1800" kern="1400">
                        <a:latin typeface="Times New Roman"/>
                        <a:ea typeface="SimSun"/>
                        <a:cs typeface="Times New Roman"/>
                      </a:endParaRPr>
                    </a:p>
                  </a:txBody>
                  <a:tcPr marL="41020" marR="410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1">
                        <a:spcBef>
                          <a:spcPts val="0"/>
                        </a:spcBef>
                        <a:spcAft>
                          <a:spcPts val="0"/>
                        </a:spcAft>
                      </a:pPr>
                      <a:r>
                        <a:rPr lang="en-US" sz="1800" kern="0">
                          <a:latin typeface="Times New Roman"/>
                          <a:ea typeface="Times New Roman"/>
                          <a:cs typeface="Times New Roman"/>
                        </a:rPr>
                        <a:t>0.043901024</a:t>
                      </a:r>
                      <a:endParaRPr lang="en-US" sz="1800" kern="1400">
                        <a:latin typeface="Times New Roman"/>
                        <a:ea typeface="SimSun"/>
                        <a:cs typeface="Times New Roman"/>
                      </a:endParaRPr>
                    </a:p>
                  </a:txBody>
                  <a:tcPr marL="41020" marR="41020" marT="0" marB="0" anchor="b">
                    <a:lnL w="12700" cap="flat" cmpd="sng"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7844">
                <a:tc>
                  <a:txBody>
                    <a:bodyPr/>
                    <a:lstStyle/>
                    <a:p>
                      <a:pPr marL="0" marR="0" hangingPunct="1">
                        <a:spcBef>
                          <a:spcPts val="0"/>
                        </a:spcBef>
                        <a:spcAft>
                          <a:spcPts val="0"/>
                        </a:spcAft>
                      </a:pPr>
                      <a:r>
                        <a:rPr lang="en-US" sz="1800" b="1" kern="0">
                          <a:latin typeface="Times New Roman"/>
                          <a:ea typeface="Times New Roman"/>
                          <a:cs typeface="Times New Roman"/>
                        </a:rPr>
                        <a:t>DSE</a:t>
                      </a:r>
                      <a:endParaRPr lang="en-US" sz="1800" kern="1400">
                        <a:latin typeface="Times New Roman"/>
                        <a:ea typeface="SimSun"/>
                        <a:cs typeface="Times New Roman"/>
                      </a:endParaRPr>
                    </a:p>
                  </a:txBody>
                  <a:tcPr marL="41020" marR="41020" marT="0" marB="0" anchor="b">
                    <a:lnL w="28575"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1">
                        <a:spcBef>
                          <a:spcPts val="0"/>
                        </a:spcBef>
                        <a:spcAft>
                          <a:spcPts val="0"/>
                        </a:spcAft>
                      </a:pPr>
                      <a:r>
                        <a:rPr lang="en-US" sz="1800" kern="0">
                          <a:latin typeface="Times New Roman"/>
                          <a:ea typeface="Times New Roman"/>
                          <a:cs typeface="Times New Roman"/>
                        </a:rPr>
                        <a:t>0.142104097</a:t>
                      </a:r>
                      <a:endParaRPr lang="en-US" sz="1800" kern="1400">
                        <a:latin typeface="Times New Roman"/>
                        <a:ea typeface="SimSun"/>
                        <a:cs typeface="Times New Roman"/>
                      </a:endParaRPr>
                    </a:p>
                  </a:txBody>
                  <a:tcPr marL="41020" marR="410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1">
                        <a:spcBef>
                          <a:spcPts val="0"/>
                        </a:spcBef>
                        <a:spcAft>
                          <a:spcPts val="0"/>
                        </a:spcAft>
                      </a:pPr>
                      <a:r>
                        <a:rPr lang="en-US" sz="1800" kern="0">
                          <a:latin typeface="Times New Roman"/>
                          <a:ea typeface="Times New Roman"/>
                          <a:cs typeface="Times New Roman"/>
                        </a:rPr>
                        <a:t>0.064962548</a:t>
                      </a:r>
                      <a:endParaRPr lang="en-US" sz="1800" kern="1400">
                        <a:latin typeface="Times New Roman"/>
                        <a:ea typeface="SimSun"/>
                        <a:cs typeface="Times New Roman"/>
                      </a:endParaRPr>
                    </a:p>
                  </a:txBody>
                  <a:tcPr marL="41020" marR="410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1">
                        <a:spcBef>
                          <a:spcPts val="0"/>
                        </a:spcBef>
                        <a:spcAft>
                          <a:spcPts val="0"/>
                        </a:spcAft>
                      </a:pPr>
                      <a:r>
                        <a:rPr lang="en-US" sz="1800" kern="0">
                          <a:latin typeface="Times New Roman"/>
                          <a:ea typeface="Times New Roman"/>
                          <a:cs typeface="Times New Roman"/>
                        </a:rPr>
                        <a:t>1</a:t>
                      </a:r>
                      <a:endParaRPr lang="en-US" sz="1800" kern="1400">
                        <a:latin typeface="Times New Roman"/>
                        <a:ea typeface="SimSun"/>
                        <a:cs typeface="Times New Roman"/>
                      </a:endParaRPr>
                    </a:p>
                  </a:txBody>
                  <a:tcPr marL="41020" marR="410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1">
                        <a:spcBef>
                          <a:spcPts val="0"/>
                        </a:spcBef>
                        <a:spcAft>
                          <a:spcPts val="0"/>
                        </a:spcAft>
                      </a:pPr>
                      <a:r>
                        <a:rPr lang="en-US" sz="1800" kern="0">
                          <a:latin typeface="Times New Roman"/>
                          <a:ea typeface="Times New Roman"/>
                          <a:cs typeface="Times New Roman"/>
                        </a:rPr>
                        <a:t>0.438943673</a:t>
                      </a:r>
                      <a:endParaRPr lang="en-US" sz="1800" kern="1400">
                        <a:latin typeface="Times New Roman"/>
                        <a:ea typeface="SimSun"/>
                        <a:cs typeface="Times New Roman"/>
                      </a:endParaRPr>
                    </a:p>
                  </a:txBody>
                  <a:tcPr marL="41020" marR="41020" marT="0" marB="0" anchor="b">
                    <a:lnL w="12700" cap="flat" cmpd="sng"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7844">
                <a:tc>
                  <a:txBody>
                    <a:bodyPr/>
                    <a:lstStyle/>
                    <a:p>
                      <a:pPr marL="0" marR="0" hangingPunct="1">
                        <a:spcBef>
                          <a:spcPts val="0"/>
                        </a:spcBef>
                        <a:spcAft>
                          <a:spcPts val="0"/>
                        </a:spcAft>
                      </a:pPr>
                      <a:r>
                        <a:rPr lang="en-US" sz="1800" b="1" kern="0">
                          <a:latin typeface="Times New Roman"/>
                          <a:ea typeface="Times New Roman"/>
                          <a:cs typeface="Times New Roman"/>
                        </a:rPr>
                        <a:t>MSCI</a:t>
                      </a:r>
                      <a:endParaRPr lang="en-US" sz="1800" kern="1400">
                        <a:latin typeface="Times New Roman"/>
                        <a:ea typeface="SimSun"/>
                        <a:cs typeface="Times New Roman"/>
                      </a:endParaRPr>
                    </a:p>
                  </a:txBody>
                  <a:tcPr marL="41020" marR="41020" marT="0" marB="0" anchor="b">
                    <a:lnL w="28575"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tcPr>
                </a:tc>
                <a:tc>
                  <a:txBody>
                    <a:bodyPr/>
                    <a:lstStyle/>
                    <a:p>
                      <a:pPr marL="0" marR="0" hangingPunct="1">
                        <a:spcBef>
                          <a:spcPts val="0"/>
                        </a:spcBef>
                        <a:spcAft>
                          <a:spcPts val="0"/>
                        </a:spcAft>
                      </a:pPr>
                      <a:r>
                        <a:rPr lang="en-US" sz="1800" kern="0" dirty="0">
                          <a:latin typeface="Times New Roman"/>
                          <a:ea typeface="Times New Roman"/>
                          <a:cs typeface="Times New Roman"/>
                        </a:rPr>
                        <a:t>0.037964878</a:t>
                      </a:r>
                      <a:endParaRPr lang="en-US" sz="1800" kern="1400" dirty="0">
                        <a:latin typeface="Times New Roman"/>
                        <a:ea typeface="SimSun"/>
                        <a:cs typeface="Times New Roman"/>
                      </a:endParaRPr>
                    </a:p>
                  </a:txBody>
                  <a:tcPr marL="41020" marR="410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tcPr>
                </a:tc>
                <a:tc>
                  <a:txBody>
                    <a:bodyPr/>
                    <a:lstStyle/>
                    <a:p>
                      <a:pPr marL="0" marR="0" hangingPunct="1">
                        <a:spcBef>
                          <a:spcPts val="0"/>
                        </a:spcBef>
                        <a:spcAft>
                          <a:spcPts val="0"/>
                        </a:spcAft>
                      </a:pPr>
                      <a:r>
                        <a:rPr lang="en-US" sz="1800" kern="0">
                          <a:latin typeface="Times New Roman"/>
                          <a:ea typeface="Times New Roman"/>
                          <a:cs typeface="Times New Roman"/>
                        </a:rPr>
                        <a:t>0.043901024</a:t>
                      </a:r>
                      <a:endParaRPr lang="en-US" sz="1800" kern="1400">
                        <a:latin typeface="Times New Roman"/>
                        <a:ea typeface="SimSun"/>
                        <a:cs typeface="Times New Roman"/>
                      </a:endParaRPr>
                    </a:p>
                  </a:txBody>
                  <a:tcPr marL="41020" marR="410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tcPr>
                </a:tc>
                <a:tc>
                  <a:txBody>
                    <a:bodyPr/>
                    <a:lstStyle/>
                    <a:p>
                      <a:pPr marL="0" marR="0" hangingPunct="1">
                        <a:spcBef>
                          <a:spcPts val="0"/>
                        </a:spcBef>
                        <a:spcAft>
                          <a:spcPts val="0"/>
                        </a:spcAft>
                      </a:pPr>
                      <a:r>
                        <a:rPr lang="en-US" sz="1800" kern="0">
                          <a:latin typeface="Times New Roman"/>
                          <a:ea typeface="Times New Roman"/>
                          <a:cs typeface="Times New Roman"/>
                        </a:rPr>
                        <a:t>0.438943673</a:t>
                      </a:r>
                      <a:endParaRPr lang="en-US" sz="1800" kern="1400">
                        <a:latin typeface="Times New Roman"/>
                        <a:ea typeface="SimSun"/>
                        <a:cs typeface="Times New Roman"/>
                      </a:endParaRPr>
                    </a:p>
                  </a:txBody>
                  <a:tcPr marL="41020" marR="410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tcPr>
                </a:tc>
                <a:tc>
                  <a:txBody>
                    <a:bodyPr/>
                    <a:lstStyle/>
                    <a:p>
                      <a:pPr marL="0" marR="0" hangingPunct="1">
                        <a:spcBef>
                          <a:spcPts val="0"/>
                        </a:spcBef>
                        <a:spcAft>
                          <a:spcPts val="0"/>
                        </a:spcAft>
                      </a:pPr>
                      <a:r>
                        <a:rPr lang="en-US" sz="1800" kern="0" dirty="0">
                          <a:latin typeface="Times New Roman"/>
                          <a:ea typeface="Times New Roman"/>
                          <a:cs typeface="Times New Roman"/>
                        </a:rPr>
                        <a:t>1</a:t>
                      </a:r>
                      <a:endParaRPr lang="en-US" sz="1800" kern="1400" dirty="0">
                        <a:latin typeface="Times New Roman"/>
                        <a:ea typeface="SimSun"/>
                        <a:cs typeface="Times New Roman"/>
                      </a:endParaRPr>
                    </a:p>
                  </a:txBody>
                  <a:tcPr marL="41020" marR="41020" marT="0" marB="0" anchor="b">
                    <a:lnL w="12700" cap="flat" cmpd="sng"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986" name="Rectangle 122"/>
          <p:cNvSpPr>
            <a:spLocks noGrp="1" noChangeArrowheads="1"/>
          </p:cNvSpPr>
          <p:nvPr>
            <p:ph type="title"/>
          </p:nvPr>
        </p:nvSpPr>
        <p:spPr/>
        <p:txBody>
          <a:bodyPr/>
          <a:lstStyle/>
          <a:p>
            <a:r>
              <a:rPr lang="en-GB" sz="4000" b="0" i="1"/>
              <a:t>Regime Estimates and Transition Probabilities</a:t>
            </a:r>
          </a:p>
        </p:txBody>
      </p:sp>
      <p:graphicFrame>
        <p:nvGraphicFramePr>
          <p:cNvPr id="37129" name="Group 265"/>
          <p:cNvGraphicFramePr>
            <a:graphicFrameLocks noGrp="1"/>
          </p:cNvGraphicFramePr>
          <p:nvPr>
            <p:ph type="tbl" idx="1"/>
          </p:nvPr>
        </p:nvGraphicFramePr>
        <p:xfrm>
          <a:off x="457200" y="1600200"/>
          <a:ext cx="8229600" cy="4530726"/>
        </p:xfrm>
        <a:graphic>
          <a:graphicData uri="http://schemas.openxmlformats.org/drawingml/2006/table">
            <a:tbl>
              <a:tblPr/>
              <a:tblGrid>
                <a:gridCol w="1011238"/>
                <a:gridCol w="1122362"/>
                <a:gridCol w="1077913"/>
                <a:gridCol w="1131887"/>
                <a:gridCol w="1295400"/>
                <a:gridCol w="1111250"/>
                <a:gridCol w="1479550"/>
              </a:tblGrid>
              <a:tr h="1009650">
                <a:tc rowSpan="2">
                  <a:txBody>
                    <a:bodyPr/>
                    <a:lstStyle/>
                    <a:p>
                      <a:pPr marL="0" marR="0" lvl="0" indent="0" algn="ctr" defTabSz="914400" rtl="0" eaLnBrk="1" fontAlgn="base" latinLnBrk="0" hangingPunct="1">
                        <a:lnSpc>
                          <a:spcPct val="100000"/>
                        </a:lnSpc>
                        <a:spcBef>
                          <a:spcPct val="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C0C0C0"/>
                            </a:outerShdw>
                          </a:effectLst>
                          <a:latin typeface="Times New Roman" pitchFamily="18" charset="0"/>
                          <a:ea typeface="SimSun" pitchFamily="2" charset="-122"/>
                          <a:cs typeface="Arial" pitchFamily="34" charset="0"/>
                        </a:rPr>
                        <a:t> </a:t>
                      </a:r>
                    </a:p>
                  </a:txBody>
                  <a:tcPr anchor="b"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C0C0C0"/>
                            </a:outerShdw>
                          </a:effectLst>
                          <a:latin typeface="Times New Roman" pitchFamily="18" charset="0"/>
                          <a:ea typeface="SimSun" pitchFamily="2" charset="-122"/>
                          <a:cs typeface="Arial" pitchFamily="34" charset="0"/>
                        </a:rPr>
                        <a:t>Regime 1</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C0C0C0"/>
                            </a:outerShdw>
                          </a:effectLst>
                          <a:latin typeface="Times New Roman" pitchFamily="18" charset="0"/>
                          <a:ea typeface="SimSun" pitchFamily="2" charset="-122"/>
                          <a:cs typeface="Arial" pitchFamily="34" charset="0"/>
                        </a:rPr>
                        <a:t>Regime 2</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C0C0C0"/>
                            </a:outerShdw>
                          </a:effectLst>
                          <a:latin typeface="Times New Roman" pitchFamily="18" charset="0"/>
                          <a:ea typeface="SimSun" pitchFamily="2" charset="-122"/>
                          <a:cs typeface="Arial" pitchFamily="34" charset="0"/>
                        </a:rPr>
                        <a:t>Transition Probability</a:t>
                      </a:r>
                    </a:p>
                  </a:txBody>
                  <a:tcPr anchor="b"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1008063">
                <a:tc v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C0C0C0"/>
                            </a:outerShdw>
                          </a:effectLst>
                          <a:latin typeface="Times New Roman" pitchFamily="18" charset="0"/>
                          <a:ea typeface="SimSun" pitchFamily="2" charset="-122"/>
                          <a:cs typeface="Arial" pitchFamily="34" charset="0"/>
                        </a:rPr>
                        <a:t>µ1</a:t>
                      </a:r>
                    </a:p>
                  </a:txBody>
                  <a:tcPr anchor="b"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C0C0C0"/>
                            </a:outerShdw>
                          </a:effectLst>
                          <a:latin typeface="Times New Roman" pitchFamily="18" charset="0"/>
                          <a:ea typeface="SimSun" pitchFamily="2" charset="-122"/>
                          <a:cs typeface="Arial" pitchFamily="34" charset="0"/>
                        </a:rPr>
                        <a:t>σ1</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C0C0C0"/>
                            </a:outerShdw>
                          </a:effectLst>
                          <a:latin typeface="Times New Roman" pitchFamily="18" charset="0"/>
                          <a:ea typeface="SimSun" pitchFamily="2" charset="-122"/>
                          <a:cs typeface="Arial" pitchFamily="34" charset="0"/>
                        </a:rPr>
                        <a:t>µ2</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C0C0C0"/>
                            </a:outerShdw>
                          </a:effectLst>
                          <a:latin typeface="Times New Roman" pitchFamily="18" charset="0"/>
                          <a:ea typeface="SimSun" pitchFamily="2" charset="-122"/>
                          <a:cs typeface="Arial" pitchFamily="34" charset="0"/>
                        </a:rPr>
                        <a:t>σ2</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chemeClr val="hlink"/>
                        </a:buClr>
                        <a:buSzPct val="60000"/>
                        <a:buFont typeface="Wingdings" pitchFamily="2" charset="2"/>
                        <a:buNone/>
                        <a:tabLst/>
                      </a:pPr>
                      <a:r>
                        <a:rPr kumimoji="0" lang="en-US" sz="2000" b="0" i="1" u="none" strike="noStrike" cap="none" normalizeH="0" baseline="0" smtClean="0">
                          <a:ln>
                            <a:noFill/>
                          </a:ln>
                          <a:solidFill>
                            <a:schemeClr val="tx1"/>
                          </a:solidFill>
                          <a:effectLst>
                            <a:outerShdw blurRad="38100" dist="38100" dir="2700000" algn="tl">
                              <a:srgbClr val="C0C0C0"/>
                            </a:outerShdw>
                          </a:effectLst>
                          <a:latin typeface="Times New Roman" pitchFamily="18" charset="0"/>
                          <a:ea typeface="SimSun" pitchFamily="2" charset="-122"/>
                          <a:cs typeface="Arial" pitchFamily="34" charset="0"/>
                        </a:rPr>
                        <a:t>P</a:t>
                      </a:r>
                      <a:endParaRPr kumimoji="0" lang="en-US" sz="2000" b="0" i="0" u="none" strike="noStrike" cap="none" normalizeH="0" baseline="0" smtClean="0">
                        <a:ln>
                          <a:noFill/>
                        </a:ln>
                        <a:solidFill>
                          <a:schemeClr val="tx1"/>
                        </a:solidFill>
                        <a:effectLst>
                          <a:outerShdw blurRad="38100" dist="38100" dir="2700000" algn="tl">
                            <a:srgbClr val="C0C0C0"/>
                          </a:outerShdw>
                        </a:effectLst>
                        <a:latin typeface="Times New Roman" pitchFamily="18" charset="0"/>
                        <a:ea typeface="SimSun" pitchFamily="2" charset="-122"/>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chemeClr val="hlink"/>
                        </a:buClr>
                        <a:buSzPct val="60000"/>
                        <a:buFont typeface="Wingdings" pitchFamily="2" charset="2"/>
                        <a:buNone/>
                        <a:tabLst/>
                      </a:pPr>
                      <a:r>
                        <a:rPr kumimoji="0" lang="en-US" sz="2000" b="0" i="1" u="none" strike="noStrike" cap="none" normalizeH="0" baseline="0" smtClean="0">
                          <a:ln>
                            <a:noFill/>
                          </a:ln>
                          <a:solidFill>
                            <a:schemeClr val="tx1"/>
                          </a:solidFill>
                          <a:effectLst>
                            <a:outerShdw blurRad="38100" dist="38100" dir="2700000" algn="tl">
                              <a:srgbClr val="C0C0C0"/>
                            </a:outerShdw>
                          </a:effectLst>
                          <a:latin typeface="Times New Roman" pitchFamily="18" charset="0"/>
                          <a:ea typeface="SimSun" pitchFamily="2" charset="-122"/>
                          <a:cs typeface="Arial" pitchFamily="34" charset="0"/>
                        </a:rPr>
                        <a:t>Q</a:t>
                      </a:r>
                      <a:endParaRPr kumimoji="0" lang="en-US" sz="2000" b="0" i="0" u="none" strike="noStrike" cap="none" normalizeH="0" baseline="0" smtClean="0">
                        <a:ln>
                          <a:noFill/>
                        </a:ln>
                        <a:solidFill>
                          <a:schemeClr val="tx1"/>
                        </a:solidFill>
                        <a:effectLst>
                          <a:outerShdw blurRad="38100" dist="38100" dir="2700000" algn="tl">
                            <a:srgbClr val="C0C0C0"/>
                          </a:outerShdw>
                        </a:effectLst>
                        <a:latin typeface="Times New Roman" pitchFamily="18" charset="0"/>
                        <a:ea typeface="SimSun" pitchFamily="2" charset="-122"/>
                        <a:cs typeface="Arial" pitchFamily="34" charset="0"/>
                      </a:endParaRPr>
                    </a:p>
                  </a:txBody>
                  <a:tcPr anchor="b"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255713">
                <a:tc>
                  <a:txBody>
                    <a:bodyPr/>
                    <a:lstStyle/>
                    <a:p>
                      <a:pPr marL="0" marR="0" lvl="0" indent="0" algn="l" defTabSz="914400" rtl="0" eaLnBrk="1" fontAlgn="base" latinLnBrk="0" hangingPunct="1">
                        <a:lnSpc>
                          <a:spcPct val="100000"/>
                        </a:lnSpc>
                        <a:spcBef>
                          <a:spcPct val="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C0C0C0"/>
                            </a:outerShdw>
                          </a:effectLst>
                          <a:latin typeface="Times New Roman" pitchFamily="18" charset="0"/>
                          <a:ea typeface="SimSun" pitchFamily="2" charset="-122"/>
                          <a:cs typeface="Arial" pitchFamily="34" charset="0"/>
                        </a:rPr>
                        <a:t>Estimates</a:t>
                      </a:r>
                    </a:p>
                  </a:txBody>
                  <a:tcPr anchor="b"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C0C0C0"/>
                            </a:outerShdw>
                          </a:effectLst>
                          <a:latin typeface="Times New Roman" pitchFamily="18" charset="0"/>
                          <a:ea typeface="SimSun" pitchFamily="2" charset="-122"/>
                          <a:cs typeface="Arial" pitchFamily="34" charset="0"/>
                        </a:rPr>
                        <a:t>0.37</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C0C0C0"/>
                            </a:outerShdw>
                          </a:effectLst>
                          <a:latin typeface="Times New Roman" pitchFamily="18" charset="0"/>
                          <a:ea typeface="SimSun" pitchFamily="2" charset="-122"/>
                          <a:cs typeface="Arial" pitchFamily="34" charset="0"/>
                        </a:rPr>
                        <a:t>1.75</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C0C0C0"/>
                            </a:outerShdw>
                          </a:effectLst>
                          <a:latin typeface="Times New Roman" pitchFamily="18" charset="0"/>
                          <a:ea typeface="SimSun" pitchFamily="2" charset="-122"/>
                          <a:cs typeface="Arial" pitchFamily="34" charset="0"/>
                        </a:rPr>
                        <a:t>-3.13</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C0C0C0"/>
                            </a:outerShdw>
                          </a:effectLst>
                          <a:latin typeface="Times New Roman" pitchFamily="18" charset="0"/>
                          <a:ea typeface="SimSun" pitchFamily="2" charset="-122"/>
                          <a:cs typeface="Arial" pitchFamily="34" charset="0"/>
                        </a:rPr>
                        <a:t>4.27</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C0C0C0"/>
                            </a:outerShdw>
                          </a:effectLst>
                          <a:latin typeface="Times New Roman" pitchFamily="18" charset="0"/>
                          <a:ea typeface="SimSun" pitchFamily="2" charset="-122"/>
                          <a:cs typeface="Arial" pitchFamily="34" charset="0"/>
                        </a:rPr>
                        <a:t>0.9814</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C0C0C0"/>
                            </a:outerShdw>
                          </a:effectLst>
                          <a:latin typeface="Times New Roman" pitchFamily="18" charset="0"/>
                          <a:ea typeface="SimSun" pitchFamily="2" charset="-122"/>
                          <a:cs typeface="Arial" pitchFamily="34" charset="0"/>
                        </a:rPr>
                        <a:t>0.5501</a:t>
                      </a:r>
                    </a:p>
                  </a:txBody>
                  <a:tcPr anchor="b"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257300">
                <a:tc>
                  <a:txBody>
                    <a:bodyPr/>
                    <a:lstStyle/>
                    <a:p>
                      <a:pPr marL="0" marR="0" lvl="0" indent="0" algn="l" defTabSz="914400" rtl="0" eaLnBrk="1" fontAlgn="base" latinLnBrk="0" hangingPunct="1">
                        <a:lnSpc>
                          <a:spcPct val="100000"/>
                        </a:lnSpc>
                        <a:spcBef>
                          <a:spcPct val="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C0C0C0"/>
                            </a:outerShdw>
                          </a:effectLst>
                          <a:latin typeface="Times New Roman" pitchFamily="18" charset="0"/>
                          <a:ea typeface="SimSun" pitchFamily="2" charset="-122"/>
                          <a:cs typeface="Arial" pitchFamily="34" charset="0"/>
                        </a:rPr>
                        <a:t>Standard Error</a:t>
                      </a:r>
                    </a:p>
                  </a:txBody>
                  <a:tcPr anchor="b"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C0C0C0"/>
                            </a:outerShdw>
                          </a:effectLst>
                          <a:latin typeface="Times New Roman" pitchFamily="18" charset="0"/>
                          <a:ea typeface="SimSun" pitchFamily="2" charset="-122"/>
                          <a:cs typeface="Arial" pitchFamily="34" charset="0"/>
                        </a:rPr>
                        <a:t>0.0012</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C0C0C0"/>
                            </a:outerShdw>
                          </a:effectLst>
                          <a:latin typeface="Times New Roman" pitchFamily="18" charset="0"/>
                          <a:ea typeface="SimSun" pitchFamily="2" charset="-122"/>
                          <a:cs typeface="Arial" pitchFamily="34" charset="0"/>
                        </a:rPr>
                        <a:t>0.0237</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C0C0C0"/>
                            </a:outerShdw>
                          </a:effectLst>
                          <a:latin typeface="Times New Roman" pitchFamily="18" charset="0"/>
                          <a:ea typeface="SimSun" pitchFamily="2" charset="-122"/>
                          <a:cs typeface="Arial" pitchFamily="34" charset="0"/>
                        </a:rPr>
                        <a:t>0.0010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C0C0C0"/>
                            </a:outerShdw>
                          </a:effectLst>
                          <a:latin typeface="Times New Roman" pitchFamily="18" charset="0"/>
                          <a:ea typeface="SimSun" pitchFamily="2" charset="-122"/>
                          <a:cs typeface="Arial" pitchFamily="34" charset="0"/>
                        </a:rPr>
                        <a:t>0.0098</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C0C0C0"/>
                            </a:outerShdw>
                          </a:effectLst>
                          <a:latin typeface="Times New Roman" pitchFamily="18" charset="0"/>
                          <a:ea typeface="SimSun" pitchFamily="2" charset="-122"/>
                          <a:cs typeface="Arial" pitchFamily="34" charset="0"/>
                        </a:rPr>
                        <a:t>0.0166</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C0C0C0"/>
                            </a:outerShdw>
                          </a:effectLst>
                          <a:latin typeface="Times New Roman" pitchFamily="18" charset="0"/>
                          <a:ea typeface="SimSun" pitchFamily="2" charset="-122"/>
                          <a:cs typeface="Arial" pitchFamily="34" charset="0"/>
                        </a:rPr>
                        <a:t>0.2391</a:t>
                      </a:r>
                    </a:p>
                  </a:txBody>
                  <a:tcPr anchor="b"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r>
              <a:rPr lang="en-GB" sz="4000" b="0"/>
              <a:t>Data Analysis &amp; Description (Contd..)</a:t>
            </a:r>
          </a:p>
        </p:txBody>
      </p:sp>
      <p:sp>
        <p:nvSpPr>
          <p:cNvPr id="37891" name="Rectangle 3"/>
          <p:cNvSpPr>
            <a:spLocks noGrp="1" noChangeArrowheads="1"/>
          </p:cNvSpPr>
          <p:nvPr>
            <p:ph type="body" idx="1"/>
          </p:nvPr>
        </p:nvSpPr>
        <p:spPr/>
        <p:txBody>
          <a:bodyPr/>
          <a:lstStyle/>
          <a:p>
            <a:pPr marL="457200" indent="-457200">
              <a:lnSpc>
                <a:spcPct val="90000"/>
              </a:lnSpc>
            </a:pPr>
            <a:r>
              <a:rPr lang="en-GB" sz="2400"/>
              <a:t>In addition to the parameters reported in Table 1, the model can also infer the Regime probabilities i.e. </a:t>
            </a:r>
          </a:p>
          <a:p>
            <a:pPr marL="1676400" lvl="3" indent="-304800">
              <a:lnSpc>
                <a:spcPct val="90000"/>
              </a:lnSpc>
              <a:buFontTx/>
              <a:buAutoNum type="arabicPeriod"/>
            </a:pPr>
            <a:r>
              <a:rPr lang="en-GB" sz="2400"/>
              <a:t>filter probabilities and </a:t>
            </a:r>
          </a:p>
          <a:p>
            <a:pPr marL="1676400" lvl="3" indent="-304800">
              <a:lnSpc>
                <a:spcPct val="90000"/>
              </a:lnSpc>
              <a:buFontTx/>
              <a:buAutoNum type="arabicPeriod"/>
            </a:pPr>
            <a:r>
              <a:rPr lang="en-GB" sz="2400"/>
              <a:t>smoothed probabilities</a:t>
            </a:r>
            <a:r>
              <a:rPr lang="en-GB" sz="1600"/>
              <a:t>. </a:t>
            </a:r>
          </a:p>
          <a:p>
            <a:pPr marL="457200" indent="-457200">
              <a:lnSpc>
                <a:spcPct val="90000"/>
              </a:lnSpc>
            </a:pPr>
            <a:r>
              <a:rPr lang="en-GB" sz="2400"/>
              <a:t>The filter probabilities indicate the process being in some particular regime at time t based on the information available at the time t-1. </a:t>
            </a:r>
          </a:p>
          <a:p>
            <a:pPr marL="457200" indent="-457200">
              <a:lnSpc>
                <a:spcPct val="90000"/>
              </a:lnSpc>
            </a:pPr>
            <a:r>
              <a:rPr lang="en-GB" sz="2400"/>
              <a:t>In contrast to filtered probabilities, the smoothed probabilities indicate the historical regimes the process was in at time t based on whole sample information and are calculated backwards by using filter and forecasting probabilities</a:t>
            </a:r>
            <a:r>
              <a:rPr lang="en-US" sz="2400"/>
              <a:t> </a:t>
            </a:r>
            <a:endParaRPr lang="en-GB" sz="240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381000" y="0"/>
            <a:ext cx="8229600" cy="1066800"/>
          </a:xfrm>
        </p:spPr>
        <p:txBody>
          <a:bodyPr/>
          <a:lstStyle/>
          <a:p>
            <a:r>
              <a:rPr lang="en-GB" b="0" i="1"/>
              <a:t>Smoothed vs. Filtered Probabilities</a:t>
            </a:r>
          </a:p>
        </p:txBody>
      </p:sp>
      <p:pic>
        <p:nvPicPr>
          <p:cNvPr id="6" name="Picture 4"/>
          <p:cNvPicPr>
            <a:picLocks noChangeAspect="1" noChangeArrowheads="1"/>
          </p:cNvPicPr>
          <p:nvPr/>
        </p:nvPicPr>
        <p:blipFill>
          <a:blip r:embed="rId3" cstate="print"/>
          <a:srcRect/>
          <a:stretch>
            <a:fillRect/>
          </a:stretch>
        </p:blipFill>
        <p:spPr bwMode="auto">
          <a:xfrm>
            <a:off x="0" y="1219200"/>
            <a:ext cx="8991600" cy="46482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GB" sz="4000" b="0"/>
              <a:t>Monthly Portfolio Optimization</a:t>
            </a:r>
            <a:r>
              <a:rPr lang="en-GB" sz="4000"/>
              <a:t> </a:t>
            </a:r>
          </a:p>
        </p:txBody>
      </p:sp>
      <p:sp>
        <p:nvSpPr>
          <p:cNvPr id="47107" name="Rectangle 3"/>
          <p:cNvSpPr>
            <a:spLocks noGrp="1" noChangeArrowheads="1"/>
          </p:cNvSpPr>
          <p:nvPr>
            <p:ph type="body" idx="1"/>
          </p:nvPr>
        </p:nvSpPr>
        <p:spPr/>
        <p:txBody>
          <a:bodyPr/>
          <a:lstStyle/>
          <a:p>
            <a:pPr marL="609600" indent="-609600" algn="just"/>
            <a:r>
              <a:rPr lang="en-GB" dirty="0"/>
              <a:t>To test the regime switching portfolio optimization and its performance over the out of sample period </a:t>
            </a:r>
            <a:r>
              <a:rPr lang="en-GB" dirty="0" smtClean="0"/>
              <a:t>(6 </a:t>
            </a:r>
            <a:r>
              <a:rPr lang="en-GB" dirty="0"/>
              <a:t>years), we used the following three strategies:</a:t>
            </a:r>
            <a:endParaRPr lang="en-US" dirty="0"/>
          </a:p>
          <a:p>
            <a:pPr marL="1371600" lvl="2" indent="-457200" algn="just">
              <a:buFontTx/>
              <a:buAutoNum type="arabicPeriod"/>
            </a:pPr>
            <a:r>
              <a:rPr lang="en-GB" sz="2800" dirty="0"/>
              <a:t>Regime switching (RS) mean-variance optimization</a:t>
            </a:r>
          </a:p>
          <a:p>
            <a:pPr marL="1371600" lvl="2" indent="-457200" algn="just">
              <a:buFontTx/>
              <a:buAutoNum type="arabicPeriod"/>
            </a:pPr>
            <a:r>
              <a:rPr lang="en-GB" sz="2800" dirty="0"/>
              <a:t>Non-RS mean-variance optimization </a:t>
            </a:r>
          </a:p>
          <a:p>
            <a:pPr marL="1371600" lvl="2" indent="-457200" algn="just">
              <a:buFontTx/>
              <a:buAutoNum type="arabicPeriod"/>
            </a:pPr>
            <a:r>
              <a:rPr lang="en-GB" sz="2800" dirty="0"/>
              <a:t>Market capitalization weights portfolio</a:t>
            </a:r>
            <a:endParaRPr lang="en-US" sz="2800" dirty="0"/>
          </a:p>
          <a:p>
            <a:pPr marL="609600" indent="-609600" algn="just">
              <a:buFont typeface="Wingdings" pitchFamily="2" charset="2"/>
              <a:buNone/>
            </a:pPr>
            <a:endParaRPr lang="en-GB"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r>
              <a:rPr lang="en-GB" sz="4000" b="0"/>
              <a:t>Monthly Portfolio Optimization (Contd.)</a:t>
            </a:r>
          </a:p>
        </p:txBody>
      </p:sp>
      <p:sp>
        <p:nvSpPr>
          <p:cNvPr id="52227" name="Rectangle 3"/>
          <p:cNvSpPr>
            <a:spLocks noGrp="1" noChangeArrowheads="1"/>
          </p:cNvSpPr>
          <p:nvPr>
            <p:ph type="body" idx="1"/>
          </p:nvPr>
        </p:nvSpPr>
        <p:spPr/>
        <p:txBody>
          <a:bodyPr/>
          <a:lstStyle/>
          <a:p>
            <a:pPr marL="533400" indent="-533400">
              <a:lnSpc>
                <a:spcPct val="90000"/>
              </a:lnSpc>
            </a:pPr>
            <a:r>
              <a:rPr lang="en-GB" sz="2800" dirty="0"/>
              <a:t>1 GBP initial investment in the out-of-sample data starting from Jan </a:t>
            </a:r>
            <a:r>
              <a:rPr lang="en-GB" sz="2800" dirty="0" smtClean="0"/>
              <a:t>2000.</a:t>
            </a:r>
            <a:endParaRPr lang="en-GB" sz="2800" dirty="0"/>
          </a:p>
          <a:p>
            <a:pPr marL="533400" indent="-533400">
              <a:lnSpc>
                <a:spcPct val="90000"/>
              </a:lnSpc>
            </a:pPr>
            <a:r>
              <a:rPr lang="en-GB" sz="2800" dirty="0"/>
              <a:t> By using the actual prices on the following month, we calculated the </a:t>
            </a:r>
            <a:r>
              <a:rPr lang="en-GB" sz="2800" dirty="0" smtClean="0"/>
              <a:t>returns </a:t>
            </a:r>
            <a:r>
              <a:rPr lang="en-GB" sz="2800" dirty="0"/>
              <a:t>and all the profits were reinvested into the three portfolio strategies. </a:t>
            </a:r>
          </a:p>
          <a:p>
            <a:pPr marL="533400" indent="-533400">
              <a:lnSpc>
                <a:spcPct val="90000"/>
              </a:lnSpc>
            </a:pPr>
            <a:r>
              <a:rPr lang="en-GB" sz="2800" dirty="0"/>
              <a:t>The three different strategies were further divided on the basis of </a:t>
            </a:r>
          </a:p>
          <a:p>
            <a:pPr marL="914400" lvl="1" indent="-457200">
              <a:lnSpc>
                <a:spcPct val="90000"/>
              </a:lnSpc>
              <a:buFontTx/>
              <a:buAutoNum type="arabicPeriod"/>
            </a:pPr>
            <a:r>
              <a:rPr lang="en-GB" sz="2400" dirty="0"/>
              <a:t>Short selling approach and </a:t>
            </a:r>
          </a:p>
          <a:p>
            <a:pPr marL="914400" lvl="1" indent="-457200">
              <a:lnSpc>
                <a:spcPct val="90000"/>
              </a:lnSpc>
              <a:buFontTx/>
              <a:buAutoNum type="arabicPeriod"/>
            </a:pPr>
            <a:r>
              <a:rPr lang="en-GB" sz="2400" dirty="0"/>
              <a:t>No short selling approach</a:t>
            </a:r>
            <a:r>
              <a:rPr lang="en-US" sz="2400" dirty="0"/>
              <a:t> </a:t>
            </a:r>
            <a:endParaRPr lang="en-GB" sz="2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GB" sz="3200"/>
              <a:t>What is Regime Switching?</a:t>
            </a:r>
          </a:p>
        </p:txBody>
      </p:sp>
      <p:sp>
        <p:nvSpPr>
          <p:cNvPr id="10243" name="Rectangle 3"/>
          <p:cNvSpPr>
            <a:spLocks noGrp="1" noChangeArrowheads="1"/>
          </p:cNvSpPr>
          <p:nvPr>
            <p:ph type="body" idx="1"/>
          </p:nvPr>
        </p:nvSpPr>
        <p:spPr>
          <a:xfrm>
            <a:off x="301625" y="1412875"/>
            <a:ext cx="8540750" cy="4686300"/>
          </a:xfrm>
        </p:spPr>
        <p:txBody>
          <a:bodyPr/>
          <a:lstStyle/>
          <a:p>
            <a:pPr>
              <a:buFont typeface="Wingdings" pitchFamily="2" charset="2"/>
              <a:buNone/>
            </a:pPr>
            <a:r>
              <a:rPr lang="en-US" i="1" dirty="0" smtClean="0"/>
              <a:t> </a:t>
            </a:r>
            <a:r>
              <a:rPr lang="en-US" sz="3600" i="1" dirty="0" smtClean="0"/>
              <a:t>“</a:t>
            </a:r>
            <a:r>
              <a:rPr lang="en-US" sz="3600" dirty="0" smtClean="0"/>
              <a:t>Formally </a:t>
            </a:r>
            <a:r>
              <a:rPr lang="en-US" sz="3600" dirty="0"/>
              <a:t>Regime Switching models refer to a situation in which stock market returns are drawn from two different distributions, with some well defined stochastic process determining the likelihood that each return is drawn from a given </a:t>
            </a:r>
            <a:r>
              <a:rPr lang="en-US" sz="3600" dirty="0" smtClean="0"/>
              <a:t>distribution” </a:t>
            </a:r>
            <a:endParaRPr lang="en-US" sz="3600" dirty="0"/>
          </a:p>
          <a:p>
            <a:pPr>
              <a:buFont typeface="Wingdings" pitchFamily="2" charset="2"/>
              <a:buNone/>
            </a:pPr>
            <a:r>
              <a:rPr lang="en-US" sz="3600" dirty="0"/>
              <a:t> </a:t>
            </a:r>
            <a:r>
              <a:rPr lang="en-US" sz="3600" dirty="0" smtClean="0"/>
              <a:t>Newmann </a:t>
            </a:r>
            <a:r>
              <a:rPr lang="en-US" sz="3600" dirty="0"/>
              <a:t>(1997). </a:t>
            </a:r>
            <a:endParaRPr lang="en-GB" sz="36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457200" y="277813"/>
            <a:ext cx="8229600" cy="560387"/>
          </a:xfrm>
        </p:spPr>
        <p:txBody>
          <a:bodyPr/>
          <a:lstStyle/>
          <a:p>
            <a:r>
              <a:rPr lang="en-GB" sz="3600" b="0" dirty="0"/>
              <a:t>Accumulated Wealth with No Short-Selling</a:t>
            </a:r>
            <a:r>
              <a:rPr lang="en-GB" b="0" dirty="0"/>
              <a:t> </a:t>
            </a:r>
          </a:p>
        </p:txBody>
      </p:sp>
      <p:pic>
        <p:nvPicPr>
          <p:cNvPr id="56325" name="Picture 5" descr="1"/>
          <p:cNvPicPr>
            <a:picLocks noChangeAspect="1" noChangeArrowheads="1"/>
          </p:cNvPicPr>
          <p:nvPr/>
        </p:nvPicPr>
        <p:blipFill>
          <a:blip r:embed="rId2" cstate="print"/>
          <a:srcRect/>
          <a:stretch>
            <a:fillRect/>
          </a:stretch>
        </p:blipFill>
        <p:spPr bwMode="auto">
          <a:xfrm>
            <a:off x="304800" y="914400"/>
            <a:ext cx="8382000" cy="5562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r>
              <a:rPr lang="en-GB" sz="4000" b="0"/>
              <a:t>No Short-Selling Approach (Contd)</a:t>
            </a:r>
          </a:p>
        </p:txBody>
      </p:sp>
      <p:sp>
        <p:nvSpPr>
          <p:cNvPr id="62467" name="Rectangle 3"/>
          <p:cNvSpPr>
            <a:spLocks noGrp="1" noChangeArrowheads="1"/>
          </p:cNvSpPr>
          <p:nvPr>
            <p:ph type="body" idx="1"/>
          </p:nvPr>
        </p:nvSpPr>
        <p:spPr/>
        <p:txBody>
          <a:bodyPr/>
          <a:lstStyle/>
          <a:p>
            <a:pPr algn="just">
              <a:lnSpc>
                <a:spcPct val="90000"/>
              </a:lnSpc>
              <a:buNone/>
            </a:pPr>
            <a:r>
              <a:rPr lang="en-GB" sz="2400" dirty="0" smtClean="0"/>
              <a:t>	These </a:t>
            </a:r>
            <a:r>
              <a:rPr lang="en-GB" sz="2400" dirty="0"/>
              <a:t>properties suggest that regime switching portfolio optimization would benefit from actively rebalancing portfolio weights and would capture effectively the changing trends of equity market. Hence, RS strategy can be proved as forward looking as compared to other two strategies which are backward looking (relying on past events after they have happened). </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277813"/>
            <a:ext cx="8229600" cy="715962"/>
          </a:xfrm>
        </p:spPr>
        <p:txBody>
          <a:bodyPr/>
          <a:lstStyle/>
          <a:p>
            <a:r>
              <a:rPr lang="en-GB" sz="3600" b="0"/>
              <a:t>Accumulated wealth with Short-Selling</a:t>
            </a:r>
          </a:p>
        </p:txBody>
      </p:sp>
      <p:pic>
        <p:nvPicPr>
          <p:cNvPr id="3077" name="Picture 5" descr="C:\Documents and Settings\javed\Desktop\untitled.bmp"/>
          <p:cNvPicPr>
            <a:picLocks noChangeAspect="1" noChangeArrowheads="1"/>
          </p:cNvPicPr>
          <p:nvPr/>
        </p:nvPicPr>
        <p:blipFill>
          <a:blip r:embed="rId3" cstate="print"/>
          <a:srcRect/>
          <a:stretch>
            <a:fillRect/>
          </a:stretch>
        </p:blipFill>
        <p:spPr bwMode="auto">
          <a:xfrm>
            <a:off x="228600" y="1066800"/>
            <a:ext cx="8153400" cy="5448300"/>
          </a:xfrm>
          <a:prstGeom prst="rect">
            <a:avLst/>
          </a:prstGeom>
          <a:noFill/>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GB" sz="4000" b="0"/>
              <a:t>Short-Selling Approach (Contd..)</a:t>
            </a:r>
          </a:p>
        </p:txBody>
      </p:sp>
      <p:sp>
        <p:nvSpPr>
          <p:cNvPr id="4099" name="Rectangle 3"/>
          <p:cNvSpPr>
            <a:spLocks noGrp="1" noChangeArrowheads="1"/>
          </p:cNvSpPr>
          <p:nvPr>
            <p:ph type="body" idx="1"/>
          </p:nvPr>
        </p:nvSpPr>
        <p:spPr/>
        <p:txBody>
          <a:bodyPr/>
          <a:lstStyle/>
          <a:p>
            <a:pPr algn="just">
              <a:buFont typeface="Wingdings" pitchFamily="2" charset="2"/>
              <a:buNone/>
            </a:pPr>
            <a:r>
              <a:rPr lang="en-GB" dirty="0"/>
              <a:t>   Since there is no restriction on short selling, the portfolio weights can go negative or above 1. In this case, RS strategy enjoys more flexibility and utilises its capability to infer about regimes and taking the right advantage of its forward looking </a:t>
            </a:r>
            <a:r>
              <a:rPr lang="en-GB" dirty="0" smtClean="0"/>
              <a:t>behaviour. </a:t>
            </a:r>
            <a:endParaRPr lang="en-GB"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r>
              <a:rPr lang="en-GB"/>
              <a:t>Conclusion</a:t>
            </a:r>
          </a:p>
        </p:txBody>
      </p:sp>
      <p:sp>
        <p:nvSpPr>
          <p:cNvPr id="74755" name="Rectangle 3"/>
          <p:cNvSpPr>
            <a:spLocks noGrp="1" noChangeArrowheads="1"/>
          </p:cNvSpPr>
          <p:nvPr>
            <p:ph type="body" idx="1"/>
          </p:nvPr>
        </p:nvSpPr>
        <p:spPr/>
        <p:txBody>
          <a:bodyPr/>
          <a:lstStyle/>
          <a:p>
            <a:r>
              <a:rPr lang="en-GB" sz="1800"/>
              <a:t>Shown evidence of RS in equities market, empirically and analytically</a:t>
            </a:r>
          </a:p>
          <a:p>
            <a:r>
              <a:rPr lang="en-US" sz="1800">
                <a:cs typeface="Times New Roman" pitchFamily="18" charset="0"/>
              </a:rPr>
              <a:t>Results shows: µ</a:t>
            </a:r>
            <a:r>
              <a:rPr lang="en-GB" sz="1800"/>
              <a:t>1&gt; </a:t>
            </a:r>
            <a:r>
              <a:rPr lang="en-US" sz="1800">
                <a:cs typeface="Times New Roman" pitchFamily="18" charset="0"/>
              </a:rPr>
              <a:t>µ</a:t>
            </a:r>
            <a:r>
              <a:rPr lang="en-GB" sz="1800"/>
              <a:t>2,  </a:t>
            </a:r>
            <a:r>
              <a:rPr lang="el-GR" sz="1800">
                <a:cs typeface="Times New Roman" pitchFamily="18" charset="0"/>
              </a:rPr>
              <a:t>σ</a:t>
            </a:r>
            <a:r>
              <a:rPr lang="en-GB" sz="1800">
                <a:cs typeface="Times New Roman" pitchFamily="18" charset="0"/>
              </a:rPr>
              <a:t>1&lt;</a:t>
            </a:r>
            <a:r>
              <a:rPr lang="en-GB" sz="1800"/>
              <a:t> </a:t>
            </a:r>
            <a:r>
              <a:rPr lang="el-GR" sz="1800">
                <a:cs typeface="Times New Roman" pitchFamily="18" charset="0"/>
              </a:rPr>
              <a:t>σ</a:t>
            </a:r>
            <a:r>
              <a:rPr lang="en-GB" sz="1800">
                <a:cs typeface="Times New Roman" pitchFamily="18" charset="0"/>
              </a:rPr>
              <a:t>2. </a:t>
            </a:r>
          </a:p>
          <a:p>
            <a:r>
              <a:rPr lang="en-GB" sz="1800">
                <a:cs typeface="Times New Roman" pitchFamily="18" charset="0"/>
              </a:rPr>
              <a:t>On average regime 1 expected return and standard deviation are .37% and 1.75% per month respectively, while for regime 2 these values are -3.13% and 4.27% per month. </a:t>
            </a:r>
          </a:p>
          <a:p>
            <a:r>
              <a:rPr lang="en-GB" sz="1800"/>
              <a:t> Evidence of regime persistence especially for the stable regime, P=0.9818</a:t>
            </a:r>
          </a:p>
          <a:p>
            <a:r>
              <a:rPr lang="en-GB" sz="1800"/>
              <a:t>£1 invested in active RS portfolio outperformed non-RS and market capitalisation strategies. Expected returns from RS strategies vs. non-RS in all scenarios, on average you would expect to get 50% more on average from applying dynamic RS strategies!!</a:t>
            </a:r>
          </a:p>
          <a:p>
            <a:r>
              <a:rPr lang="en-GB" sz="1800"/>
              <a:t>There were large market timing benefit which were more prominent when we included a risk free asset in to the portfolio and for the risk lover</a:t>
            </a:r>
          </a:p>
          <a:p>
            <a:endParaRPr lang="en-GB" sz="180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a:xfrm>
            <a:off x="457200" y="277813"/>
            <a:ext cx="8229600" cy="788987"/>
          </a:xfrm>
        </p:spPr>
        <p:txBody>
          <a:bodyPr/>
          <a:lstStyle/>
          <a:p>
            <a:r>
              <a:rPr lang="en-GB" sz="2400"/>
              <a:t>RECOMMENDATIONS</a:t>
            </a:r>
          </a:p>
        </p:txBody>
      </p:sp>
      <p:sp>
        <p:nvSpPr>
          <p:cNvPr id="75779" name="Rectangle 3"/>
          <p:cNvSpPr>
            <a:spLocks noGrp="1" noChangeArrowheads="1"/>
          </p:cNvSpPr>
          <p:nvPr>
            <p:ph type="body" idx="1"/>
          </p:nvPr>
        </p:nvSpPr>
        <p:spPr>
          <a:xfrm>
            <a:off x="457200" y="990600"/>
            <a:ext cx="8229600" cy="5140325"/>
          </a:xfrm>
        </p:spPr>
        <p:txBody>
          <a:bodyPr/>
          <a:lstStyle/>
          <a:p>
            <a:r>
              <a:rPr lang="en-GB" sz="2000"/>
              <a:t>Our model omitted transaction costs, these will significantly impact the profit especially when we consider monthly rebalancing applied in our model</a:t>
            </a:r>
          </a:p>
          <a:p>
            <a:endParaRPr lang="en-GB" sz="2000"/>
          </a:p>
          <a:p>
            <a:r>
              <a:rPr lang="en-GB" sz="2000"/>
              <a:t> Since there is evidence of regime persistence ARMA models may be considered and compared against the CAPM framework</a:t>
            </a:r>
          </a:p>
          <a:p>
            <a:endParaRPr lang="en-GB" sz="2000"/>
          </a:p>
          <a:p>
            <a:r>
              <a:rPr lang="en-GB" sz="2000"/>
              <a:t>Although it is a simple model with 2 regimes and 3 assets, the RS model incorporated in this study can be extended to multiple regimes and assets</a:t>
            </a:r>
          </a:p>
          <a:p>
            <a:endParaRPr lang="en-GB" sz="2000"/>
          </a:p>
          <a:p>
            <a:r>
              <a:rPr lang="en-GB" sz="2000"/>
              <a:t>The value of Beta has been shown to vary, for example when we looked at the post dotcom bull or bear scenario. Further areas of research in this area may consider including time varying beta.</a:t>
            </a:r>
          </a:p>
          <a:p>
            <a:pPr>
              <a:buFont typeface="Wingdings" pitchFamily="2" charset="2"/>
              <a:buNone/>
            </a:pPr>
            <a:endParaRPr lang="en-GB" sz="200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p:cNvSpPr>
            <a:spLocks noGrp="1" noChangeArrowheads="1"/>
          </p:cNvSpPr>
          <p:nvPr>
            <p:ph type="title"/>
          </p:nvPr>
        </p:nvSpPr>
        <p:spPr>
          <a:xfrm>
            <a:off x="457200" y="277812"/>
            <a:ext cx="8229600" cy="5970588"/>
          </a:xfrm>
        </p:spPr>
        <p:txBody>
          <a:bodyPr/>
          <a:lstStyle/>
          <a:p>
            <a:r>
              <a:rPr lang="en-GB" sz="13800" dirty="0" smtClean="0"/>
              <a:t>Q &amp; A</a:t>
            </a:r>
            <a:endParaRPr lang="en-GB" sz="13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t>Examples of Regimes</a:t>
            </a:r>
          </a:p>
        </p:txBody>
      </p:sp>
      <p:sp>
        <p:nvSpPr>
          <p:cNvPr id="11267" name="Rectangle 3"/>
          <p:cNvSpPr>
            <a:spLocks noGrp="1" noChangeArrowheads="1"/>
          </p:cNvSpPr>
          <p:nvPr>
            <p:ph type="body" idx="1"/>
          </p:nvPr>
        </p:nvSpPr>
        <p:spPr/>
        <p:txBody>
          <a:bodyPr/>
          <a:lstStyle/>
          <a:p>
            <a:r>
              <a:rPr lang="en-US" sz="2800" dirty="0"/>
              <a:t>Exchange rates have periods of appreciation and depreciation vis-à-vis other currencies. </a:t>
            </a:r>
          </a:p>
          <a:p>
            <a:r>
              <a:rPr lang="en-US" sz="2800" dirty="0"/>
              <a:t>Economic business cycles have boom and bust periods. </a:t>
            </a:r>
          </a:p>
          <a:p>
            <a:r>
              <a:rPr lang="en-US" sz="2800" dirty="0"/>
              <a:t>Equity markets are characterized by bull and bear markets. </a:t>
            </a:r>
          </a:p>
          <a:p>
            <a:r>
              <a:rPr lang="en-US" sz="2800" dirty="0"/>
              <a:t>Asset prices also have prolonged periods of upward movement followed by downward movements. </a:t>
            </a:r>
            <a:endParaRPr lang="en-GB" sz="28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idx="4294967295"/>
          </p:nvPr>
        </p:nvSpPr>
        <p:spPr>
          <a:xfrm>
            <a:off x="0" y="1905000"/>
            <a:ext cx="8229600" cy="3230563"/>
          </a:xfrm>
        </p:spPr>
        <p:txBody>
          <a:bodyPr/>
          <a:lstStyle/>
          <a:p>
            <a:r>
              <a:rPr lang="en-GB" sz="3600"/>
              <a:t>Brief History of Regime Switching Models</a:t>
            </a:r>
            <a:br>
              <a:rPr lang="en-GB" sz="3600"/>
            </a:br>
            <a:r>
              <a:rPr lang="en-GB" sz="3600"/>
              <a:t>and Literature Review</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63" name="Rectangle 7"/>
          <p:cNvSpPr>
            <a:spLocks noGrp="1" noChangeArrowheads="1"/>
          </p:cNvSpPr>
          <p:nvPr>
            <p:ph type="body" idx="4294967295"/>
          </p:nvPr>
        </p:nvSpPr>
        <p:spPr>
          <a:xfrm>
            <a:off x="0" y="228600"/>
            <a:ext cx="8229600" cy="5902325"/>
          </a:xfrm>
        </p:spPr>
        <p:txBody>
          <a:bodyPr/>
          <a:lstStyle/>
          <a:p>
            <a:pPr>
              <a:lnSpc>
                <a:spcPct val="90000"/>
              </a:lnSpc>
            </a:pPr>
            <a:r>
              <a:rPr lang="en-GB"/>
              <a:t>Markov Switching Models (MSM), go back as far as Quandt(1958), Goldfeld and Quandt (1973)</a:t>
            </a:r>
          </a:p>
          <a:p>
            <a:pPr>
              <a:lnSpc>
                <a:spcPct val="90000"/>
              </a:lnSpc>
            </a:pPr>
            <a:r>
              <a:rPr lang="en-GB"/>
              <a:t>Hamilton (1989) extended MSM to dependent data using GARCH models on GDP data</a:t>
            </a:r>
          </a:p>
          <a:p>
            <a:pPr>
              <a:lnSpc>
                <a:spcPct val="90000"/>
              </a:lnSpc>
            </a:pPr>
            <a:r>
              <a:rPr lang="en-GB"/>
              <a:t>RS models have subsequently extended to other areas of finance and economics, for example in Asset allocation (Ang and Bekaert, 2002), Government spending (Nelson 2003), Levels of mergers and acquisition, energy market spot prices, interest rates and exchange rates.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b="0" i="1"/>
              <a:t>Stylised facts of asset pricing</a:t>
            </a:r>
          </a:p>
        </p:txBody>
      </p:sp>
      <p:sp>
        <p:nvSpPr>
          <p:cNvPr id="17411" name="Rectangle 3"/>
          <p:cNvSpPr>
            <a:spLocks noGrp="1" noChangeArrowheads="1"/>
          </p:cNvSpPr>
          <p:nvPr>
            <p:ph type="body" idx="1"/>
          </p:nvPr>
        </p:nvSpPr>
        <p:spPr/>
        <p:txBody>
          <a:bodyPr/>
          <a:lstStyle/>
          <a:p>
            <a:pPr algn="just">
              <a:lnSpc>
                <a:spcPct val="80000"/>
              </a:lnSpc>
            </a:pPr>
            <a:r>
              <a:rPr lang="en-GB" sz="2400"/>
              <a:t>Stylised</a:t>
            </a:r>
            <a:r>
              <a:rPr lang="en-US" sz="2400"/>
              <a:t> facts of asset returns show that during bull markets and bear market returns, volatility and correlations behave differently. </a:t>
            </a:r>
          </a:p>
          <a:p>
            <a:pPr algn="just">
              <a:lnSpc>
                <a:spcPct val="80000"/>
              </a:lnSpc>
            </a:pPr>
            <a:r>
              <a:rPr lang="en-US" sz="2400"/>
              <a:t>In the latter, returns are lower, volatility is higher, and asset correlations increases. A phenomenon known as Asymmetric Correlation. </a:t>
            </a:r>
          </a:p>
          <a:p>
            <a:pPr algn="just">
              <a:lnSpc>
                <a:spcPct val="80000"/>
              </a:lnSpc>
            </a:pPr>
            <a:r>
              <a:rPr lang="en-US" sz="2400"/>
              <a:t>Ang and Bekaert (2002) concluded that there was significant evidence of Asymmetric correlation. Correlation between these </a:t>
            </a:r>
            <a:r>
              <a:rPr lang="en-GB" sz="2400"/>
              <a:t>assets</a:t>
            </a:r>
            <a:r>
              <a:rPr lang="en-US" sz="2400"/>
              <a:t> tended to be higher when there were market downturns. On average they were 20% higher than in the normal regime. They statistically rejected at 0.01% significance the equality of volatility across regimes.</a:t>
            </a:r>
          </a:p>
          <a:p>
            <a:pPr algn="just">
              <a:lnSpc>
                <a:spcPct val="80000"/>
              </a:lnSpc>
            </a:pPr>
            <a:r>
              <a:rPr lang="en-US" sz="2400"/>
              <a:t>Hess (2006) reported volatility in turbulent times, can be 2.2 times higher than in calmer periods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GB" sz="4000" b="0" i="1" dirty="0" smtClean="0"/>
              <a:t>Stylised</a:t>
            </a:r>
            <a:r>
              <a:rPr lang="en-US" sz="4000" b="0" i="1" dirty="0" smtClean="0"/>
              <a:t> </a:t>
            </a:r>
            <a:r>
              <a:rPr lang="en-US" sz="4000" b="0" i="1" dirty="0"/>
              <a:t>facts of asset pricing (contd..)</a:t>
            </a:r>
            <a:endParaRPr lang="en-GB" sz="4000" b="0" i="1" dirty="0"/>
          </a:p>
        </p:txBody>
      </p:sp>
      <p:sp>
        <p:nvSpPr>
          <p:cNvPr id="15363" name="Rectangle 3"/>
          <p:cNvSpPr>
            <a:spLocks noGrp="1" noChangeArrowheads="1"/>
          </p:cNvSpPr>
          <p:nvPr>
            <p:ph type="body" idx="1"/>
          </p:nvPr>
        </p:nvSpPr>
        <p:spPr/>
        <p:txBody>
          <a:bodyPr/>
          <a:lstStyle/>
          <a:p>
            <a:pPr algn="just">
              <a:lnSpc>
                <a:spcPct val="90000"/>
              </a:lnSpc>
            </a:pPr>
            <a:r>
              <a:rPr lang="en-US" sz="2800"/>
              <a:t>Recent studies confirm that the conditional moments of stock returns are business cycle related, this results in the distribution of stock market returns to be time-varying, (Hess, 2006). Therefore the optimal portfolio in bear markets is substantially different from the one in bull markets. </a:t>
            </a:r>
          </a:p>
          <a:p>
            <a:pPr algn="just">
              <a:lnSpc>
                <a:spcPct val="90000"/>
              </a:lnSpc>
            </a:pPr>
            <a:r>
              <a:rPr lang="en-US" sz="2800"/>
              <a:t>Ang and Bekaert (2004) noted that the presence of asymmetric correlation has raised doubts about the benefits of diversification especially in market downturns. </a:t>
            </a:r>
            <a:endParaRPr lang="en-GB" sz="280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International Indices?</a:t>
            </a:r>
            <a:endParaRPr lang="en-US" dirty="0"/>
          </a:p>
        </p:txBody>
      </p:sp>
      <p:sp>
        <p:nvSpPr>
          <p:cNvPr id="3" name="Content Placeholder 2"/>
          <p:cNvSpPr>
            <a:spLocks noGrp="1"/>
          </p:cNvSpPr>
          <p:nvPr>
            <p:ph idx="1"/>
          </p:nvPr>
        </p:nvSpPr>
        <p:spPr>
          <a:xfrm>
            <a:off x="457200" y="1371600"/>
            <a:ext cx="8229600" cy="5029200"/>
          </a:xfrm>
        </p:spPr>
        <p:txBody>
          <a:bodyPr/>
          <a:lstStyle/>
          <a:p>
            <a:r>
              <a:rPr lang="en-US" dirty="0" smtClean="0"/>
              <a:t>	Globalization</a:t>
            </a:r>
          </a:p>
          <a:p>
            <a:r>
              <a:rPr lang="en-US" dirty="0" smtClean="0"/>
              <a:t>	Diversification of Risk</a:t>
            </a:r>
          </a:p>
          <a:p>
            <a:r>
              <a:rPr lang="en-GB" dirty="0" smtClean="0"/>
              <a:t>	International </a:t>
            </a:r>
            <a:r>
              <a:rPr lang="en-GB" dirty="0"/>
              <a:t>integration has caused correlation to go high but variance of foreign portfolios declined giving a rationality to invest in foreign </a:t>
            </a:r>
            <a:r>
              <a:rPr lang="en-GB" dirty="0" smtClean="0"/>
              <a:t>markets (Karen, 2006).</a:t>
            </a:r>
          </a:p>
          <a:p>
            <a:r>
              <a:rPr lang="en-US" dirty="0" smtClean="0"/>
              <a:t>	Co-movement in troubled times has increased especially in troubled times (Flavin </a:t>
            </a:r>
            <a:r>
              <a:rPr lang="en-US" dirty="0"/>
              <a:t>and </a:t>
            </a:r>
            <a:r>
              <a:rPr lang="en-US" dirty="0" smtClean="0"/>
              <a:t>Panopoulou, 2006</a:t>
            </a:r>
            <a:r>
              <a:rPr lang="en-US" dirty="0"/>
              <a:t>)</a:t>
            </a:r>
            <a:r>
              <a:rPr lang="en-US" dirty="0" smtClean="0"/>
              <a:t>.</a:t>
            </a:r>
          </a:p>
          <a:p>
            <a:pPr>
              <a:buNone/>
            </a:pPr>
            <a:endParaRPr lang="en-US" dirty="0" smtClean="0"/>
          </a:p>
          <a:p>
            <a:pPr>
              <a:buNone/>
            </a:pPr>
            <a:endParaRPr lang="en-US" dirty="0"/>
          </a:p>
        </p:txBody>
      </p:sp>
    </p:spTree>
  </p:cSld>
  <p:clrMapOvr>
    <a:masterClrMapping/>
  </p:clrMapOvr>
</p:sld>
</file>

<file path=ppt/theme/theme1.xml><?xml version="1.0" encoding="utf-8"?>
<a:theme xmlns:a="http://schemas.openxmlformats.org/drawingml/2006/main" name="Maple">
  <a:themeElements>
    <a:clrScheme name="Maple 9">
      <a:dk1>
        <a:srgbClr val="003366"/>
      </a:dk1>
      <a:lt1>
        <a:srgbClr val="FFFFFF"/>
      </a:lt1>
      <a:dk2>
        <a:srgbClr val="003366"/>
      </a:dk2>
      <a:lt2>
        <a:srgbClr val="CBD5DF"/>
      </a:lt2>
      <a:accent1>
        <a:srgbClr val="A9BEE9"/>
      </a:accent1>
      <a:accent2>
        <a:srgbClr val="D6E4F2"/>
      </a:accent2>
      <a:accent3>
        <a:srgbClr val="FFFFFF"/>
      </a:accent3>
      <a:accent4>
        <a:srgbClr val="002A56"/>
      </a:accent4>
      <a:accent5>
        <a:srgbClr val="D1DBF2"/>
      </a:accent5>
      <a:accent6>
        <a:srgbClr val="C2CFDB"/>
      </a:accent6>
      <a:hlink>
        <a:srgbClr val="0000CC"/>
      </a:hlink>
      <a:folHlink>
        <a:srgbClr val="8668E8"/>
      </a:folHlink>
    </a:clrScheme>
    <a:fontScheme name="Maple">
      <a:majorFont>
        <a:latin typeface="Times New Roman"/>
        <a:ea typeface=""/>
        <a:cs typeface="Arial"/>
      </a:majorFont>
      <a:minorFont>
        <a:latin typeface="Times New Roman"/>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Maple 1">
        <a:dk1>
          <a:srgbClr val="BB5F03"/>
        </a:dk1>
        <a:lt1>
          <a:srgbClr val="FFFFFF"/>
        </a:lt1>
        <a:dk2>
          <a:srgbClr val="993300"/>
        </a:dk2>
        <a:lt2>
          <a:srgbClr val="FEEC94"/>
        </a:lt2>
        <a:accent1>
          <a:srgbClr val="FF9900"/>
        </a:accent1>
        <a:accent2>
          <a:srgbClr val="B76A03"/>
        </a:accent2>
        <a:accent3>
          <a:srgbClr val="CAADAA"/>
        </a:accent3>
        <a:accent4>
          <a:srgbClr val="DADADA"/>
        </a:accent4>
        <a:accent5>
          <a:srgbClr val="FFCAAA"/>
        </a:accent5>
        <a:accent6>
          <a:srgbClr val="A65F02"/>
        </a:accent6>
        <a:hlink>
          <a:srgbClr val="FFFFCC"/>
        </a:hlink>
        <a:folHlink>
          <a:srgbClr val="CCCC00"/>
        </a:folHlink>
      </a:clrScheme>
      <a:clrMap bg1="dk2" tx1="lt1" bg2="dk1" tx2="lt2" accent1="accent1" accent2="accent2" accent3="accent3" accent4="accent4" accent5="accent5" accent6="accent6" hlink="hlink" folHlink="folHlink"/>
    </a:extraClrScheme>
    <a:extraClrScheme>
      <a:clrScheme name="Maple 2">
        <a:dk1>
          <a:srgbClr val="EA9306"/>
        </a:dk1>
        <a:lt1>
          <a:srgbClr val="FFFFFF"/>
        </a:lt1>
        <a:dk2>
          <a:srgbClr val="FAC120"/>
        </a:dk2>
        <a:lt2>
          <a:srgbClr val="FFFDD1"/>
        </a:lt2>
        <a:accent1>
          <a:srgbClr val="CC6600"/>
        </a:accent1>
        <a:accent2>
          <a:srgbClr val="FF9933"/>
        </a:accent2>
        <a:accent3>
          <a:srgbClr val="FCDDAB"/>
        </a:accent3>
        <a:accent4>
          <a:srgbClr val="DADADA"/>
        </a:accent4>
        <a:accent5>
          <a:srgbClr val="E2B8AA"/>
        </a:accent5>
        <a:accent6>
          <a:srgbClr val="E78A2D"/>
        </a:accent6>
        <a:hlink>
          <a:srgbClr val="A50021"/>
        </a:hlink>
        <a:folHlink>
          <a:srgbClr val="666633"/>
        </a:folHlink>
      </a:clrScheme>
      <a:clrMap bg1="dk2" tx1="lt1" bg2="dk1" tx2="lt2" accent1="accent1" accent2="accent2" accent3="accent3" accent4="accent4" accent5="accent5" accent6="accent6" hlink="hlink" folHlink="folHlink"/>
    </a:extraClrScheme>
    <a:extraClrScheme>
      <a:clrScheme name="Maple 3">
        <a:dk1>
          <a:srgbClr val="000000"/>
        </a:dk1>
        <a:lt1>
          <a:srgbClr val="FFFFCC"/>
        </a:lt1>
        <a:dk2>
          <a:srgbClr val="A26D18"/>
        </a:dk2>
        <a:lt2>
          <a:srgbClr val="F9D793"/>
        </a:lt2>
        <a:accent1>
          <a:srgbClr val="FFD05B"/>
        </a:accent1>
        <a:accent2>
          <a:srgbClr val="FEE1A8"/>
        </a:accent2>
        <a:accent3>
          <a:srgbClr val="FFFFE2"/>
        </a:accent3>
        <a:accent4>
          <a:srgbClr val="000000"/>
        </a:accent4>
        <a:accent5>
          <a:srgbClr val="FFE4B5"/>
        </a:accent5>
        <a:accent6>
          <a:srgbClr val="E6CC98"/>
        </a:accent6>
        <a:hlink>
          <a:srgbClr val="FF0000"/>
        </a:hlink>
        <a:folHlink>
          <a:srgbClr val="CC6600"/>
        </a:folHlink>
      </a:clrScheme>
      <a:clrMap bg1="lt1" tx1="dk1" bg2="lt2" tx2="dk2" accent1="accent1" accent2="accent2" accent3="accent3" accent4="accent4" accent5="accent5" accent6="accent6" hlink="hlink" folHlink="folHlink"/>
    </a:extraClrScheme>
    <a:extraClrScheme>
      <a:clrScheme name="Maple 4">
        <a:dk1>
          <a:srgbClr val="008000"/>
        </a:dk1>
        <a:lt1>
          <a:srgbClr val="FFFFFF"/>
        </a:lt1>
        <a:dk2>
          <a:srgbClr val="005800"/>
        </a:dk2>
        <a:lt2>
          <a:srgbClr val="FFFFCC"/>
        </a:lt2>
        <a:accent1>
          <a:srgbClr val="00CC99"/>
        </a:accent1>
        <a:accent2>
          <a:srgbClr val="007825"/>
        </a:accent2>
        <a:accent3>
          <a:srgbClr val="AAB4AA"/>
        </a:accent3>
        <a:accent4>
          <a:srgbClr val="DADADA"/>
        </a:accent4>
        <a:accent5>
          <a:srgbClr val="AAE2CA"/>
        </a:accent5>
        <a:accent6>
          <a:srgbClr val="006C20"/>
        </a:accent6>
        <a:hlink>
          <a:srgbClr val="9966FF"/>
        </a:hlink>
        <a:folHlink>
          <a:srgbClr val="99CCFF"/>
        </a:folHlink>
      </a:clrScheme>
      <a:clrMap bg1="dk2" tx1="lt1" bg2="dk1" tx2="lt2" accent1="accent1" accent2="accent2" accent3="accent3" accent4="accent4" accent5="accent5" accent6="accent6" hlink="hlink" folHlink="folHlink"/>
    </a:extraClrScheme>
    <a:extraClrScheme>
      <a:clrScheme name="Maple 5">
        <a:dk1>
          <a:srgbClr val="56925A"/>
        </a:dk1>
        <a:lt1>
          <a:srgbClr val="FFFFFF"/>
        </a:lt1>
        <a:dk2>
          <a:srgbClr val="6FB56D"/>
        </a:dk2>
        <a:lt2>
          <a:srgbClr val="FFFFCC"/>
        </a:lt2>
        <a:accent1>
          <a:srgbClr val="2B877C"/>
        </a:accent1>
        <a:accent2>
          <a:srgbClr val="5A9A5F"/>
        </a:accent2>
        <a:accent3>
          <a:srgbClr val="BBD7BA"/>
        </a:accent3>
        <a:accent4>
          <a:srgbClr val="DADADA"/>
        </a:accent4>
        <a:accent5>
          <a:srgbClr val="ACC3BF"/>
        </a:accent5>
        <a:accent6>
          <a:srgbClr val="518B55"/>
        </a:accent6>
        <a:hlink>
          <a:srgbClr val="99FF33"/>
        </a:hlink>
        <a:folHlink>
          <a:srgbClr val="CCFF99"/>
        </a:folHlink>
      </a:clrScheme>
      <a:clrMap bg1="dk2" tx1="lt1" bg2="dk1" tx2="lt2" accent1="accent1" accent2="accent2" accent3="accent3" accent4="accent4" accent5="accent5" accent6="accent6" hlink="hlink" folHlink="folHlink"/>
    </a:extraClrScheme>
    <a:extraClrScheme>
      <a:clrScheme name="Maple 6">
        <a:dk1>
          <a:srgbClr val="006699"/>
        </a:dk1>
        <a:lt1>
          <a:srgbClr val="FFFFFF"/>
        </a:lt1>
        <a:dk2>
          <a:srgbClr val="006666"/>
        </a:dk2>
        <a:lt2>
          <a:srgbClr val="CCECFF"/>
        </a:lt2>
        <a:accent1>
          <a:srgbClr val="00CCFF"/>
        </a:accent1>
        <a:accent2>
          <a:srgbClr val="017A83"/>
        </a:accent2>
        <a:accent3>
          <a:srgbClr val="AAB8B8"/>
        </a:accent3>
        <a:accent4>
          <a:srgbClr val="DADADA"/>
        </a:accent4>
        <a:accent5>
          <a:srgbClr val="AAE2FF"/>
        </a:accent5>
        <a:accent6>
          <a:srgbClr val="016E76"/>
        </a:accent6>
        <a:hlink>
          <a:srgbClr val="FFFFCC"/>
        </a:hlink>
        <a:folHlink>
          <a:srgbClr val="99FF99"/>
        </a:folHlink>
      </a:clrScheme>
      <a:clrMap bg1="dk2" tx1="lt1" bg2="dk1" tx2="lt2" accent1="accent1" accent2="accent2" accent3="accent3" accent4="accent4" accent5="accent5" accent6="accent6" hlink="hlink" folHlink="folHlink"/>
    </a:extraClrScheme>
    <a:extraClrScheme>
      <a:clrScheme name="Maple 7">
        <a:dk1>
          <a:srgbClr val="80ACC4"/>
        </a:dk1>
        <a:lt1>
          <a:srgbClr val="FFFFFF"/>
        </a:lt1>
        <a:dk2>
          <a:srgbClr val="B3D1DF"/>
        </a:dk2>
        <a:lt2>
          <a:srgbClr val="FFFFFF"/>
        </a:lt2>
        <a:accent1>
          <a:srgbClr val="5089A8"/>
        </a:accent1>
        <a:accent2>
          <a:srgbClr val="BBC6DB"/>
        </a:accent2>
        <a:accent3>
          <a:srgbClr val="D6E5EC"/>
        </a:accent3>
        <a:accent4>
          <a:srgbClr val="DADADA"/>
        </a:accent4>
        <a:accent5>
          <a:srgbClr val="B3C4D1"/>
        </a:accent5>
        <a:accent6>
          <a:srgbClr val="A9B3C6"/>
        </a:accent6>
        <a:hlink>
          <a:srgbClr val="0000FF"/>
        </a:hlink>
        <a:folHlink>
          <a:srgbClr val="006699"/>
        </a:folHlink>
      </a:clrScheme>
      <a:clrMap bg1="dk2" tx1="lt1" bg2="dk1" tx2="lt2" accent1="accent1" accent2="accent2" accent3="accent3" accent4="accent4" accent5="accent5" accent6="accent6" hlink="hlink" folHlink="folHlink"/>
    </a:extraClrScheme>
    <a:extraClrScheme>
      <a:clrScheme name="Maple 8">
        <a:dk1>
          <a:srgbClr val="5700AE"/>
        </a:dk1>
        <a:lt1>
          <a:srgbClr val="FFFFFF"/>
        </a:lt1>
        <a:dk2>
          <a:srgbClr val="7301CB"/>
        </a:dk2>
        <a:lt2>
          <a:srgbClr val="C5C5FF"/>
        </a:lt2>
        <a:accent1>
          <a:srgbClr val="9999FF"/>
        </a:accent1>
        <a:accent2>
          <a:srgbClr val="7000E0"/>
        </a:accent2>
        <a:accent3>
          <a:srgbClr val="BCAAE2"/>
        </a:accent3>
        <a:accent4>
          <a:srgbClr val="DADADA"/>
        </a:accent4>
        <a:accent5>
          <a:srgbClr val="CACAFF"/>
        </a:accent5>
        <a:accent6>
          <a:srgbClr val="6500CB"/>
        </a:accent6>
        <a:hlink>
          <a:srgbClr val="99F3FF"/>
        </a:hlink>
        <a:folHlink>
          <a:srgbClr val="CCCCFF"/>
        </a:folHlink>
      </a:clrScheme>
      <a:clrMap bg1="dk2" tx1="lt1" bg2="dk1" tx2="lt2" accent1="accent1" accent2="accent2" accent3="accent3" accent4="accent4" accent5="accent5" accent6="accent6" hlink="hlink" folHlink="folHlink"/>
    </a:extraClrScheme>
    <a:extraClrScheme>
      <a:clrScheme name="Maple 9">
        <a:dk1>
          <a:srgbClr val="003366"/>
        </a:dk1>
        <a:lt1>
          <a:srgbClr val="FFFFFF"/>
        </a:lt1>
        <a:dk2>
          <a:srgbClr val="003366"/>
        </a:dk2>
        <a:lt2>
          <a:srgbClr val="CBD5DF"/>
        </a:lt2>
        <a:accent1>
          <a:srgbClr val="A9BEE9"/>
        </a:accent1>
        <a:accent2>
          <a:srgbClr val="D6E4F2"/>
        </a:accent2>
        <a:accent3>
          <a:srgbClr val="FFFFFF"/>
        </a:accent3>
        <a:accent4>
          <a:srgbClr val="002A56"/>
        </a:accent4>
        <a:accent5>
          <a:srgbClr val="D1DBF2"/>
        </a:accent5>
        <a:accent6>
          <a:srgbClr val="C2CFDB"/>
        </a:accent6>
        <a:hlink>
          <a:srgbClr val="0000CC"/>
        </a:hlink>
        <a:folHlink>
          <a:srgbClr val="8668E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Maple</Template>
  <TotalTime>1227</TotalTime>
  <Words>1683</Words>
  <Application>Microsoft Office PowerPoint</Application>
  <PresentationFormat>On-screen Show (4:3)</PresentationFormat>
  <Paragraphs>277</Paragraphs>
  <Slides>36</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36</vt:i4>
      </vt:variant>
    </vt:vector>
  </HeadingPairs>
  <TitlesOfParts>
    <vt:vector size="41" baseType="lpstr">
      <vt:lpstr>Arial</vt:lpstr>
      <vt:lpstr>Times New Roman</vt:lpstr>
      <vt:lpstr>Wingdings</vt:lpstr>
      <vt:lpstr>SimSun</vt:lpstr>
      <vt:lpstr>Maple</vt:lpstr>
      <vt:lpstr>International Portfolio Optimization using Regime Switching: Case of Subcontinent </vt:lpstr>
      <vt:lpstr>Structure of our Presentation</vt:lpstr>
      <vt:lpstr>What is Regime Switching?</vt:lpstr>
      <vt:lpstr>Examples of Regimes</vt:lpstr>
      <vt:lpstr>Brief History of Regime Switching Models and Literature Review</vt:lpstr>
      <vt:lpstr>Slide 6</vt:lpstr>
      <vt:lpstr>Stylised facts of asset pricing</vt:lpstr>
      <vt:lpstr>Stylised facts of asset pricing (contd..)</vt:lpstr>
      <vt:lpstr>Why International Indices?</vt:lpstr>
      <vt:lpstr>Slide 10</vt:lpstr>
      <vt:lpstr>(contd..)</vt:lpstr>
      <vt:lpstr>Methodology </vt:lpstr>
      <vt:lpstr>Methodology  To model regime switching, we adopt a model similar to that used by Ang &amp; Bekaert (2004) and Markose &amp; Yang (2008).  The CAPM assumptions are assumed to be satisfied  The CAPM equation is: </vt:lpstr>
      <vt:lpstr>Slide 14</vt:lpstr>
      <vt:lpstr>The state dependent model is thus affected by the regime via the market index realised regime, according the markov chain rule </vt:lpstr>
      <vt:lpstr>THE CONDITIONAL TRANSITION PROBABILITIES (MARKOV CHAIN RULE):</vt:lpstr>
      <vt:lpstr>PARAMETERS TO ESTIMATE: </vt:lpstr>
      <vt:lpstr>METHOD: MAXIMUM LIKELIHOOD </vt:lpstr>
      <vt:lpstr>Slide 19</vt:lpstr>
      <vt:lpstr>Slide 20</vt:lpstr>
      <vt:lpstr>Slide 21</vt:lpstr>
      <vt:lpstr>DATA DESCRIPTION AND ANALYSIS </vt:lpstr>
      <vt:lpstr>Data Analysis &amp; Description</vt:lpstr>
      <vt:lpstr>Statistical Description of Three Indices : Whole Data</vt:lpstr>
      <vt:lpstr>Regime Estimates and Transition Probabilities</vt:lpstr>
      <vt:lpstr>Data Analysis &amp; Description (Contd..)</vt:lpstr>
      <vt:lpstr>Smoothed vs. Filtered Probabilities</vt:lpstr>
      <vt:lpstr>Monthly Portfolio Optimization </vt:lpstr>
      <vt:lpstr>Monthly Portfolio Optimization (Contd.)</vt:lpstr>
      <vt:lpstr>Accumulated Wealth with No Short-Selling </vt:lpstr>
      <vt:lpstr>No Short-Selling Approach (Contd)</vt:lpstr>
      <vt:lpstr>Accumulated wealth with Short-Selling</vt:lpstr>
      <vt:lpstr>Short-Selling Approach (Contd..)</vt:lpstr>
      <vt:lpstr>Conclusion</vt:lpstr>
      <vt:lpstr>RECOMMENDATIONS</vt:lpstr>
      <vt:lpstr>Q &amp; A</vt:lpstr>
    </vt:vector>
  </TitlesOfParts>
  <Company>The Ridge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Javed Iqbal</dc:creator>
  <cp:lastModifiedBy>Javed Iqbal</cp:lastModifiedBy>
  <cp:revision>40</cp:revision>
  <dcterms:created xsi:type="dcterms:W3CDTF">2009-03-15T17:38:57Z</dcterms:created>
  <dcterms:modified xsi:type="dcterms:W3CDTF">2010-02-17T09:08:14Z</dcterms:modified>
</cp:coreProperties>
</file>