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38"/>
  </p:notesMasterIdLst>
  <p:handoutMasterIdLst>
    <p:handoutMasterId r:id="rId39"/>
  </p:handoutMasterIdLst>
  <p:sldIdLst>
    <p:sldId id="262" r:id="rId2"/>
    <p:sldId id="263" r:id="rId3"/>
    <p:sldId id="264" r:id="rId4"/>
    <p:sldId id="265" r:id="rId5"/>
    <p:sldId id="266" r:id="rId6"/>
    <p:sldId id="316" r:id="rId7"/>
    <p:sldId id="271" r:id="rId8"/>
    <p:sldId id="269" r:id="rId9"/>
    <p:sldId id="332" r:id="rId10"/>
    <p:sldId id="333" r:id="rId11"/>
    <p:sldId id="334" r:id="rId12"/>
    <p:sldId id="319" r:id="rId13"/>
    <p:sldId id="323" r:id="rId14"/>
    <p:sldId id="324" r:id="rId15"/>
    <p:sldId id="325" r:id="rId16"/>
    <p:sldId id="326" r:id="rId17"/>
    <p:sldId id="327" r:id="rId18"/>
    <p:sldId id="328" r:id="rId19"/>
    <p:sldId id="329" r:id="rId20"/>
    <p:sldId id="330" r:id="rId21"/>
    <p:sldId id="331" r:id="rId22"/>
    <p:sldId id="320" r:id="rId23"/>
    <p:sldId id="272" r:id="rId24"/>
    <p:sldId id="301" r:id="rId25"/>
    <p:sldId id="273" r:id="rId26"/>
    <p:sldId id="274" r:id="rId27"/>
    <p:sldId id="268" r:id="rId28"/>
    <p:sldId id="282" r:id="rId29"/>
    <p:sldId id="283" r:id="rId30"/>
    <p:sldId id="287" r:id="rId31"/>
    <p:sldId id="289" r:id="rId32"/>
    <p:sldId id="257" r:id="rId33"/>
    <p:sldId id="258" r:id="rId34"/>
    <p:sldId id="299" r:id="rId35"/>
    <p:sldId id="300" r:id="rId36"/>
    <p:sldId id="322"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en-GB"/>
          </a:p>
        </p:txBody>
      </p:sp>
      <p:sp>
        <p:nvSpPr>
          <p:cNvPr id="184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endParaRPr lang="en-GB"/>
          </a:p>
        </p:txBody>
      </p:sp>
      <p:sp>
        <p:nvSpPr>
          <p:cNvPr id="184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en-GB"/>
          </a:p>
        </p:txBody>
      </p:sp>
      <p:sp>
        <p:nvSpPr>
          <p:cNvPr id="184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2021DE19-8133-4A3F-9B24-70AA1D711D14}"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en-GB"/>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endParaRPr lang="en-GB"/>
          </a:p>
        </p:txBody>
      </p:sp>
      <p:sp>
        <p:nvSpPr>
          <p:cNvPr id="194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en-GB"/>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878462EC-88F7-47D9-A85C-36CD2FB7A540}"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6C2141-C8B8-43AE-B3A2-DACC85FBB20D}" type="slidenum">
              <a:rPr lang="en-GB"/>
              <a:pPr/>
              <a:t>1</a:t>
            </a:fld>
            <a:endParaRPr lang="en-GB"/>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129140-A13B-4C11-819C-1CCDB63D8758}" type="slidenum">
              <a:rPr lang="en-GB"/>
              <a:pPr/>
              <a:t>33</a:t>
            </a:fld>
            <a:endParaRPr lang="en-GB"/>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4C37F7-B591-416F-BC28-390E09640DEC}" type="slidenum">
              <a:rPr lang="en-GB"/>
              <a:pPr/>
              <a:t>2</a:t>
            </a:fld>
            <a:endParaRPr lang="en-GB"/>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05B606-22B1-402C-9114-B00095463449}" type="slidenum">
              <a:rPr lang="en-GB"/>
              <a:pPr/>
              <a:t>3</a:t>
            </a:fld>
            <a:endParaRPr lang="en-GB"/>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99035E-509C-4A8D-B522-9CDD7C7598D7}" type="slidenum">
              <a:rPr lang="en-GB"/>
              <a:pPr/>
              <a:t>4</a:t>
            </a:fld>
            <a:endParaRPr lang="en-GB"/>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AE468B-0592-47A8-A2C7-DA4F9DAE172D}" type="slidenum">
              <a:rPr lang="en-GB"/>
              <a:pPr/>
              <a:t>5</a:t>
            </a:fld>
            <a:endParaRPr lang="en-GB"/>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8F4D83-03E0-46E7-AF83-C6210F9A1FC3}" type="slidenum">
              <a:rPr lang="en-GB"/>
              <a:pPr/>
              <a:t>7</a:t>
            </a:fld>
            <a:endParaRPr lang="en-GB"/>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967971-81DF-4173-8F87-40FD7FBAF8F8}" type="slidenum">
              <a:rPr lang="en-GB"/>
              <a:pPr/>
              <a:t>8</a:t>
            </a:fld>
            <a:endParaRPr lang="en-GB"/>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0A366F-51B2-4B78-A431-67307BA69B61}" type="slidenum">
              <a:rPr lang="en-GB"/>
              <a:pPr/>
              <a:t>27</a:t>
            </a:fld>
            <a:endParaRPr lang="en-GB"/>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536CEA-1947-4AE9-9B60-7F431A3F420F}" type="slidenum">
              <a:rPr lang="en-GB"/>
              <a:pPr/>
              <a:t>32</a:t>
            </a:fld>
            <a:endParaRPr lang="en-GB"/>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7762" name="Group 2"/>
          <p:cNvGrpSpPr>
            <a:grpSpLocks/>
          </p:cNvGrpSpPr>
          <p:nvPr/>
        </p:nvGrpSpPr>
        <p:grpSpPr bwMode="auto">
          <a:xfrm>
            <a:off x="0" y="0"/>
            <a:ext cx="9144000" cy="6934200"/>
            <a:chOff x="0" y="0"/>
            <a:chExt cx="5760" cy="4368"/>
          </a:xfrm>
        </p:grpSpPr>
        <p:sp>
          <p:nvSpPr>
            <p:cNvPr id="117763"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117764"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17765"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17766"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17767"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17768"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17769"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17770"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17771"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117772"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117773"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117774"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117775"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117776"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117777"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117778"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17779"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117780"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117781" name="Rectangle 21"/>
          <p:cNvSpPr>
            <a:spLocks noGrp="1" noChangeArrowheads="1"/>
          </p:cNvSpPr>
          <p:nvPr>
            <p:ph type="ctrTitle" sz="quarter"/>
          </p:nvPr>
        </p:nvSpPr>
        <p:spPr>
          <a:xfrm>
            <a:off x="685800" y="1828800"/>
            <a:ext cx="7772400" cy="1736725"/>
          </a:xfrm>
        </p:spPr>
        <p:txBody>
          <a:bodyPr/>
          <a:lstStyle>
            <a:lvl1pPr>
              <a:defRPr sz="5400"/>
            </a:lvl1pPr>
          </a:lstStyle>
          <a:p>
            <a:r>
              <a:rPr lang="en-GB"/>
              <a:t>Click to edit Master title style</a:t>
            </a:r>
          </a:p>
        </p:txBody>
      </p:sp>
      <p:sp>
        <p:nvSpPr>
          <p:cNvPr id="117782"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117783" name="Rectangle 23"/>
          <p:cNvSpPr>
            <a:spLocks noGrp="1" noChangeArrowheads="1"/>
          </p:cNvSpPr>
          <p:nvPr>
            <p:ph type="dt" sz="quarter" idx="2"/>
          </p:nvPr>
        </p:nvSpPr>
        <p:spPr/>
        <p:txBody>
          <a:bodyPr/>
          <a:lstStyle>
            <a:lvl1pPr>
              <a:defRPr/>
            </a:lvl1pPr>
          </a:lstStyle>
          <a:p>
            <a:endParaRPr lang="en-GB"/>
          </a:p>
        </p:txBody>
      </p:sp>
      <p:sp>
        <p:nvSpPr>
          <p:cNvPr id="117784" name="Rectangle 24"/>
          <p:cNvSpPr>
            <a:spLocks noGrp="1" noChangeArrowheads="1"/>
          </p:cNvSpPr>
          <p:nvPr>
            <p:ph type="ftr" sz="quarter" idx="3"/>
          </p:nvPr>
        </p:nvSpPr>
        <p:spPr/>
        <p:txBody>
          <a:bodyPr/>
          <a:lstStyle>
            <a:lvl1pPr>
              <a:defRPr/>
            </a:lvl1pPr>
          </a:lstStyle>
          <a:p>
            <a:endParaRPr lang="en-GB"/>
          </a:p>
        </p:txBody>
      </p:sp>
      <p:sp>
        <p:nvSpPr>
          <p:cNvPr id="117785" name="Rectangle 25"/>
          <p:cNvSpPr>
            <a:spLocks noGrp="1" noChangeArrowheads="1"/>
          </p:cNvSpPr>
          <p:nvPr>
            <p:ph type="sldNum" sz="quarter" idx="4"/>
          </p:nvPr>
        </p:nvSpPr>
        <p:spPr/>
        <p:txBody>
          <a:bodyPr/>
          <a:lstStyle>
            <a:lvl1pPr>
              <a:defRPr/>
            </a:lvl1pPr>
          </a:lstStyle>
          <a:p>
            <a:fld id="{86B6ABD1-6AA5-46E4-85F5-64FFB883C47A}" type="slidenum">
              <a:rPr lang="en-GB"/>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7ECAF81-8BE6-4244-B51A-2599A10E3822}"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79A0016-D4AF-4787-B91E-8C42A1B5F42C}"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GB"/>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501E4EF7-51CD-4A31-B2E8-B92CA3865FEA}"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8400"/>
            <a:ext cx="2133600" cy="457200"/>
          </a:xfrm>
        </p:spPr>
        <p:txBody>
          <a:bodyPr/>
          <a:lstStyle>
            <a:lvl1pPr>
              <a:defRPr/>
            </a:lvl1pPr>
          </a:lstStyle>
          <a:p>
            <a:endParaRPr lang="en-GB"/>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en-GB"/>
          </a:p>
        </p:txBody>
      </p:sp>
      <p:sp>
        <p:nvSpPr>
          <p:cNvPr id="9" name="Slide Number Placeholder 8"/>
          <p:cNvSpPr>
            <a:spLocks noGrp="1"/>
          </p:cNvSpPr>
          <p:nvPr>
            <p:ph type="sldNum" sz="quarter" idx="12"/>
          </p:nvPr>
        </p:nvSpPr>
        <p:spPr>
          <a:xfrm>
            <a:off x="6553200" y="6248400"/>
            <a:ext cx="2133600" cy="457200"/>
          </a:xfrm>
        </p:spPr>
        <p:txBody>
          <a:bodyPr/>
          <a:lstStyle>
            <a:lvl1pPr>
              <a:defRPr/>
            </a:lvl1pPr>
          </a:lstStyle>
          <a:p>
            <a:fld id="{256C8E44-F437-4900-809F-AB96A2EF2ADD}" type="slidenum">
              <a:rPr lang="en-GB"/>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GB"/>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GB"/>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88330C96-D277-4FB3-AA42-0ED3C3C1CDD1}" type="slidenum">
              <a:rPr lang="en-GB"/>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GB"/>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GB"/>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A5F74F36-678E-4C29-9838-5671620FE842}"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8A61640-F956-44F3-B74D-051BCAA458F8}"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014B321-3C43-4E37-A8B7-137A38FFD25B}"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6820EBE-A36C-4C02-9294-91C6FAA6DAD2}"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5EBD751D-2CA8-478A-A7ED-69845C9A35BE}"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39138823-07FE-43B7-B1F3-FCFC000CA12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E8030450-B6E8-4811-A468-B90BA6E5C46F}"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AC0EF89-2583-4828-8B31-43EF2B29CA4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6E63DB7-4C0A-48C4-83EC-0DBFB6AFA330}"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16738" name="Group 2"/>
          <p:cNvGrpSpPr>
            <a:grpSpLocks/>
          </p:cNvGrpSpPr>
          <p:nvPr/>
        </p:nvGrpSpPr>
        <p:grpSpPr bwMode="auto">
          <a:xfrm>
            <a:off x="0" y="0"/>
            <a:ext cx="9144000" cy="6934200"/>
            <a:chOff x="0" y="0"/>
            <a:chExt cx="5760" cy="4368"/>
          </a:xfrm>
        </p:grpSpPr>
        <p:sp>
          <p:nvSpPr>
            <p:cNvPr id="11673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116740"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16741"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16742"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16743"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16744"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16745"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16746"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16747"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116748"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116749"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11675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11675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11675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116753"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116754"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1675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116756"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116757"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1675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16759"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C0C0C0"/>
                  </a:outerShdw>
                </a:effectLst>
              </a:defRPr>
            </a:lvl1pPr>
          </a:lstStyle>
          <a:p>
            <a:endParaRPr lang="en-GB"/>
          </a:p>
        </p:txBody>
      </p:sp>
      <p:sp>
        <p:nvSpPr>
          <p:cNvPr id="116760"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C0C0C0"/>
                  </a:outerShdw>
                </a:effectLst>
              </a:defRPr>
            </a:lvl1pPr>
          </a:lstStyle>
          <a:p>
            <a:endParaRPr lang="en-GB"/>
          </a:p>
        </p:txBody>
      </p:sp>
      <p:sp>
        <p:nvSpPr>
          <p:cNvPr id="116761"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C0C0C0"/>
                  </a:outerShdw>
                </a:effectLst>
              </a:defRPr>
            </a:lvl1pPr>
          </a:lstStyle>
          <a:p>
            <a:fld id="{9816B003-324E-4A33-9FA3-CAC75513E51D}"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cs typeface="Arial" pitchFamily="34" charset="0"/>
        </a:defRPr>
      </a:lvl2pPr>
      <a:lvl3pPr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cs typeface="Arial" pitchFamily="34" charset="0"/>
        </a:defRPr>
      </a:lvl3pPr>
      <a:lvl4pPr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cs typeface="Arial" pitchFamily="34" charset="0"/>
        </a:defRPr>
      </a:lvl4pPr>
      <a:lvl5pPr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cs typeface="Arial" pitchFamily="34"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cs typeface="Arial" pitchFamily="34"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cs typeface="Arial" pitchFamily="34"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cs typeface="Arial" pitchFamily="34"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cs typeface="Arial" pitchFamily="34"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C0C0C0"/>
            </a:outerShdw>
          </a:effectLst>
          <a:latin typeface="+mn-lt"/>
          <a:cs typeface="+mn-cs"/>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C0C0C0"/>
            </a:outerShdw>
          </a:effectLst>
          <a:latin typeface="+mn-lt"/>
          <a:cs typeface="+mn-cs"/>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C0C0C0"/>
            </a:outerShdw>
          </a:effectLst>
          <a:latin typeface="+mn-lt"/>
          <a:cs typeface="+mn-cs"/>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cs typeface="+mn-cs"/>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cs typeface="+mn-cs"/>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cs typeface="+mn-cs"/>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cs typeface="+mn-cs"/>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13.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14.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slides/_rels/slide1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14.xml"/><Relationship Id="rId5" Type="http://schemas.openxmlformats.org/officeDocument/2006/relationships/image" Target="../media/image16.wmf"/><Relationship Id="rId4" Type="http://schemas.openxmlformats.org/officeDocument/2006/relationships/image" Target="../media/image15.wmf"/></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2.xml"/><Relationship Id="rId4" Type="http://schemas.openxmlformats.org/officeDocument/2006/relationships/image" Target="../media/image20.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2.xml"/><Relationship Id="rId5" Type="http://schemas.openxmlformats.org/officeDocument/2006/relationships/image" Target="../media/image24.wmf"/><Relationship Id="rId4" Type="http://schemas.openxmlformats.org/officeDocument/2006/relationships/image" Target="../media/image23.wmf"/></Relationships>
</file>

<file path=ppt/slides/_rels/slide21.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slideLayout" Target="../slideLayouts/slideLayout2.xml"/><Relationship Id="rId5" Type="http://schemas.openxmlformats.org/officeDocument/2006/relationships/image" Target="../media/image28.wmf"/><Relationship Id="rId4" Type="http://schemas.openxmlformats.org/officeDocument/2006/relationships/image" Target="../media/image27.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 y="685800"/>
            <a:ext cx="8785225" cy="1600200"/>
          </a:xfrm>
        </p:spPr>
        <p:txBody>
          <a:bodyPr/>
          <a:lstStyle/>
          <a:p>
            <a:r>
              <a:rPr lang="en-GB" sz="3600" dirty="0" smtClean="0"/>
              <a:t>International </a:t>
            </a:r>
            <a:r>
              <a:rPr lang="en-GB" sz="3600" dirty="0"/>
              <a:t>Portfolio Optimization using Regime Switching: Case of Subcontinent</a:t>
            </a:r>
            <a:r>
              <a:rPr lang="en-US" sz="3600" dirty="0"/>
              <a:t/>
            </a:r>
            <a:br>
              <a:rPr lang="en-US" sz="3600" dirty="0"/>
            </a:br>
            <a:endParaRPr lang="en-GB" sz="3600" dirty="0"/>
          </a:p>
        </p:txBody>
      </p:sp>
      <p:sp>
        <p:nvSpPr>
          <p:cNvPr id="8195" name="Rectangle 3"/>
          <p:cNvSpPr>
            <a:spLocks noGrp="1" noChangeArrowheads="1"/>
          </p:cNvSpPr>
          <p:nvPr>
            <p:ph type="body" idx="1"/>
          </p:nvPr>
        </p:nvSpPr>
        <p:spPr>
          <a:xfrm>
            <a:off x="304800" y="3124200"/>
            <a:ext cx="8540750" cy="3106738"/>
          </a:xfrm>
        </p:spPr>
        <p:txBody>
          <a:bodyPr/>
          <a:lstStyle/>
          <a:p>
            <a:pPr>
              <a:lnSpc>
                <a:spcPct val="80000"/>
              </a:lnSpc>
              <a:buFont typeface="Wingdings" pitchFamily="2" charset="2"/>
              <a:buNone/>
            </a:pPr>
            <a:endParaRPr lang="it-IT" sz="2000" dirty="0"/>
          </a:p>
          <a:p>
            <a:pPr>
              <a:lnSpc>
                <a:spcPct val="80000"/>
              </a:lnSpc>
              <a:buFont typeface="Wingdings" pitchFamily="2" charset="2"/>
              <a:buNone/>
            </a:pPr>
            <a:r>
              <a:rPr lang="it-IT" sz="2800" b="1" dirty="0" smtClean="0"/>
              <a:t>Presenter:</a:t>
            </a:r>
            <a:endParaRPr lang="it-IT" sz="2800" b="1" dirty="0"/>
          </a:p>
          <a:p>
            <a:pPr>
              <a:lnSpc>
                <a:spcPct val="80000"/>
              </a:lnSpc>
              <a:buNone/>
            </a:pPr>
            <a:r>
              <a:rPr lang="en-GB" sz="2800" b="1" dirty="0" smtClean="0"/>
              <a:t>IQBAL</a:t>
            </a:r>
            <a:r>
              <a:rPr lang="en-GB" sz="2800" b="1" dirty="0"/>
              <a:t>, JAVED</a:t>
            </a:r>
          </a:p>
          <a:p>
            <a:pPr>
              <a:lnSpc>
                <a:spcPct val="80000"/>
              </a:lnSpc>
              <a:buFont typeface="Wingdings" pitchFamily="2" charset="2"/>
              <a:buNone/>
            </a:pPr>
            <a:r>
              <a:rPr lang="en-GB" sz="2000" dirty="0"/>
              <a:t>	</a:t>
            </a:r>
          </a:p>
          <a:p>
            <a:pPr>
              <a:lnSpc>
                <a:spcPct val="80000"/>
              </a:lnSpc>
              <a:buFont typeface="Wingdings" pitchFamily="2" charset="2"/>
              <a:buNone/>
            </a:pPr>
            <a:r>
              <a:rPr lang="en-GB" sz="2000" dirty="0"/>
              <a:t>					</a:t>
            </a:r>
            <a:r>
              <a:rPr lang="en-GB" sz="2400" b="1" dirty="0" smtClean="0"/>
              <a:t>Presented </a:t>
            </a:r>
            <a:r>
              <a:rPr lang="en-GB" sz="2400" b="1" dirty="0"/>
              <a:t>on: 17 </a:t>
            </a:r>
            <a:r>
              <a:rPr lang="en-GB" sz="2400" b="1" dirty="0" smtClean="0"/>
              <a:t>February 2010</a:t>
            </a:r>
          </a:p>
          <a:p>
            <a:pPr>
              <a:lnSpc>
                <a:spcPct val="80000"/>
              </a:lnSpc>
              <a:buFont typeface="Wingdings" pitchFamily="2" charset="2"/>
              <a:buNone/>
            </a:pPr>
            <a:r>
              <a:rPr lang="en-GB" sz="2400" b="1" dirty="0" smtClean="0"/>
              <a:t>						CCFEA Workshop 2010</a:t>
            </a:r>
            <a:endParaRPr lang="en-GB"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553200"/>
          </a:xfrm>
        </p:spPr>
        <p:txBody>
          <a:bodyPr/>
          <a:lstStyle/>
          <a:p>
            <a:pPr algn="just">
              <a:buNone/>
            </a:pPr>
            <a:r>
              <a:rPr lang="en-US" sz="3600" b="0" i="1" dirty="0" smtClean="0"/>
              <a:t>(contd..) </a:t>
            </a:r>
            <a:r>
              <a:rPr lang="en-US" sz="3400" dirty="0" smtClean="0"/>
              <a:t>	</a:t>
            </a:r>
          </a:p>
          <a:p>
            <a:pPr algn="just"/>
            <a:r>
              <a:rPr lang="en-US" sz="3400" dirty="0" smtClean="0"/>
              <a:t>For </a:t>
            </a:r>
            <a:r>
              <a:rPr lang="en-US" sz="3400" dirty="0"/>
              <a:t>example, </a:t>
            </a:r>
            <a:r>
              <a:rPr lang="en-US" sz="3400" dirty="0" smtClean="0"/>
              <a:t>during </a:t>
            </a:r>
            <a:r>
              <a:rPr lang="en-US" sz="3400" dirty="0"/>
              <a:t>periods of high U.S. variance, foreign markets become highly correlated with the U.S. market. This has considerable affect on the formulation of portfolio diversification strategies (Ramchand and Susmel, 1998). </a:t>
            </a:r>
            <a:endParaRPr lang="en-US" sz="3400" dirty="0" smtClean="0"/>
          </a:p>
          <a:p>
            <a:pPr algn="just"/>
            <a:r>
              <a:rPr lang="en-GB" sz="3400" dirty="0" smtClean="0"/>
              <a:t>	Assoe (1998) showed that emerging markets go through two regimes whether the market returns are expressed in respective local currencies or in U.S. dollars. </a:t>
            </a:r>
            <a:endParaRPr lang="en-US" sz="3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1" dirty="0" smtClean="0"/>
              <a:t>(contd..)</a:t>
            </a:r>
            <a:endParaRPr lang="en-US" dirty="0"/>
          </a:p>
        </p:txBody>
      </p:sp>
      <p:sp>
        <p:nvSpPr>
          <p:cNvPr id="3" name="Content Placeholder 2"/>
          <p:cNvSpPr>
            <a:spLocks noGrp="1"/>
          </p:cNvSpPr>
          <p:nvPr>
            <p:ph idx="1"/>
          </p:nvPr>
        </p:nvSpPr>
        <p:spPr/>
        <p:txBody>
          <a:bodyPr/>
          <a:lstStyle/>
          <a:p>
            <a:endParaRPr lang="en-GB" dirty="0" smtClean="0"/>
          </a:p>
          <a:p>
            <a:r>
              <a:rPr lang="en-GB" dirty="0" smtClean="0"/>
              <a:t>Ang </a:t>
            </a:r>
            <a:r>
              <a:rPr lang="en-GB" dirty="0"/>
              <a:t>and Bekaert (1999) concluded that “the costs of ignoring regime switching are small for moderate levels of risk aversion;” whereas Das and Uppal (2004) state that “there are substantial differences in the portfolio weights across regimes.”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ctrTitle" idx="4294967295"/>
          </p:nvPr>
        </p:nvSpPr>
        <p:spPr>
          <a:xfrm>
            <a:off x="762000" y="2590800"/>
            <a:ext cx="7772400" cy="1470025"/>
          </a:xfrm>
        </p:spPr>
        <p:txBody>
          <a:bodyPr/>
          <a:lstStyle/>
          <a:p>
            <a:r>
              <a:rPr lang="en-GB" sz="4800"/>
              <a:t>Methodology</a:t>
            </a:r>
            <a:br>
              <a:rPr lang="en-GB" sz="4800"/>
            </a:br>
            <a:endParaRPr lang="en-GB" sz="4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sz="quarter"/>
          </p:nvPr>
        </p:nvSpPr>
        <p:spPr/>
        <p:txBody>
          <a:bodyPr/>
          <a:lstStyle/>
          <a:p>
            <a:pPr algn="l"/>
            <a:r>
              <a:rPr lang="en-GB" sz="3600"/>
              <a:t>Methodology</a:t>
            </a:r>
            <a:r>
              <a:rPr lang="en-US" sz="2400"/>
              <a:t> </a:t>
            </a:r>
            <a:br>
              <a:rPr lang="en-US" sz="2400"/>
            </a:br>
            <a:r>
              <a:rPr lang="en-US" sz="1600"/>
              <a:t>To model regime switching, we adopt a model similar to that used by Ang &amp; Bekaert (2004) and Markose &amp; Yang (2008). </a:t>
            </a:r>
            <a:br>
              <a:rPr lang="en-US" sz="1600"/>
            </a:br>
            <a:r>
              <a:rPr lang="en-GB" sz="1600"/>
              <a:t>The CAPM assumptions are assumed to be satisfied</a:t>
            </a:r>
            <a:br>
              <a:rPr lang="en-GB" sz="1600"/>
            </a:br>
            <a:r>
              <a:rPr lang="en-GB" sz="1600"/>
              <a:t> </a:t>
            </a:r>
            <a:r>
              <a:rPr lang="en-US" sz="1600"/>
              <a:t>The CAPM equation is:</a:t>
            </a:r>
            <a:r>
              <a:rPr lang="en-US" sz="2000"/>
              <a:t> </a:t>
            </a:r>
            <a:endParaRPr lang="en-GB" sz="2000"/>
          </a:p>
        </p:txBody>
      </p:sp>
      <p:pic>
        <p:nvPicPr>
          <p:cNvPr id="140291" name="Picture 3"/>
          <p:cNvPicPr>
            <a:picLocks noChangeAspect="1" noChangeArrowheads="1"/>
          </p:cNvPicPr>
          <p:nvPr>
            <p:ph sz="quarter" idx="1"/>
          </p:nvPr>
        </p:nvPicPr>
        <p:blipFill>
          <a:blip r:embed="rId2" cstate="print"/>
          <a:srcRect/>
          <a:stretch>
            <a:fillRect/>
          </a:stretch>
        </p:blipFill>
        <p:spPr>
          <a:xfrm>
            <a:off x="990600" y="3810000"/>
            <a:ext cx="165100" cy="228600"/>
          </a:xfrm>
          <a:noFill/>
          <a:ln/>
        </p:spPr>
      </p:pic>
      <p:pic>
        <p:nvPicPr>
          <p:cNvPr id="140292" name="Picture 4"/>
          <p:cNvPicPr>
            <a:picLocks noChangeAspect="1" noChangeArrowheads="1"/>
          </p:cNvPicPr>
          <p:nvPr>
            <p:ph sz="quarter" idx="2"/>
          </p:nvPr>
        </p:nvPicPr>
        <p:blipFill>
          <a:blip r:embed="rId3" cstate="print"/>
          <a:srcRect/>
          <a:stretch>
            <a:fillRect/>
          </a:stretch>
        </p:blipFill>
        <p:spPr>
          <a:xfrm>
            <a:off x="838200" y="4495800"/>
            <a:ext cx="284163" cy="293688"/>
          </a:xfrm>
          <a:noFill/>
          <a:ln/>
        </p:spPr>
      </p:pic>
      <p:pic>
        <p:nvPicPr>
          <p:cNvPr id="140293" name="Picture 5"/>
          <p:cNvPicPr>
            <a:picLocks noChangeAspect="1" noChangeArrowheads="1"/>
          </p:cNvPicPr>
          <p:nvPr>
            <p:ph sz="quarter" idx="3"/>
          </p:nvPr>
        </p:nvPicPr>
        <p:blipFill>
          <a:blip r:embed="rId4" cstate="print"/>
          <a:srcRect/>
          <a:stretch>
            <a:fillRect/>
          </a:stretch>
        </p:blipFill>
        <p:spPr>
          <a:xfrm>
            <a:off x="762000" y="4876800"/>
            <a:ext cx="285750" cy="287338"/>
          </a:xfrm>
          <a:noFill/>
          <a:ln/>
        </p:spPr>
      </p:pic>
      <p:sp>
        <p:nvSpPr>
          <p:cNvPr id="140294" name="Rectangle 6"/>
          <p:cNvSpPr>
            <a:spLocks noChangeArrowheads="1"/>
          </p:cNvSpPr>
          <p:nvPr/>
        </p:nvSpPr>
        <p:spPr bwMode="auto">
          <a:xfrm>
            <a:off x="0" y="3111500"/>
            <a:ext cx="9144000" cy="0"/>
          </a:xfrm>
          <a:prstGeom prst="rect">
            <a:avLst/>
          </a:prstGeom>
          <a:noFill/>
          <a:ln w="9525">
            <a:noFill/>
            <a:miter lim="800000"/>
            <a:headEnd/>
            <a:tailEnd/>
          </a:ln>
          <a:effectLst/>
        </p:spPr>
        <p:txBody>
          <a:bodyPr wrap="none" anchor="ctr">
            <a:spAutoFit/>
          </a:bodyPr>
          <a:lstStyle/>
          <a:p>
            <a:endParaRPr lang="en-US"/>
          </a:p>
        </p:txBody>
      </p:sp>
      <p:pic>
        <p:nvPicPr>
          <p:cNvPr id="140295" name="Picture 7"/>
          <p:cNvPicPr>
            <a:picLocks noChangeAspect="1" noChangeArrowheads="1"/>
          </p:cNvPicPr>
          <p:nvPr/>
        </p:nvPicPr>
        <p:blipFill>
          <a:blip r:embed="rId5" cstate="print"/>
          <a:srcRect/>
          <a:stretch>
            <a:fillRect/>
          </a:stretch>
        </p:blipFill>
        <p:spPr bwMode="auto">
          <a:xfrm>
            <a:off x="3429000" y="2209800"/>
            <a:ext cx="2932113" cy="822325"/>
          </a:xfrm>
          <a:prstGeom prst="rect">
            <a:avLst/>
          </a:prstGeom>
          <a:noFill/>
        </p:spPr>
      </p:pic>
      <p:sp>
        <p:nvSpPr>
          <p:cNvPr id="140296" name="Rectangle 8"/>
          <p:cNvSpPr>
            <a:spLocks noChangeArrowheads="1"/>
          </p:cNvSpPr>
          <p:nvPr/>
        </p:nvSpPr>
        <p:spPr bwMode="auto">
          <a:xfrm>
            <a:off x="0" y="3502025"/>
            <a:ext cx="247650" cy="244475"/>
          </a:xfrm>
          <a:prstGeom prst="rect">
            <a:avLst/>
          </a:prstGeom>
          <a:noFill/>
          <a:ln w="9525">
            <a:noFill/>
            <a:miter lim="800000"/>
            <a:headEnd/>
            <a:tailEnd/>
          </a:ln>
          <a:effectLst/>
        </p:spPr>
        <p:txBody>
          <a:bodyPr wrap="none" anchor="ctr">
            <a:spAutoFit/>
          </a:bodyPr>
          <a:lstStyle/>
          <a:p>
            <a:r>
              <a:rPr lang="en-US" altLang="zh-CN" sz="1000">
                <a:ea typeface="SimSun" pitchFamily="2" charset="-122"/>
                <a:cs typeface="Times New Roman" pitchFamily="18" charset="0"/>
              </a:rPr>
              <a:t> </a:t>
            </a:r>
            <a:r>
              <a:rPr lang="en-GB" altLang="zh-CN" sz="900">
                <a:latin typeface="Arial" pitchFamily="34" charset="0"/>
                <a:ea typeface="SimSun" pitchFamily="2" charset="-122"/>
              </a:rPr>
              <a:t> </a:t>
            </a:r>
            <a:endParaRPr lang="en-GB" altLang="zh-CN">
              <a:latin typeface="Arial" pitchFamily="34" charset="0"/>
              <a:ea typeface="SimSun" pitchFamily="2" charset="-122"/>
            </a:endParaRPr>
          </a:p>
        </p:txBody>
      </p:sp>
      <p:sp>
        <p:nvSpPr>
          <p:cNvPr id="140297" name="Rectangle 9"/>
          <p:cNvSpPr>
            <a:spLocks noChangeArrowheads="1"/>
          </p:cNvSpPr>
          <p:nvPr/>
        </p:nvSpPr>
        <p:spPr bwMode="auto">
          <a:xfrm>
            <a:off x="3038475" y="3957638"/>
            <a:ext cx="438150" cy="244475"/>
          </a:xfrm>
          <a:prstGeom prst="rect">
            <a:avLst/>
          </a:prstGeom>
          <a:noFill/>
          <a:ln w="9525">
            <a:noFill/>
            <a:miter lim="800000"/>
            <a:headEnd/>
            <a:tailEnd/>
          </a:ln>
          <a:effectLst/>
        </p:spPr>
        <p:txBody>
          <a:bodyPr wrap="none" anchor="ctr">
            <a:spAutoFit/>
          </a:bodyPr>
          <a:lstStyle/>
          <a:p>
            <a:r>
              <a:rPr lang="en-US" altLang="zh-CN" sz="1000">
                <a:ea typeface="SimSun" pitchFamily="2" charset="-122"/>
                <a:cs typeface="Times New Roman" pitchFamily="18" charset="0"/>
              </a:rPr>
              <a:t>        </a:t>
            </a:r>
            <a:endParaRPr lang="en-US" altLang="zh-CN">
              <a:latin typeface="Arial" pitchFamily="34" charset="0"/>
              <a:ea typeface="SimSun" pitchFamily="2" charset="-122"/>
            </a:endParaRPr>
          </a:p>
        </p:txBody>
      </p:sp>
      <p:sp>
        <p:nvSpPr>
          <p:cNvPr id="140298" name="Rectangle 10"/>
          <p:cNvSpPr>
            <a:spLocks noChangeArrowheads="1"/>
          </p:cNvSpPr>
          <p:nvPr/>
        </p:nvSpPr>
        <p:spPr bwMode="auto">
          <a:xfrm>
            <a:off x="1066800" y="3733800"/>
            <a:ext cx="5708650" cy="366713"/>
          </a:xfrm>
          <a:prstGeom prst="rect">
            <a:avLst/>
          </a:prstGeom>
          <a:noFill/>
          <a:ln w="9525">
            <a:noFill/>
            <a:miter lim="800000"/>
            <a:headEnd/>
            <a:tailEnd/>
          </a:ln>
          <a:effectLst/>
        </p:spPr>
        <p:txBody>
          <a:bodyPr wrap="none" anchor="ctr">
            <a:spAutoFit/>
          </a:bodyPr>
          <a:lstStyle/>
          <a:p>
            <a:r>
              <a:rPr lang="en-US"/>
              <a:t>= excess return on security </a:t>
            </a:r>
            <a:r>
              <a:rPr lang="en-US" i="1"/>
              <a:t>i</a:t>
            </a:r>
            <a:r>
              <a:rPr lang="en-US"/>
              <a:t> for a given period, at time t</a:t>
            </a:r>
          </a:p>
        </p:txBody>
      </p:sp>
      <p:sp>
        <p:nvSpPr>
          <p:cNvPr id="140299" name="Rectangle 11"/>
          <p:cNvSpPr>
            <a:spLocks noChangeArrowheads="1"/>
          </p:cNvSpPr>
          <p:nvPr/>
        </p:nvSpPr>
        <p:spPr bwMode="auto">
          <a:xfrm>
            <a:off x="0" y="3192463"/>
            <a:ext cx="9144000" cy="0"/>
          </a:xfrm>
          <a:prstGeom prst="rect">
            <a:avLst/>
          </a:prstGeom>
          <a:noFill/>
          <a:ln w="9525">
            <a:noFill/>
            <a:miter lim="800000"/>
            <a:headEnd/>
            <a:tailEnd/>
          </a:ln>
          <a:effectLst/>
        </p:spPr>
        <p:txBody>
          <a:bodyPr wrap="none" anchor="ctr">
            <a:spAutoFit/>
          </a:bodyPr>
          <a:lstStyle/>
          <a:p>
            <a:endParaRPr lang="en-US"/>
          </a:p>
        </p:txBody>
      </p:sp>
      <p:pic>
        <p:nvPicPr>
          <p:cNvPr id="140300" name="Picture 12"/>
          <p:cNvPicPr>
            <a:picLocks noChangeAspect="1" noChangeArrowheads="1"/>
          </p:cNvPicPr>
          <p:nvPr/>
        </p:nvPicPr>
        <p:blipFill>
          <a:blip r:embed="rId6" cstate="print"/>
          <a:srcRect/>
          <a:stretch>
            <a:fillRect/>
          </a:stretch>
        </p:blipFill>
        <p:spPr bwMode="auto">
          <a:xfrm>
            <a:off x="762000" y="4191000"/>
            <a:ext cx="200025" cy="228600"/>
          </a:xfrm>
          <a:prstGeom prst="rect">
            <a:avLst/>
          </a:prstGeom>
          <a:noFill/>
        </p:spPr>
      </p:pic>
      <p:sp>
        <p:nvSpPr>
          <p:cNvPr id="140301" name="Rectangle 13"/>
          <p:cNvSpPr>
            <a:spLocks noChangeArrowheads="1"/>
          </p:cNvSpPr>
          <p:nvPr/>
        </p:nvSpPr>
        <p:spPr bwMode="auto">
          <a:xfrm>
            <a:off x="0" y="3421063"/>
            <a:ext cx="250825" cy="244475"/>
          </a:xfrm>
          <a:prstGeom prst="rect">
            <a:avLst/>
          </a:prstGeom>
          <a:noFill/>
          <a:ln w="9525">
            <a:noFill/>
            <a:miter lim="800000"/>
            <a:headEnd/>
            <a:tailEnd/>
          </a:ln>
          <a:effectLst/>
        </p:spPr>
        <p:txBody>
          <a:bodyPr wrap="none" anchor="ctr">
            <a:spAutoFit/>
          </a:bodyPr>
          <a:lstStyle/>
          <a:p>
            <a:r>
              <a:rPr lang="en-US" altLang="zh-CN" sz="1000">
                <a:latin typeface="Arial" pitchFamily="34" charset="0"/>
                <a:ea typeface="SimSun" pitchFamily="2" charset="-122"/>
              </a:rPr>
              <a:t> </a:t>
            </a:r>
            <a:r>
              <a:rPr lang="en-US" altLang="zh-CN" sz="900">
                <a:latin typeface="Arial" pitchFamily="34" charset="0"/>
                <a:ea typeface="SimSun" pitchFamily="2" charset="-122"/>
              </a:rPr>
              <a:t> </a:t>
            </a:r>
            <a:endParaRPr lang="en-US" altLang="zh-CN">
              <a:latin typeface="Arial" pitchFamily="34" charset="0"/>
              <a:ea typeface="SimSun" pitchFamily="2" charset="-122"/>
            </a:endParaRPr>
          </a:p>
        </p:txBody>
      </p:sp>
      <p:sp>
        <p:nvSpPr>
          <p:cNvPr id="140302" name="Rectangle 14"/>
          <p:cNvSpPr>
            <a:spLocks noChangeArrowheads="1"/>
          </p:cNvSpPr>
          <p:nvPr/>
        </p:nvSpPr>
        <p:spPr bwMode="auto">
          <a:xfrm>
            <a:off x="1295400" y="4038600"/>
            <a:ext cx="5894388" cy="366713"/>
          </a:xfrm>
          <a:prstGeom prst="rect">
            <a:avLst/>
          </a:prstGeom>
          <a:noFill/>
          <a:ln w="9525">
            <a:noFill/>
            <a:miter lim="800000"/>
            <a:headEnd/>
            <a:tailEnd/>
          </a:ln>
          <a:effectLst/>
        </p:spPr>
        <p:txBody>
          <a:bodyPr wrap="none" anchor="ctr">
            <a:spAutoFit/>
          </a:bodyPr>
          <a:lstStyle/>
          <a:p>
            <a:r>
              <a:rPr lang="en-US" altLang="zh-CN">
                <a:ea typeface="SimSun" pitchFamily="2" charset="-122"/>
              </a:rPr>
              <a:t>   = excess return on market index for a given period, at time t </a:t>
            </a:r>
          </a:p>
        </p:txBody>
      </p:sp>
      <p:sp>
        <p:nvSpPr>
          <p:cNvPr id="140303" name="Rectangle 15"/>
          <p:cNvSpPr>
            <a:spLocks noChangeArrowheads="1"/>
          </p:cNvSpPr>
          <p:nvPr/>
        </p:nvSpPr>
        <p:spPr bwMode="auto">
          <a:xfrm>
            <a:off x="990600" y="4419600"/>
            <a:ext cx="2044700" cy="366713"/>
          </a:xfrm>
          <a:prstGeom prst="rect">
            <a:avLst/>
          </a:prstGeom>
          <a:noFill/>
          <a:ln w="9525">
            <a:noFill/>
            <a:miter lim="800000"/>
            <a:headEnd/>
            <a:tailEnd/>
          </a:ln>
          <a:effectLst/>
        </p:spPr>
        <p:txBody>
          <a:bodyPr wrap="none" anchor="ctr">
            <a:spAutoFit/>
          </a:bodyPr>
          <a:lstStyle/>
          <a:p>
            <a:r>
              <a:rPr lang="en-US"/>
              <a:t>= intercept term</a:t>
            </a:r>
          </a:p>
        </p:txBody>
      </p:sp>
      <p:sp>
        <p:nvSpPr>
          <p:cNvPr id="140304" name="Rectangle 16"/>
          <p:cNvSpPr>
            <a:spLocks noChangeArrowheads="1"/>
          </p:cNvSpPr>
          <p:nvPr/>
        </p:nvSpPr>
        <p:spPr bwMode="auto">
          <a:xfrm>
            <a:off x="1524000" y="4800600"/>
            <a:ext cx="1328738" cy="366713"/>
          </a:xfrm>
          <a:prstGeom prst="rect">
            <a:avLst/>
          </a:prstGeom>
          <a:noFill/>
          <a:ln w="9525">
            <a:noFill/>
            <a:miter lim="800000"/>
            <a:headEnd/>
            <a:tailEnd/>
          </a:ln>
          <a:effectLst/>
        </p:spPr>
        <p:txBody>
          <a:bodyPr wrap="none" anchor="ctr">
            <a:spAutoFit/>
          </a:bodyPr>
          <a:lstStyle/>
          <a:p>
            <a:r>
              <a:rPr lang="en-US" altLang="zh-CN">
                <a:ea typeface="SimSun" pitchFamily="2" charset="-122"/>
              </a:rPr>
              <a:t>=slope term </a:t>
            </a:r>
          </a:p>
        </p:txBody>
      </p:sp>
      <p:pic>
        <p:nvPicPr>
          <p:cNvPr id="140305" name="Picture 17"/>
          <p:cNvPicPr>
            <a:picLocks noChangeAspect="1" noChangeArrowheads="1"/>
          </p:cNvPicPr>
          <p:nvPr>
            <p:ph sz="quarter" idx="4"/>
          </p:nvPr>
        </p:nvPicPr>
        <p:blipFill>
          <a:blip r:embed="rId7" cstate="print"/>
          <a:srcRect/>
          <a:stretch>
            <a:fillRect/>
          </a:stretch>
        </p:blipFill>
        <p:spPr>
          <a:xfrm>
            <a:off x="838200" y="5486400"/>
            <a:ext cx="314325" cy="179388"/>
          </a:xfrm>
          <a:noFill/>
          <a:ln/>
        </p:spPr>
      </p:pic>
      <p:pic>
        <p:nvPicPr>
          <p:cNvPr id="140306" name="Picture 18"/>
          <p:cNvPicPr>
            <a:picLocks noChangeAspect="1" noChangeArrowheads="1"/>
          </p:cNvPicPr>
          <p:nvPr/>
        </p:nvPicPr>
        <p:blipFill>
          <a:blip r:embed="rId8" cstate="print"/>
          <a:srcRect/>
          <a:stretch>
            <a:fillRect/>
          </a:stretch>
        </p:blipFill>
        <p:spPr bwMode="auto">
          <a:xfrm>
            <a:off x="1524000" y="5334000"/>
            <a:ext cx="1219200" cy="29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4" name="Picture 2"/>
          <p:cNvPicPr>
            <a:picLocks noChangeAspect="1" noChangeArrowheads="1"/>
          </p:cNvPicPr>
          <p:nvPr/>
        </p:nvPicPr>
        <p:blipFill>
          <a:blip r:embed="rId2" cstate="print"/>
          <a:srcRect/>
          <a:stretch>
            <a:fillRect/>
          </a:stretch>
        </p:blipFill>
        <p:spPr bwMode="auto">
          <a:xfrm>
            <a:off x="2514600" y="1981200"/>
            <a:ext cx="4176713" cy="936625"/>
          </a:xfrm>
          <a:prstGeom prst="rect">
            <a:avLst/>
          </a:prstGeom>
          <a:noFill/>
        </p:spPr>
      </p:pic>
      <p:sp>
        <p:nvSpPr>
          <p:cNvPr id="141315" name="Rectangle 3"/>
          <p:cNvSpPr>
            <a:spLocks noChangeArrowheads="1"/>
          </p:cNvSpPr>
          <p:nvPr/>
        </p:nvSpPr>
        <p:spPr bwMode="auto">
          <a:xfrm>
            <a:off x="152400" y="762000"/>
            <a:ext cx="3432175" cy="366713"/>
          </a:xfrm>
          <a:prstGeom prst="rect">
            <a:avLst/>
          </a:prstGeom>
          <a:noFill/>
          <a:ln w="9525">
            <a:noFill/>
            <a:miter lim="800000"/>
            <a:headEnd/>
            <a:tailEnd/>
          </a:ln>
          <a:effectLst/>
        </p:spPr>
        <p:txBody>
          <a:bodyPr anchor="ctr">
            <a:spAutoFit/>
          </a:bodyPr>
          <a:lstStyle/>
          <a:p>
            <a:r>
              <a:rPr lang="en-GB">
                <a:ea typeface="SimSun" pitchFamily="2" charset="-122"/>
                <a:cs typeface="Times New Roman" pitchFamily="18" charset="0"/>
              </a:rPr>
              <a:t>Total risk of security </a:t>
            </a:r>
            <a:r>
              <a:rPr lang="en-GB" i="1">
                <a:ea typeface="SimSun" pitchFamily="2" charset="-122"/>
                <a:cs typeface="Times New Roman" pitchFamily="18" charset="0"/>
              </a:rPr>
              <a:t>i</a:t>
            </a:r>
            <a:r>
              <a:rPr lang="en-GB">
                <a:ea typeface="SimSun" pitchFamily="2" charset="-122"/>
                <a:cs typeface="Times New Roman" pitchFamily="18" charset="0"/>
              </a:rPr>
              <a:t>,</a:t>
            </a:r>
            <a:endParaRPr lang="en-GB">
              <a:latin typeface="Arial" pitchFamily="34" charset="0"/>
              <a:ea typeface="SimSun" pitchFamily="2" charset="-122"/>
            </a:endParaRPr>
          </a:p>
        </p:txBody>
      </p:sp>
      <p:pic>
        <p:nvPicPr>
          <p:cNvPr id="141316" name="Picture 4"/>
          <p:cNvPicPr>
            <a:picLocks noChangeAspect="1" noChangeArrowheads="1"/>
          </p:cNvPicPr>
          <p:nvPr/>
        </p:nvPicPr>
        <p:blipFill>
          <a:blip r:embed="rId3" cstate="print"/>
          <a:srcRect/>
          <a:stretch>
            <a:fillRect/>
          </a:stretch>
        </p:blipFill>
        <p:spPr bwMode="auto">
          <a:xfrm>
            <a:off x="2438400" y="685800"/>
            <a:ext cx="546100" cy="649288"/>
          </a:xfrm>
          <a:prstGeom prst="rect">
            <a:avLst/>
          </a:prstGeom>
          <a:noFill/>
        </p:spPr>
      </p:pic>
      <p:sp>
        <p:nvSpPr>
          <p:cNvPr id="141317" name="Rectangle 5"/>
          <p:cNvSpPr>
            <a:spLocks noChangeArrowheads="1"/>
          </p:cNvSpPr>
          <p:nvPr/>
        </p:nvSpPr>
        <p:spPr bwMode="auto">
          <a:xfrm>
            <a:off x="2971800" y="762000"/>
            <a:ext cx="4938713" cy="701675"/>
          </a:xfrm>
          <a:prstGeom prst="rect">
            <a:avLst/>
          </a:prstGeom>
          <a:noFill/>
          <a:ln w="9525">
            <a:noFill/>
            <a:miter lim="800000"/>
            <a:headEnd/>
            <a:tailEnd/>
          </a:ln>
          <a:effectLst/>
        </p:spPr>
        <p:txBody>
          <a:bodyPr wrap="none" anchor="ctr">
            <a:spAutoFit/>
          </a:bodyPr>
          <a:lstStyle/>
          <a:p>
            <a:r>
              <a:rPr lang="en-US" sz="1200">
                <a:ea typeface="SimSun" pitchFamily="2" charset="-122"/>
                <a:cs typeface="Times New Roman" pitchFamily="18" charset="0"/>
              </a:rPr>
              <a:t> </a:t>
            </a:r>
            <a:r>
              <a:rPr lang="en-GB" sz="2000">
                <a:ea typeface="SimSun" pitchFamily="2" charset="-122"/>
                <a:cs typeface="Times New Roman" pitchFamily="18" charset="0"/>
              </a:rPr>
              <a:t>measured by its variance equals the following:</a:t>
            </a:r>
            <a:endParaRPr lang="en-GB" sz="2000">
              <a:latin typeface="Arial" pitchFamily="34" charset="0"/>
              <a:ea typeface="SimSun" pitchFamily="2" charset="-122"/>
            </a:endParaRPr>
          </a:p>
          <a:p>
            <a:pPr eaLnBrk="0" hangingPunct="0"/>
            <a:endParaRPr lang="en-GB" sz="2000">
              <a:latin typeface="Arial" pitchFamily="34" charset="0"/>
              <a:ea typeface="SimSun" pitchFamily="2" charset="-122"/>
            </a:endParaRPr>
          </a:p>
        </p:txBody>
      </p:sp>
      <p:pic>
        <p:nvPicPr>
          <p:cNvPr id="141318" name="Picture 6"/>
          <p:cNvPicPr>
            <a:picLocks noChangeAspect="1" noChangeArrowheads="1"/>
          </p:cNvPicPr>
          <p:nvPr>
            <p:ph sz="half" idx="1"/>
          </p:nvPr>
        </p:nvPicPr>
        <p:blipFill>
          <a:blip r:embed="rId4" cstate="print"/>
          <a:srcRect/>
          <a:stretch>
            <a:fillRect/>
          </a:stretch>
        </p:blipFill>
        <p:spPr>
          <a:xfrm>
            <a:off x="838200" y="3352800"/>
            <a:ext cx="215900" cy="241300"/>
          </a:xfrm>
          <a:noFill/>
          <a:ln/>
        </p:spPr>
      </p:pic>
      <p:pic>
        <p:nvPicPr>
          <p:cNvPr id="141319" name="Picture 7"/>
          <p:cNvPicPr>
            <a:picLocks noChangeAspect="1" noChangeArrowheads="1"/>
          </p:cNvPicPr>
          <p:nvPr>
            <p:ph sz="quarter" idx="2"/>
          </p:nvPr>
        </p:nvPicPr>
        <p:blipFill>
          <a:blip r:embed="rId5" cstate="print"/>
          <a:srcRect/>
          <a:stretch>
            <a:fillRect/>
          </a:stretch>
        </p:blipFill>
        <p:spPr>
          <a:xfrm>
            <a:off x="762000" y="3886200"/>
            <a:ext cx="215900" cy="241300"/>
          </a:xfrm>
          <a:noFill/>
          <a:ln/>
        </p:spPr>
      </p:pic>
      <p:sp>
        <p:nvSpPr>
          <p:cNvPr id="141320" name="Rectangle 8"/>
          <p:cNvSpPr>
            <a:spLocks noChangeArrowheads="1"/>
          </p:cNvSpPr>
          <p:nvPr/>
        </p:nvSpPr>
        <p:spPr bwMode="auto">
          <a:xfrm>
            <a:off x="1219200" y="3352800"/>
            <a:ext cx="4078288" cy="366713"/>
          </a:xfrm>
          <a:prstGeom prst="rect">
            <a:avLst/>
          </a:prstGeom>
          <a:noFill/>
          <a:ln w="9525">
            <a:noFill/>
            <a:miter lim="800000"/>
            <a:headEnd/>
            <a:tailEnd/>
          </a:ln>
          <a:effectLst/>
        </p:spPr>
        <p:txBody>
          <a:bodyPr wrap="none" anchor="ctr">
            <a:spAutoFit/>
          </a:bodyPr>
          <a:lstStyle/>
          <a:p>
            <a:r>
              <a:rPr lang="en-US"/>
              <a:t>= variance of returns on the market index. </a:t>
            </a:r>
          </a:p>
        </p:txBody>
      </p:sp>
      <p:sp>
        <p:nvSpPr>
          <p:cNvPr id="141321" name="Rectangle 9"/>
          <p:cNvSpPr>
            <a:spLocks noChangeArrowheads="1"/>
          </p:cNvSpPr>
          <p:nvPr/>
        </p:nvSpPr>
        <p:spPr bwMode="auto">
          <a:xfrm>
            <a:off x="1295400" y="3810000"/>
            <a:ext cx="6553200" cy="641350"/>
          </a:xfrm>
          <a:prstGeom prst="rect">
            <a:avLst/>
          </a:prstGeom>
          <a:noFill/>
          <a:ln w="9525">
            <a:noFill/>
            <a:miter lim="800000"/>
            <a:headEnd/>
            <a:tailEnd/>
          </a:ln>
          <a:effectLst/>
        </p:spPr>
        <p:txBody>
          <a:bodyPr anchor="ctr">
            <a:spAutoFit/>
          </a:bodyPr>
          <a:lstStyle/>
          <a:p>
            <a:r>
              <a:rPr lang="en-GB" altLang="zh-CN">
                <a:ea typeface="SimSun" pitchFamily="2" charset="-122"/>
              </a:rPr>
              <a:t>Specific/ idiosyncratic risk. As this risk can be eliminated through diversification, this risk is not rewarded.            </a:t>
            </a:r>
          </a:p>
        </p:txBody>
      </p:sp>
      <p:pic>
        <p:nvPicPr>
          <p:cNvPr id="141322" name="Picture 10"/>
          <p:cNvPicPr>
            <a:picLocks noChangeAspect="1" noChangeArrowheads="1"/>
          </p:cNvPicPr>
          <p:nvPr>
            <p:ph sz="quarter" idx="3"/>
          </p:nvPr>
        </p:nvPicPr>
        <p:blipFill>
          <a:blip r:embed="rId6" cstate="print"/>
          <a:srcRect/>
          <a:stretch>
            <a:fillRect/>
          </a:stretch>
        </p:blipFill>
        <p:spPr>
          <a:xfrm>
            <a:off x="685800" y="4724400"/>
            <a:ext cx="381000" cy="241300"/>
          </a:xfrm>
          <a:noFill/>
          <a:ln/>
        </p:spPr>
      </p:pic>
      <p:sp>
        <p:nvSpPr>
          <p:cNvPr id="141323" name="Rectangle 11"/>
          <p:cNvSpPr>
            <a:spLocks noChangeArrowheads="1"/>
          </p:cNvSpPr>
          <p:nvPr/>
        </p:nvSpPr>
        <p:spPr bwMode="auto">
          <a:xfrm>
            <a:off x="1371600" y="4724400"/>
            <a:ext cx="6019800" cy="641350"/>
          </a:xfrm>
          <a:prstGeom prst="rect">
            <a:avLst/>
          </a:prstGeom>
          <a:noFill/>
          <a:ln w="9525">
            <a:noFill/>
            <a:miter lim="800000"/>
            <a:headEnd/>
            <a:tailEnd/>
          </a:ln>
          <a:effectLst/>
        </p:spPr>
        <p:txBody>
          <a:bodyPr anchor="ctr">
            <a:spAutoFit/>
          </a:bodyPr>
          <a:lstStyle/>
          <a:p>
            <a:r>
              <a:rPr lang="en-US"/>
              <a:t>Systematic / Market risk, this is the proportion of total risk that is priced, it is un diversifiable.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algn="just"/>
            <a:r>
              <a:rPr lang="en-GB" altLang="zh-CN" sz="2800">
                <a:ea typeface="SimSun" pitchFamily="2" charset="-122"/>
              </a:rPr>
              <a:t>The state dependent model is thus affected by the regime via the market index realised regime, according the markov chain rule</a:t>
            </a:r>
            <a:r>
              <a:rPr lang="en-GB" altLang="zh-CN" sz="2400">
                <a:ea typeface="SimSun" pitchFamily="2" charset="-122"/>
              </a:rPr>
              <a:t> </a:t>
            </a:r>
            <a:endParaRPr lang="en-GB" sz="2400"/>
          </a:p>
        </p:txBody>
      </p:sp>
      <p:pic>
        <p:nvPicPr>
          <p:cNvPr id="142339" name="Picture 3"/>
          <p:cNvPicPr>
            <a:picLocks noChangeAspect="1" noChangeArrowheads="1"/>
          </p:cNvPicPr>
          <p:nvPr>
            <p:ph sz="half" idx="1"/>
          </p:nvPr>
        </p:nvPicPr>
        <p:blipFill>
          <a:blip r:embed="rId2" cstate="print"/>
          <a:srcRect/>
          <a:stretch>
            <a:fillRect/>
          </a:stretch>
        </p:blipFill>
        <p:spPr>
          <a:xfrm>
            <a:off x="838200" y="3581400"/>
            <a:ext cx="333375" cy="482600"/>
          </a:xfrm>
          <a:noFill/>
          <a:ln/>
        </p:spPr>
      </p:pic>
      <p:pic>
        <p:nvPicPr>
          <p:cNvPr id="142340" name="Picture 4"/>
          <p:cNvPicPr>
            <a:picLocks noChangeAspect="1" noChangeArrowheads="1"/>
          </p:cNvPicPr>
          <p:nvPr>
            <p:ph sz="quarter" idx="2"/>
          </p:nvPr>
        </p:nvPicPr>
        <p:blipFill>
          <a:blip r:embed="rId3" cstate="print"/>
          <a:srcRect/>
          <a:stretch>
            <a:fillRect/>
          </a:stretch>
        </p:blipFill>
        <p:spPr>
          <a:xfrm>
            <a:off x="685800" y="4419600"/>
            <a:ext cx="928688" cy="458788"/>
          </a:xfrm>
          <a:noFill/>
          <a:ln/>
        </p:spPr>
      </p:pic>
      <p:sp>
        <p:nvSpPr>
          <p:cNvPr id="142341"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142342" name="Picture 6"/>
          <p:cNvPicPr>
            <a:picLocks noChangeAspect="1" noChangeArrowheads="1"/>
          </p:cNvPicPr>
          <p:nvPr/>
        </p:nvPicPr>
        <p:blipFill>
          <a:blip r:embed="rId4" cstate="print"/>
          <a:srcRect/>
          <a:stretch>
            <a:fillRect/>
          </a:stretch>
        </p:blipFill>
        <p:spPr bwMode="auto">
          <a:xfrm>
            <a:off x="1981200" y="2286000"/>
            <a:ext cx="4105275" cy="792163"/>
          </a:xfrm>
          <a:prstGeom prst="rect">
            <a:avLst/>
          </a:prstGeom>
          <a:noFill/>
        </p:spPr>
      </p:pic>
      <p:sp>
        <p:nvSpPr>
          <p:cNvPr id="142343" name="Rectangle 7"/>
          <p:cNvSpPr>
            <a:spLocks noChangeArrowheads="1"/>
          </p:cNvSpPr>
          <p:nvPr/>
        </p:nvSpPr>
        <p:spPr bwMode="auto">
          <a:xfrm>
            <a:off x="0" y="438150"/>
            <a:ext cx="374650" cy="274638"/>
          </a:xfrm>
          <a:prstGeom prst="rect">
            <a:avLst/>
          </a:prstGeom>
          <a:noFill/>
          <a:ln w="9525">
            <a:noFill/>
            <a:miter lim="800000"/>
            <a:headEnd/>
            <a:tailEnd/>
          </a:ln>
          <a:effectLst/>
        </p:spPr>
        <p:txBody>
          <a:bodyPr wrap="none" anchor="ctr">
            <a:spAutoFit/>
          </a:bodyPr>
          <a:lstStyle/>
          <a:p>
            <a:r>
              <a:rPr lang="en-GB" altLang="zh-CN" sz="1200">
                <a:ea typeface="SimSun" pitchFamily="2" charset="-122"/>
                <a:cs typeface="Times New Roman" pitchFamily="18" charset="0"/>
              </a:rPr>
              <a:t>     </a:t>
            </a:r>
            <a:endParaRPr lang="en-GB" altLang="zh-CN">
              <a:latin typeface="Arial" pitchFamily="34" charset="0"/>
              <a:ea typeface="SimSun" pitchFamily="2" charset="-122"/>
            </a:endParaRPr>
          </a:p>
        </p:txBody>
      </p:sp>
      <p:sp>
        <p:nvSpPr>
          <p:cNvPr id="142344" name="Rectangle 8"/>
          <p:cNvSpPr>
            <a:spLocks noChangeArrowheads="1"/>
          </p:cNvSpPr>
          <p:nvPr/>
        </p:nvSpPr>
        <p:spPr bwMode="auto">
          <a:xfrm>
            <a:off x="1447800" y="3429000"/>
            <a:ext cx="5753100" cy="641350"/>
          </a:xfrm>
          <a:prstGeom prst="rect">
            <a:avLst/>
          </a:prstGeom>
          <a:noFill/>
          <a:ln w="9525">
            <a:noFill/>
            <a:miter lim="800000"/>
            <a:headEnd/>
            <a:tailEnd/>
          </a:ln>
          <a:effectLst/>
        </p:spPr>
        <p:txBody>
          <a:bodyPr anchor="ctr">
            <a:spAutoFit/>
          </a:bodyPr>
          <a:lstStyle/>
          <a:p>
            <a:r>
              <a:rPr lang="en-US" altLang="zh-CN">
                <a:ea typeface="SimSun" pitchFamily="2" charset="-122"/>
              </a:rPr>
              <a:t>denotes the regime variable whose value depends on regime realization (1 or 2) of market index, </a:t>
            </a:r>
          </a:p>
        </p:txBody>
      </p:sp>
      <p:sp>
        <p:nvSpPr>
          <p:cNvPr id="142345" name="Rectangle 9"/>
          <p:cNvSpPr>
            <a:spLocks noChangeArrowheads="1"/>
          </p:cNvSpPr>
          <p:nvPr/>
        </p:nvSpPr>
        <p:spPr bwMode="auto">
          <a:xfrm>
            <a:off x="1676400" y="4495800"/>
            <a:ext cx="6642100" cy="366713"/>
          </a:xfrm>
          <a:prstGeom prst="rect">
            <a:avLst/>
          </a:prstGeom>
          <a:noFill/>
          <a:ln w="9525">
            <a:noFill/>
            <a:miter lim="800000"/>
            <a:headEnd/>
            <a:tailEnd/>
          </a:ln>
          <a:effectLst/>
        </p:spPr>
        <p:txBody>
          <a:bodyPr wrap="none" anchor="ctr">
            <a:spAutoFit/>
          </a:bodyPr>
          <a:lstStyle/>
          <a:p>
            <a:r>
              <a:rPr lang="en-US" altLang="zh-CN">
                <a:ea typeface="SimSun" pitchFamily="2" charset="-122"/>
              </a:rPr>
              <a:t>denotes the regime-dependent mean of excess return on market index  </a:t>
            </a:r>
          </a:p>
        </p:txBody>
      </p:sp>
      <p:pic>
        <p:nvPicPr>
          <p:cNvPr id="142346" name="Picture 10"/>
          <p:cNvPicPr>
            <a:picLocks noChangeAspect="1" noChangeArrowheads="1"/>
          </p:cNvPicPr>
          <p:nvPr>
            <p:ph sz="quarter" idx="3"/>
          </p:nvPr>
        </p:nvPicPr>
        <p:blipFill>
          <a:blip r:embed="rId5" cstate="print"/>
          <a:srcRect/>
          <a:stretch>
            <a:fillRect/>
          </a:stretch>
        </p:blipFill>
        <p:spPr>
          <a:xfrm>
            <a:off x="838200" y="5257800"/>
            <a:ext cx="615950" cy="352425"/>
          </a:xfrm>
          <a:noFill/>
          <a:ln/>
        </p:spPr>
      </p:pic>
      <p:sp>
        <p:nvSpPr>
          <p:cNvPr id="142347" name="Rectangle 11"/>
          <p:cNvSpPr>
            <a:spLocks noChangeArrowheads="1"/>
          </p:cNvSpPr>
          <p:nvPr/>
        </p:nvSpPr>
        <p:spPr bwMode="auto">
          <a:xfrm>
            <a:off x="1600200" y="5181600"/>
            <a:ext cx="6559550" cy="641350"/>
          </a:xfrm>
          <a:prstGeom prst="rect">
            <a:avLst/>
          </a:prstGeom>
          <a:noFill/>
          <a:ln w="9525">
            <a:noFill/>
            <a:miter lim="800000"/>
            <a:headEnd/>
            <a:tailEnd/>
          </a:ln>
          <a:effectLst/>
        </p:spPr>
        <p:txBody>
          <a:bodyPr anchor="ctr">
            <a:spAutoFit/>
          </a:bodyPr>
          <a:lstStyle/>
          <a:p>
            <a:r>
              <a:rPr lang="en-US"/>
              <a:t>denotes the regime-dependent conditional volatility, measured by standard deviation.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sz="2800" b="0" u="sng"/>
              <a:t>THE CONDITIONAL TRANSITION PROBABILITIES (MARKOV CHAIN RULE):</a:t>
            </a:r>
            <a:endParaRPr lang="en-GB" sz="2800" b="0" u="sng"/>
          </a:p>
        </p:txBody>
      </p:sp>
      <p:pic>
        <p:nvPicPr>
          <p:cNvPr id="143363" name="0 Imagen" descr="final-for-hamilton-probabilities.jpg"/>
          <p:cNvPicPr>
            <a:picLocks noChangeAspect="1" noChangeArrowheads="1"/>
          </p:cNvPicPr>
          <p:nvPr>
            <p:ph idx="1"/>
          </p:nvPr>
        </p:nvPicPr>
        <p:blipFill>
          <a:blip r:embed="rId2" cstate="print"/>
          <a:srcRect/>
          <a:stretch>
            <a:fillRect/>
          </a:stretch>
        </p:blipFill>
        <p:spPr>
          <a:xfrm>
            <a:off x="358775" y="2133600"/>
            <a:ext cx="8785225" cy="3910013"/>
          </a:xfrm>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sz="4000" b="0" u="sng"/>
              <a:t>PARAMETERS TO ESTIMATE:</a:t>
            </a:r>
            <a:r>
              <a:rPr lang="en-US" sz="4000"/>
              <a:t/>
            </a:r>
            <a:br>
              <a:rPr lang="en-US" sz="4000"/>
            </a:br>
            <a:endParaRPr lang="en-GB" sz="4000"/>
          </a:p>
        </p:txBody>
      </p:sp>
      <p:sp>
        <p:nvSpPr>
          <p:cNvPr id="144387" name="Rectangle 3"/>
          <p:cNvSpPr>
            <a:spLocks noGrp="1" noChangeArrowheads="1"/>
          </p:cNvSpPr>
          <p:nvPr>
            <p:ph type="body" idx="1"/>
          </p:nvPr>
        </p:nvSpPr>
        <p:spPr/>
        <p:txBody>
          <a:bodyPr/>
          <a:lstStyle/>
          <a:p>
            <a:r>
              <a:rPr lang="en-US" dirty="0"/>
              <a:t>θ = {µ1, µ2, σ1, σ2, P, Q}</a:t>
            </a:r>
          </a:p>
          <a:p>
            <a:r>
              <a:rPr lang="en-US" dirty="0"/>
              <a:t>the filter probability (ex-ante probability)</a:t>
            </a:r>
          </a:p>
          <a:p>
            <a:pPr>
              <a:buFont typeface="Wingdings" pitchFamily="2" charset="2"/>
              <a:buNone/>
            </a:pPr>
            <a:r>
              <a:rPr lang="en-US" sz="1800" dirty="0"/>
              <a:t>	</a:t>
            </a:r>
            <a:r>
              <a:rPr lang="en-US" sz="2400" dirty="0" smtClean="0"/>
              <a:t>Regime </a:t>
            </a:r>
            <a:r>
              <a:rPr lang="en-US" sz="2400" dirty="0"/>
              <a:t>Probability which is the inference about the process being in some particular regime at time t basis on the information available at time t;</a:t>
            </a:r>
          </a:p>
          <a:p>
            <a:r>
              <a:rPr lang="en-US" dirty="0"/>
              <a:t>the smoothed probability (ex-post probability)</a:t>
            </a:r>
          </a:p>
          <a:p>
            <a:pPr>
              <a:buFont typeface="Wingdings" pitchFamily="2" charset="2"/>
              <a:buNone/>
            </a:pPr>
            <a:r>
              <a:rPr lang="en-GB" sz="1800" dirty="0"/>
              <a:t>	</a:t>
            </a:r>
            <a:r>
              <a:rPr lang="en-GB" sz="2400" dirty="0"/>
              <a:t>The smoothed probabilities are the interference about the historical regimes the process was in at some point t. and it is based on the full sample information.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sz="2800" b="0" u="sng">
                <a:solidFill>
                  <a:schemeClr val="tx1"/>
                </a:solidFill>
              </a:rPr>
              <a:t>METHOD: MAXIMUM LIKELIHOOD</a:t>
            </a:r>
            <a:r>
              <a:rPr lang="en-GB" sz="2800">
                <a:solidFill>
                  <a:schemeClr val="tx1"/>
                </a:solidFill>
              </a:rPr>
              <a:t/>
            </a:r>
            <a:br>
              <a:rPr lang="en-GB" sz="2800">
                <a:solidFill>
                  <a:schemeClr val="tx1"/>
                </a:solidFill>
              </a:rPr>
            </a:br>
            <a:endParaRPr lang="en-GB" sz="2800">
              <a:solidFill>
                <a:schemeClr val="tx1"/>
              </a:solidFill>
            </a:endParaRPr>
          </a:p>
        </p:txBody>
      </p:sp>
      <p:sp>
        <p:nvSpPr>
          <p:cNvPr id="145411" name="Rectangle 3"/>
          <p:cNvSpPr>
            <a:spLocks noGrp="1" noChangeArrowheads="1"/>
          </p:cNvSpPr>
          <p:nvPr>
            <p:ph type="body" idx="1"/>
          </p:nvPr>
        </p:nvSpPr>
        <p:spPr/>
        <p:txBody>
          <a:bodyPr/>
          <a:lstStyle/>
          <a:p>
            <a:r>
              <a:rPr lang="en-US" sz="2800"/>
              <a:t>Hamilton (1989) offers an approach on how to model regime changes when the shifts are not directly observable but statistically inferred through observing the </a:t>
            </a:r>
            <a:r>
              <a:rPr lang="en-GB" sz="2800"/>
              <a:t>behaviour</a:t>
            </a:r>
            <a:r>
              <a:rPr lang="en-US" sz="2800"/>
              <a:t> of the series.</a:t>
            </a:r>
            <a:endParaRPr lang="en-GB" sz="2800"/>
          </a:p>
          <a:p>
            <a:r>
              <a:rPr lang="en-US" sz="2800"/>
              <a:t>In the two state RS model, we assume the model is drawn from two normal distributions and the mean, variance, correlations are state dependent. The conditional density function for rmt (St), St =1, 2:</a:t>
            </a:r>
          </a:p>
          <a:p>
            <a:endParaRPr lang="en-GB"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146435" name="Picture 3"/>
          <p:cNvPicPr>
            <a:picLocks noChangeAspect="1" noChangeArrowheads="1"/>
          </p:cNvPicPr>
          <p:nvPr/>
        </p:nvPicPr>
        <p:blipFill>
          <a:blip r:embed="rId2" cstate="print"/>
          <a:srcRect/>
          <a:stretch>
            <a:fillRect/>
          </a:stretch>
        </p:blipFill>
        <p:spPr bwMode="auto">
          <a:xfrm>
            <a:off x="1331913" y="1989138"/>
            <a:ext cx="6553200" cy="1008062"/>
          </a:xfrm>
          <a:prstGeom prst="rect">
            <a:avLst/>
          </a:prstGeom>
          <a:noFill/>
        </p:spPr>
      </p:pic>
      <p:sp>
        <p:nvSpPr>
          <p:cNvPr id="146436" name="Rectangle 4"/>
          <p:cNvSpPr>
            <a:spLocks noChangeArrowheads="1"/>
          </p:cNvSpPr>
          <p:nvPr/>
        </p:nvSpPr>
        <p:spPr bwMode="auto">
          <a:xfrm>
            <a:off x="0" y="581025"/>
            <a:ext cx="260350" cy="274638"/>
          </a:xfrm>
          <a:prstGeom prst="rect">
            <a:avLst/>
          </a:prstGeom>
          <a:noFill/>
          <a:ln w="9525">
            <a:noFill/>
            <a:miter lim="800000"/>
            <a:headEnd/>
            <a:tailEnd/>
          </a:ln>
          <a:effectLst/>
        </p:spPr>
        <p:txBody>
          <a:bodyPr wrap="none" anchor="ctr">
            <a:spAutoFit/>
          </a:bodyPr>
          <a:lstStyle/>
          <a:p>
            <a:pPr>
              <a:tabLst>
                <a:tab pos="1314450" algn="l"/>
              </a:tabLst>
            </a:pPr>
            <a:r>
              <a:rPr lang="en-GB" sz="1200">
                <a:ea typeface="SimSun" pitchFamily="2" charset="-122"/>
                <a:cs typeface="Times New Roman" pitchFamily="18" charset="0"/>
              </a:rPr>
              <a:t>  </a:t>
            </a:r>
            <a:endParaRPr lang="en-GB">
              <a:latin typeface="Arial" pitchFamily="34" charset="0"/>
              <a:ea typeface="SimSun" pitchFamily="2" charset="-122"/>
            </a:endParaRPr>
          </a:p>
        </p:txBody>
      </p:sp>
      <p:sp>
        <p:nvSpPr>
          <p:cNvPr id="146437" name="Rectangle 5"/>
          <p:cNvSpPr>
            <a:spLocks noChangeArrowheads="1"/>
          </p:cNvSpPr>
          <p:nvPr/>
        </p:nvSpPr>
        <p:spPr bwMode="auto">
          <a:xfrm>
            <a:off x="827088" y="3716338"/>
            <a:ext cx="1549400" cy="457200"/>
          </a:xfrm>
          <a:prstGeom prst="rect">
            <a:avLst/>
          </a:prstGeom>
          <a:noFill/>
          <a:ln w="9525">
            <a:noFill/>
            <a:miter lim="800000"/>
            <a:headEnd/>
            <a:tailEnd/>
          </a:ln>
          <a:effectLst/>
        </p:spPr>
        <p:txBody>
          <a:bodyPr anchor="ctr">
            <a:spAutoFit/>
          </a:bodyPr>
          <a:lstStyle/>
          <a:p>
            <a:r>
              <a:rPr lang="en-GB" sz="2400">
                <a:ea typeface="SimSun" pitchFamily="2" charset="-122"/>
                <a:cs typeface="Times New Roman" pitchFamily="18" charset="0"/>
              </a:rPr>
              <a:t>  L </a:t>
            </a:r>
            <a:r>
              <a:rPr lang="en-GB" sz="2400" b="1">
                <a:ea typeface="SimSun" pitchFamily="2" charset="-122"/>
                <a:cs typeface="Times New Roman" pitchFamily="18" charset="0"/>
              </a:rPr>
              <a:t>{</a:t>
            </a:r>
            <a:r>
              <a:rPr lang="en-US" sz="2400">
                <a:ea typeface="SimSun" pitchFamily="2" charset="-122"/>
                <a:cs typeface="Times New Roman" pitchFamily="18" charset="0"/>
              </a:rPr>
              <a:t>θ</a:t>
            </a:r>
            <a:r>
              <a:rPr lang="en-GB" sz="2400" b="1">
                <a:ea typeface="SimSun" pitchFamily="2" charset="-122"/>
                <a:cs typeface="Times New Roman" pitchFamily="18" charset="0"/>
              </a:rPr>
              <a:t>} = </a:t>
            </a:r>
            <a:endParaRPr lang="en-GB" sz="2400">
              <a:latin typeface="Arial" pitchFamily="34" charset="0"/>
              <a:ea typeface="SimSun" pitchFamily="2" charset="-122"/>
            </a:endParaRPr>
          </a:p>
        </p:txBody>
      </p:sp>
      <p:pic>
        <p:nvPicPr>
          <p:cNvPr id="146438" name="Picture 6"/>
          <p:cNvPicPr>
            <a:picLocks noChangeAspect="1" noChangeArrowheads="1"/>
          </p:cNvPicPr>
          <p:nvPr/>
        </p:nvPicPr>
        <p:blipFill>
          <a:blip r:embed="rId3" cstate="print"/>
          <a:srcRect/>
          <a:stretch>
            <a:fillRect/>
          </a:stretch>
        </p:blipFill>
        <p:spPr bwMode="auto">
          <a:xfrm>
            <a:off x="3376613" y="3076575"/>
            <a:ext cx="114300" cy="219075"/>
          </a:xfrm>
          <a:prstGeom prst="rect">
            <a:avLst/>
          </a:prstGeom>
          <a:noFill/>
        </p:spPr>
      </p:pic>
      <p:pic>
        <p:nvPicPr>
          <p:cNvPr id="146439" name="Picture 7"/>
          <p:cNvPicPr>
            <a:picLocks noChangeAspect="1" noChangeArrowheads="1"/>
          </p:cNvPicPr>
          <p:nvPr/>
        </p:nvPicPr>
        <p:blipFill>
          <a:blip r:embed="rId4" cstate="print"/>
          <a:srcRect/>
          <a:stretch>
            <a:fillRect/>
          </a:stretch>
        </p:blipFill>
        <p:spPr bwMode="auto">
          <a:xfrm>
            <a:off x="2411413" y="3284538"/>
            <a:ext cx="5184775" cy="11525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sz="3200"/>
              <a:t>Structure of our Presentation</a:t>
            </a:r>
          </a:p>
        </p:txBody>
      </p:sp>
      <p:sp>
        <p:nvSpPr>
          <p:cNvPr id="9219" name="Rectangle 3"/>
          <p:cNvSpPr>
            <a:spLocks noGrp="1" noChangeArrowheads="1"/>
          </p:cNvSpPr>
          <p:nvPr>
            <p:ph type="body" sz="half" idx="1"/>
          </p:nvPr>
        </p:nvSpPr>
        <p:spPr/>
        <p:txBody>
          <a:bodyPr/>
          <a:lstStyle/>
          <a:p>
            <a:pPr>
              <a:lnSpc>
                <a:spcPct val="80000"/>
              </a:lnSpc>
              <a:buFont typeface="Wingdings" pitchFamily="2" charset="2"/>
              <a:buNone/>
            </a:pPr>
            <a:r>
              <a:rPr lang="it-IT" sz="2400" dirty="0"/>
              <a:t>Introduction:</a:t>
            </a:r>
          </a:p>
          <a:p>
            <a:pPr>
              <a:lnSpc>
                <a:spcPct val="80000"/>
              </a:lnSpc>
            </a:pPr>
            <a:r>
              <a:rPr lang="it-IT" sz="2400" dirty="0"/>
              <a:t>What is Regime Switching (RS)</a:t>
            </a:r>
          </a:p>
          <a:p>
            <a:pPr>
              <a:lnSpc>
                <a:spcPct val="80000"/>
              </a:lnSpc>
            </a:pPr>
            <a:r>
              <a:rPr lang="it-IT" sz="2400" dirty="0" smtClean="0"/>
              <a:t>Stylised </a:t>
            </a:r>
            <a:r>
              <a:rPr lang="it-IT" sz="2400" dirty="0"/>
              <a:t>facts and brief Literature Review</a:t>
            </a:r>
          </a:p>
          <a:p>
            <a:pPr>
              <a:lnSpc>
                <a:spcPct val="80000"/>
              </a:lnSpc>
            </a:pPr>
            <a:endParaRPr lang="it-IT" sz="2300" dirty="0"/>
          </a:p>
          <a:p>
            <a:pPr>
              <a:lnSpc>
                <a:spcPct val="80000"/>
              </a:lnSpc>
              <a:buFont typeface="Wingdings" pitchFamily="2" charset="2"/>
              <a:buNone/>
            </a:pPr>
            <a:endParaRPr lang="it-IT" sz="2300" dirty="0"/>
          </a:p>
          <a:p>
            <a:pPr>
              <a:lnSpc>
                <a:spcPct val="80000"/>
              </a:lnSpc>
              <a:buFont typeface="Wingdings" pitchFamily="2" charset="2"/>
              <a:buNone/>
            </a:pPr>
            <a:r>
              <a:rPr lang="it-IT" sz="2400" dirty="0"/>
              <a:t>Methodology:</a:t>
            </a:r>
          </a:p>
          <a:p>
            <a:pPr>
              <a:lnSpc>
                <a:spcPct val="80000"/>
              </a:lnSpc>
            </a:pPr>
            <a:r>
              <a:rPr lang="it-IT" sz="2400" dirty="0"/>
              <a:t>The Capital Asset Pricing Model (CAPM)</a:t>
            </a:r>
          </a:p>
          <a:p>
            <a:pPr>
              <a:lnSpc>
                <a:spcPct val="80000"/>
              </a:lnSpc>
            </a:pPr>
            <a:r>
              <a:rPr lang="it-IT" sz="2400" dirty="0"/>
              <a:t>Maximum Likelihood Estimation</a:t>
            </a:r>
          </a:p>
          <a:p>
            <a:pPr>
              <a:lnSpc>
                <a:spcPct val="80000"/>
              </a:lnSpc>
            </a:pPr>
            <a:endParaRPr lang="en-GB" sz="2300" dirty="0"/>
          </a:p>
          <a:p>
            <a:pPr>
              <a:lnSpc>
                <a:spcPct val="80000"/>
              </a:lnSpc>
            </a:pPr>
            <a:endParaRPr lang="en-GB" sz="2300" dirty="0"/>
          </a:p>
        </p:txBody>
      </p:sp>
      <p:sp>
        <p:nvSpPr>
          <p:cNvPr id="9220" name="Rectangle 4"/>
          <p:cNvSpPr>
            <a:spLocks noGrp="1" noChangeArrowheads="1"/>
          </p:cNvSpPr>
          <p:nvPr>
            <p:ph type="body" sz="half" idx="2"/>
          </p:nvPr>
        </p:nvSpPr>
        <p:spPr/>
        <p:txBody>
          <a:bodyPr/>
          <a:lstStyle/>
          <a:p>
            <a:pPr>
              <a:lnSpc>
                <a:spcPct val="80000"/>
              </a:lnSpc>
              <a:buFont typeface="Wingdings" pitchFamily="2" charset="2"/>
              <a:buNone/>
            </a:pPr>
            <a:r>
              <a:rPr lang="en-GB" sz="2400" dirty="0"/>
              <a:t>Data Description &amp; Analysis</a:t>
            </a:r>
          </a:p>
          <a:p>
            <a:pPr>
              <a:lnSpc>
                <a:spcPct val="80000"/>
              </a:lnSpc>
            </a:pPr>
            <a:r>
              <a:rPr lang="it-IT" sz="2400" dirty="0"/>
              <a:t>Descriptive Statistics</a:t>
            </a:r>
            <a:endParaRPr lang="en-GB" sz="2400" dirty="0"/>
          </a:p>
          <a:p>
            <a:pPr>
              <a:lnSpc>
                <a:spcPct val="80000"/>
              </a:lnSpc>
            </a:pPr>
            <a:r>
              <a:rPr lang="en-GB" sz="2400" dirty="0"/>
              <a:t>RS model without Short Selling </a:t>
            </a:r>
          </a:p>
          <a:p>
            <a:pPr>
              <a:lnSpc>
                <a:spcPct val="80000"/>
              </a:lnSpc>
            </a:pPr>
            <a:r>
              <a:rPr lang="en-GB" sz="2400" dirty="0"/>
              <a:t>RS model with Short Selling</a:t>
            </a:r>
          </a:p>
          <a:p>
            <a:pPr>
              <a:lnSpc>
                <a:spcPct val="80000"/>
              </a:lnSpc>
              <a:buFont typeface="Wingdings" pitchFamily="2" charset="2"/>
              <a:buNone/>
            </a:pPr>
            <a:endParaRPr lang="en-GB" sz="2400" dirty="0"/>
          </a:p>
          <a:p>
            <a:pPr>
              <a:lnSpc>
                <a:spcPct val="80000"/>
              </a:lnSpc>
              <a:buFont typeface="Wingdings" pitchFamily="2" charset="2"/>
              <a:buNone/>
            </a:pPr>
            <a:r>
              <a:rPr lang="en-GB" dirty="0"/>
              <a:t>Conclusion</a:t>
            </a:r>
          </a:p>
          <a:p>
            <a:pPr>
              <a:lnSpc>
                <a:spcPct val="80000"/>
              </a:lnSpc>
              <a:buFont typeface="Wingdings" pitchFamily="2" charset="2"/>
              <a:buNone/>
            </a:pPr>
            <a:endParaRPr lang="en-GB" dirty="0"/>
          </a:p>
          <a:p>
            <a:pPr>
              <a:lnSpc>
                <a:spcPct val="80000"/>
              </a:lnSpc>
              <a:buFont typeface="Wingdings" pitchFamily="2" charset="2"/>
              <a:buNone/>
            </a:pPr>
            <a:r>
              <a:rPr lang="en-GB" dirty="0"/>
              <a:t>Q &amp; 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147459" name="Picture 3"/>
          <p:cNvPicPr>
            <a:picLocks noChangeAspect="1" noChangeArrowheads="1"/>
          </p:cNvPicPr>
          <p:nvPr/>
        </p:nvPicPr>
        <p:blipFill>
          <a:blip r:embed="rId2" cstate="print"/>
          <a:srcRect/>
          <a:stretch>
            <a:fillRect/>
          </a:stretch>
        </p:blipFill>
        <p:spPr bwMode="auto">
          <a:xfrm>
            <a:off x="755650" y="1773238"/>
            <a:ext cx="7704138" cy="863600"/>
          </a:xfrm>
          <a:prstGeom prst="rect">
            <a:avLst/>
          </a:prstGeom>
          <a:noFill/>
        </p:spPr>
      </p:pic>
      <p:sp>
        <p:nvSpPr>
          <p:cNvPr id="147460" name="Rectangle 4"/>
          <p:cNvSpPr>
            <a:spLocks noChangeArrowheads="1"/>
          </p:cNvSpPr>
          <p:nvPr/>
        </p:nvSpPr>
        <p:spPr bwMode="auto">
          <a:xfrm>
            <a:off x="0" y="504825"/>
            <a:ext cx="755650" cy="274638"/>
          </a:xfrm>
          <a:prstGeom prst="rect">
            <a:avLst/>
          </a:prstGeom>
          <a:noFill/>
          <a:ln w="9525">
            <a:noFill/>
            <a:miter lim="800000"/>
            <a:headEnd/>
            <a:tailEnd/>
          </a:ln>
          <a:effectLst/>
        </p:spPr>
        <p:txBody>
          <a:bodyPr wrap="none" anchor="ctr">
            <a:spAutoFit/>
          </a:bodyPr>
          <a:lstStyle/>
          <a:p>
            <a:r>
              <a:rPr lang="en-GB" sz="1200">
                <a:ea typeface="SimSun" pitchFamily="2" charset="-122"/>
                <a:cs typeface="Times New Roman" pitchFamily="18" charset="0"/>
              </a:rPr>
              <a:t>               </a:t>
            </a:r>
            <a:endParaRPr lang="en-GB">
              <a:latin typeface="Arial" pitchFamily="34" charset="0"/>
              <a:ea typeface="SimSun" pitchFamily="2" charset="-122"/>
            </a:endParaRPr>
          </a:p>
        </p:txBody>
      </p:sp>
      <p:sp>
        <p:nvSpPr>
          <p:cNvPr id="147461" name="Rectangle 5"/>
          <p:cNvSpPr>
            <a:spLocks noChangeArrowheads="1"/>
          </p:cNvSpPr>
          <p:nvPr/>
        </p:nvSpPr>
        <p:spPr bwMode="auto">
          <a:xfrm>
            <a:off x="3176588" y="2901950"/>
            <a:ext cx="481012" cy="274638"/>
          </a:xfrm>
          <a:prstGeom prst="rect">
            <a:avLst/>
          </a:prstGeom>
          <a:noFill/>
          <a:ln w="9525">
            <a:noFill/>
            <a:miter lim="800000"/>
            <a:headEnd/>
            <a:tailEnd/>
          </a:ln>
          <a:effectLst/>
        </p:spPr>
        <p:txBody>
          <a:bodyPr wrap="none" anchor="ctr">
            <a:spAutoFit/>
          </a:bodyPr>
          <a:lstStyle/>
          <a:p>
            <a:r>
              <a:rPr lang="en-GB" sz="1200">
                <a:ea typeface="SimSun" pitchFamily="2" charset="-122"/>
                <a:cs typeface="Times New Roman" pitchFamily="18" charset="0"/>
              </a:rPr>
              <a:t>and  </a:t>
            </a:r>
            <a:endParaRPr lang="en-GB">
              <a:latin typeface="Arial" pitchFamily="34" charset="0"/>
              <a:ea typeface="SimSun" pitchFamily="2" charset="-122"/>
            </a:endParaRPr>
          </a:p>
        </p:txBody>
      </p:sp>
      <p:pic>
        <p:nvPicPr>
          <p:cNvPr id="147462" name="Picture 6"/>
          <p:cNvPicPr>
            <a:picLocks noChangeAspect="1" noChangeArrowheads="1"/>
          </p:cNvPicPr>
          <p:nvPr/>
        </p:nvPicPr>
        <p:blipFill>
          <a:blip r:embed="rId3" cstate="print"/>
          <a:srcRect/>
          <a:stretch>
            <a:fillRect/>
          </a:stretch>
        </p:blipFill>
        <p:spPr bwMode="auto">
          <a:xfrm>
            <a:off x="971550" y="3357563"/>
            <a:ext cx="7345363" cy="863600"/>
          </a:xfrm>
          <a:prstGeom prst="rect">
            <a:avLst/>
          </a:prstGeom>
          <a:noFill/>
        </p:spPr>
      </p:pic>
      <p:sp>
        <p:nvSpPr>
          <p:cNvPr id="147463" name="Rectangle 7"/>
          <p:cNvSpPr>
            <a:spLocks noChangeArrowheads="1"/>
          </p:cNvSpPr>
          <p:nvPr/>
        </p:nvSpPr>
        <p:spPr bwMode="auto">
          <a:xfrm>
            <a:off x="0" y="2725738"/>
            <a:ext cx="9144000" cy="0"/>
          </a:xfrm>
          <a:prstGeom prst="rect">
            <a:avLst/>
          </a:prstGeom>
          <a:noFill/>
          <a:ln w="9525">
            <a:noFill/>
            <a:miter lim="800000"/>
            <a:headEnd/>
            <a:tailEnd/>
          </a:ln>
          <a:effectLst/>
        </p:spPr>
        <p:txBody>
          <a:bodyPr wrap="none" anchor="ctr">
            <a:spAutoFit/>
          </a:bodyPr>
          <a:lstStyle/>
          <a:p>
            <a:endParaRPr lang="en-US"/>
          </a:p>
        </p:txBody>
      </p:sp>
      <p:pic>
        <p:nvPicPr>
          <p:cNvPr id="147464" name="Picture 8"/>
          <p:cNvPicPr>
            <a:picLocks noChangeAspect="1" noChangeArrowheads="1"/>
          </p:cNvPicPr>
          <p:nvPr/>
        </p:nvPicPr>
        <p:blipFill>
          <a:blip r:embed="rId4" cstate="print"/>
          <a:srcRect/>
          <a:stretch>
            <a:fillRect/>
          </a:stretch>
        </p:blipFill>
        <p:spPr bwMode="auto">
          <a:xfrm>
            <a:off x="1979613" y="4868863"/>
            <a:ext cx="2520950" cy="792162"/>
          </a:xfrm>
          <a:prstGeom prst="rect">
            <a:avLst/>
          </a:prstGeom>
          <a:noFill/>
        </p:spPr>
      </p:pic>
      <p:pic>
        <p:nvPicPr>
          <p:cNvPr id="147465" name="Picture 9"/>
          <p:cNvPicPr>
            <a:picLocks noChangeAspect="1" noChangeArrowheads="1"/>
          </p:cNvPicPr>
          <p:nvPr/>
        </p:nvPicPr>
        <p:blipFill>
          <a:blip r:embed="rId5" cstate="print"/>
          <a:srcRect/>
          <a:stretch>
            <a:fillRect/>
          </a:stretch>
        </p:blipFill>
        <p:spPr bwMode="auto">
          <a:xfrm>
            <a:off x="5508625" y="4797425"/>
            <a:ext cx="2303463" cy="792163"/>
          </a:xfrm>
          <a:prstGeom prst="rect">
            <a:avLst/>
          </a:prstGeom>
          <a:noFill/>
        </p:spPr>
      </p:pic>
      <p:sp>
        <p:nvSpPr>
          <p:cNvPr id="147466" name="Rectangle 10"/>
          <p:cNvSpPr>
            <a:spLocks noChangeArrowheads="1"/>
          </p:cNvSpPr>
          <p:nvPr/>
        </p:nvSpPr>
        <p:spPr bwMode="auto">
          <a:xfrm>
            <a:off x="8489950" y="3573463"/>
            <a:ext cx="527050" cy="366712"/>
          </a:xfrm>
          <a:prstGeom prst="rect">
            <a:avLst/>
          </a:prstGeom>
          <a:noFill/>
          <a:ln w="9525">
            <a:noFill/>
            <a:miter lim="800000"/>
            <a:headEnd/>
            <a:tailEnd/>
          </a:ln>
          <a:effectLst/>
        </p:spPr>
        <p:txBody>
          <a:bodyPr wrap="none" anchor="ctr">
            <a:spAutoFit/>
          </a:bodyPr>
          <a:lstStyle/>
          <a:p>
            <a:r>
              <a:rPr lang="en-GB" altLang="zh-CN">
                <a:latin typeface="Arial" pitchFamily="34" charset="0"/>
                <a:ea typeface="SimSun" pitchFamily="2" charset="-122"/>
              </a:rPr>
              <a:t>(1) </a:t>
            </a:r>
          </a:p>
        </p:txBody>
      </p:sp>
      <p:sp>
        <p:nvSpPr>
          <p:cNvPr id="147467" name="Rectangle 11"/>
          <p:cNvSpPr>
            <a:spLocks noChangeArrowheads="1"/>
          </p:cNvSpPr>
          <p:nvPr/>
        </p:nvSpPr>
        <p:spPr bwMode="auto">
          <a:xfrm>
            <a:off x="8489950" y="5084763"/>
            <a:ext cx="527050" cy="366712"/>
          </a:xfrm>
          <a:prstGeom prst="rect">
            <a:avLst/>
          </a:prstGeom>
          <a:noFill/>
          <a:ln w="9525">
            <a:noFill/>
            <a:miter lim="800000"/>
            <a:headEnd/>
            <a:tailEnd/>
          </a:ln>
          <a:effectLst/>
        </p:spPr>
        <p:txBody>
          <a:bodyPr wrap="none" anchor="ctr">
            <a:spAutoFit/>
          </a:bodyPr>
          <a:lstStyle/>
          <a:p>
            <a:r>
              <a:rPr lang="en-GB" altLang="zh-CN">
                <a:latin typeface="Arial" pitchFamily="34" charset="0"/>
                <a:ea typeface="SimSun" pitchFamily="2" charset="-122"/>
              </a:rPr>
              <a:t>(2)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body" idx="1"/>
          </p:nvPr>
        </p:nvSpPr>
        <p:spPr>
          <a:xfrm>
            <a:off x="457200" y="4081463"/>
            <a:ext cx="8229600" cy="2049462"/>
          </a:xfrm>
        </p:spPr>
        <p:txBody>
          <a:bodyPr/>
          <a:lstStyle/>
          <a:p>
            <a:r>
              <a:rPr lang="en-GB"/>
              <a:t>We iterate the process in (1), (2), (3) and (4) till the values for </a:t>
            </a:r>
            <a:r>
              <a:rPr lang="en-GB" b="1"/>
              <a:t> </a:t>
            </a:r>
            <a:r>
              <a:rPr lang="ru-RU" b="1">
                <a:cs typeface="Times New Roman" pitchFamily="18" charset="0"/>
              </a:rPr>
              <a:t>П</a:t>
            </a:r>
            <a:r>
              <a:rPr lang="en-GB" b="1"/>
              <a:t>1*</a:t>
            </a:r>
            <a:r>
              <a:rPr lang="en-GB"/>
              <a:t>, </a:t>
            </a:r>
            <a:r>
              <a:rPr lang="en-US" b="1">
                <a:cs typeface="Times New Roman" pitchFamily="18" charset="0"/>
              </a:rPr>
              <a:t>µ</a:t>
            </a:r>
            <a:r>
              <a:rPr lang="en-GB" b="1"/>
              <a:t>1*</a:t>
            </a:r>
            <a:r>
              <a:rPr lang="en-GB"/>
              <a:t> and </a:t>
            </a:r>
            <a:r>
              <a:rPr lang="ru-RU" altLang="zh-CN" b="1">
                <a:cs typeface="Times New Roman" pitchFamily="18" charset="0"/>
              </a:rPr>
              <a:t>б</a:t>
            </a:r>
            <a:r>
              <a:rPr lang="en-GB" altLang="zh-CN" b="1">
                <a:ea typeface="SimSun" pitchFamily="2" charset="-122"/>
                <a:cs typeface="Times New Roman" pitchFamily="18" charset="0"/>
              </a:rPr>
              <a:t>1</a:t>
            </a:r>
            <a:r>
              <a:rPr lang="en-GB" b="1"/>
              <a:t>, </a:t>
            </a:r>
            <a:r>
              <a:rPr lang="en-GB"/>
              <a:t>for state 1 and 2</a:t>
            </a:r>
            <a:r>
              <a:rPr lang="en-GB" b="1"/>
              <a:t> </a:t>
            </a:r>
            <a:r>
              <a:rPr lang="en-GB"/>
              <a:t>stabilize.</a:t>
            </a:r>
          </a:p>
        </p:txBody>
      </p:sp>
      <p:sp>
        <p:nvSpPr>
          <p:cNvPr id="148483" name="Rectangle 3"/>
          <p:cNvSpPr>
            <a:spLocks noChangeArrowheads="1"/>
          </p:cNvSpPr>
          <p:nvPr/>
        </p:nvSpPr>
        <p:spPr bwMode="auto">
          <a:xfrm>
            <a:off x="4005263" y="2570163"/>
            <a:ext cx="488950" cy="274637"/>
          </a:xfrm>
          <a:prstGeom prst="rect">
            <a:avLst/>
          </a:prstGeom>
          <a:noFill/>
          <a:ln w="9525">
            <a:noFill/>
            <a:miter lim="800000"/>
            <a:headEnd/>
            <a:tailEnd/>
          </a:ln>
          <a:effectLst/>
        </p:spPr>
        <p:txBody>
          <a:bodyPr wrap="none" anchor="ctr">
            <a:spAutoFit/>
          </a:bodyPr>
          <a:lstStyle/>
          <a:p>
            <a:r>
              <a:rPr lang="en-GB" sz="1200">
                <a:ea typeface="SimSun" pitchFamily="2" charset="-122"/>
                <a:cs typeface="Times New Roman" pitchFamily="18" charset="0"/>
              </a:rPr>
              <a:t>        </a:t>
            </a:r>
            <a:endParaRPr lang="en-GB">
              <a:latin typeface="Arial" pitchFamily="34" charset="0"/>
              <a:ea typeface="SimSun" pitchFamily="2" charset="-122"/>
            </a:endParaRPr>
          </a:p>
        </p:txBody>
      </p:sp>
      <p:pic>
        <p:nvPicPr>
          <p:cNvPr id="148484" name="Picture 4"/>
          <p:cNvPicPr>
            <a:picLocks noChangeAspect="1" noChangeArrowheads="1"/>
          </p:cNvPicPr>
          <p:nvPr/>
        </p:nvPicPr>
        <p:blipFill>
          <a:blip r:embed="rId2" cstate="print"/>
          <a:srcRect/>
          <a:stretch>
            <a:fillRect/>
          </a:stretch>
        </p:blipFill>
        <p:spPr bwMode="auto">
          <a:xfrm>
            <a:off x="755650" y="2276475"/>
            <a:ext cx="2736850" cy="647700"/>
          </a:xfrm>
          <a:prstGeom prst="rect">
            <a:avLst/>
          </a:prstGeom>
          <a:noFill/>
        </p:spPr>
      </p:pic>
      <p:sp>
        <p:nvSpPr>
          <p:cNvPr id="148485" name="Rectangle 5"/>
          <p:cNvSpPr>
            <a:spLocks noChangeArrowheads="1"/>
          </p:cNvSpPr>
          <p:nvPr/>
        </p:nvSpPr>
        <p:spPr bwMode="auto">
          <a:xfrm>
            <a:off x="3419475" y="3357563"/>
            <a:ext cx="595313" cy="274637"/>
          </a:xfrm>
          <a:prstGeom prst="rect">
            <a:avLst/>
          </a:prstGeom>
          <a:noFill/>
          <a:ln w="9525">
            <a:noFill/>
            <a:miter lim="800000"/>
            <a:headEnd/>
            <a:tailEnd/>
          </a:ln>
          <a:effectLst/>
        </p:spPr>
        <p:txBody>
          <a:bodyPr wrap="none" anchor="ctr">
            <a:spAutoFit/>
          </a:bodyPr>
          <a:lstStyle/>
          <a:p>
            <a:r>
              <a:rPr lang="en-GB" sz="1200">
                <a:ea typeface="SimSun" pitchFamily="2" charset="-122"/>
                <a:cs typeface="Times New Roman" pitchFamily="18" charset="0"/>
              </a:rPr>
              <a:t>  and   </a:t>
            </a:r>
            <a:endParaRPr lang="en-GB">
              <a:latin typeface="Arial" pitchFamily="34" charset="0"/>
              <a:ea typeface="SimSun" pitchFamily="2" charset="-122"/>
            </a:endParaRPr>
          </a:p>
        </p:txBody>
      </p:sp>
      <p:pic>
        <p:nvPicPr>
          <p:cNvPr id="148486" name="Picture 6"/>
          <p:cNvPicPr>
            <a:picLocks noChangeAspect="1" noChangeArrowheads="1"/>
          </p:cNvPicPr>
          <p:nvPr/>
        </p:nvPicPr>
        <p:blipFill>
          <a:blip r:embed="rId3" cstate="print"/>
          <a:srcRect/>
          <a:stretch>
            <a:fillRect/>
          </a:stretch>
        </p:blipFill>
        <p:spPr bwMode="auto">
          <a:xfrm>
            <a:off x="4140200" y="2349500"/>
            <a:ext cx="2447925" cy="574675"/>
          </a:xfrm>
          <a:prstGeom prst="rect">
            <a:avLst/>
          </a:prstGeom>
          <a:noFill/>
        </p:spPr>
      </p:pic>
      <p:sp>
        <p:nvSpPr>
          <p:cNvPr id="148487" name="Rectangle 7"/>
          <p:cNvSpPr>
            <a:spLocks noChangeArrowheads="1"/>
          </p:cNvSpPr>
          <p:nvPr/>
        </p:nvSpPr>
        <p:spPr bwMode="auto">
          <a:xfrm>
            <a:off x="3771900" y="2570163"/>
            <a:ext cx="412750" cy="274637"/>
          </a:xfrm>
          <a:prstGeom prst="rect">
            <a:avLst/>
          </a:prstGeom>
          <a:noFill/>
          <a:ln w="9525">
            <a:noFill/>
            <a:miter lim="800000"/>
            <a:headEnd/>
            <a:tailEnd/>
          </a:ln>
          <a:effectLst/>
        </p:spPr>
        <p:txBody>
          <a:bodyPr wrap="none" anchor="ctr">
            <a:spAutoFit/>
          </a:bodyPr>
          <a:lstStyle/>
          <a:p>
            <a:r>
              <a:rPr lang="en-GB" sz="1200">
                <a:ea typeface="SimSun" pitchFamily="2" charset="-122"/>
                <a:cs typeface="Times New Roman" pitchFamily="18" charset="0"/>
              </a:rPr>
              <a:t>      </a:t>
            </a:r>
            <a:endParaRPr lang="en-GB">
              <a:latin typeface="Arial" pitchFamily="34" charset="0"/>
              <a:ea typeface="SimSun" pitchFamily="2" charset="-122"/>
            </a:endParaRPr>
          </a:p>
        </p:txBody>
      </p:sp>
      <p:pic>
        <p:nvPicPr>
          <p:cNvPr id="148488" name="Picture 8"/>
          <p:cNvPicPr>
            <a:picLocks noChangeAspect="1" noChangeArrowheads="1"/>
          </p:cNvPicPr>
          <p:nvPr/>
        </p:nvPicPr>
        <p:blipFill>
          <a:blip r:embed="rId4" cstate="print"/>
          <a:srcRect/>
          <a:stretch>
            <a:fillRect/>
          </a:stretch>
        </p:blipFill>
        <p:spPr bwMode="auto">
          <a:xfrm>
            <a:off x="838200" y="3200400"/>
            <a:ext cx="2520950" cy="647700"/>
          </a:xfrm>
          <a:prstGeom prst="rect">
            <a:avLst/>
          </a:prstGeom>
          <a:noFill/>
        </p:spPr>
      </p:pic>
      <p:sp>
        <p:nvSpPr>
          <p:cNvPr id="148489" name="Rectangle 9"/>
          <p:cNvSpPr>
            <a:spLocks noChangeArrowheads="1"/>
          </p:cNvSpPr>
          <p:nvPr/>
        </p:nvSpPr>
        <p:spPr bwMode="auto">
          <a:xfrm>
            <a:off x="3563938" y="2492375"/>
            <a:ext cx="595312" cy="274638"/>
          </a:xfrm>
          <a:prstGeom prst="rect">
            <a:avLst/>
          </a:prstGeom>
          <a:noFill/>
          <a:ln w="9525">
            <a:noFill/>
            <a:miter lim="800000"/>
            <a:headEnd/>
            <a:tailEnd/>
          </a:ln>
          <a:effectLst/>
        </p:spPr>
        <p:txBody>
          <a:bodyPr wrap="none" anchor="ctr">
            <a:spAutoFit/>
          </a:bodyPr>
          <a:lstStyle/>
          <a:p>
            <a:r>
              <a:rPr lang="en-GB" sz="1200">
                <a:ea typeface="SimSun" pitchFamily="2" charset="-122"/>
                <a:cs typeface="Times New Roman" pitchFamily="18" charset="0"/>
              </a:rPr>
              <a:t>  and   </a:t>
            </a:r>
            <a:endParaRPr lang="en-GB">
              <a:latin typeface="Arial" pitchFamily="34" charset="0"/>
              <a:ea typeface="SimSun" pitchFamily="2" charset="-122"/>
            </a:endParaRPr>
          </a:p>
        </p:txBody>
      </p:sp>
      <p:pic>
        <p:nvPicPr>
          <p:cNvPr id="148490" name="Picture 10"/>
          <p:cNvPicPr>
            <a:picLocks noChangeAspect="1" noChangeArrowheads="1"/>
          </p:cNvPicPr>
          <p:nvPr/>
        </p:nvPicPr>
        <p:blipFill>
          <a:blip r:embed="rId5" cstate="print"/>
          <a:srcRect/>
          <a:stretch>
            <a:fillRect/>
          </a:stretch>
        </p:blipFill>
        <p:spPr bwMode="auto">
          <a:xfrm>
            <a:off x="4067175" y="3213100"/>
            <a:ext cx="2376488" cy="647700"/>
          </a:xfrm>
          <a:prstGeom prst="rect">
            <a:avLst/>
          </a:prstGeom>
          <a:noFill/>
        </p:spPr>
      </p:pic>
      <p:sp>
        <p:nvSpPr>
          <p:cNvPr id="148491" name="Rectangle 11"/>
          <p:cNvSpPr>
            <a:spLocks noChangeArrowheads="1"/>
          </p:cNvSpPr>
          <p:nvPr/>
        </p:nvSpPr>
        <p:spPr bwMode="auto">
          <a:xfrm>
            <a:off x="6948488" y="2565400"/>
            <a:ext cx="527050" cy="366713"/>
          </a:xfrm>
          <a:prstGeom prst="rect">
            <a:avLst/>
          </a:prstGeom>
          <a:noFill/>
          <a:ln w="9525">
            <a:noFill/>
            <a:miter lim="800000"/>
            <a:headEnd/>
            <a:tailEnd/>
          </a:ln>
          <a:effectLst/>
        </p:spPr>
        <p:txBody>
          <a:bodyPr wrap="none" anchor="ctr">
            <a:spAutoFit/>
          </a:bodyPr>
          <a:lstStyle/>
          <a:p>
            <a:r>
              <a:rPr lang="en-GB" altLang="zh-CN">
                <a:latin typeface="Arial" pitchFamily="34" charset="0"/>
                <a:ea typeface="SimSun" pitchFamily="2" charset="-122"/>
              </a:rPr>
              <a:t>(3) </a:t>
            </a:r>
          </a:p>
        </p:txBody>
      </p:sp>
      <p:sp>
        <p:nvSpPr>
          <p:cNvPr id="148492" name="Rectangle 12"/>
          <p:cNvSpPr>
            <a:spLocks noChangeArrowheads="1"/>
          </p:cNvSpPr>
          <p:nvPr/>
        </p:nvSpPr>
        <p:spPr bwMode="auto">
          <a:xfrm>
            <a:off x="7019925" y="3357563"/>
            <a:ext cx="527050" cy="366712"/>
          </a:xfrm>
          <a:prstGeom prst="rect">
            <a:avLst/>
          </a:prstGeom>
          <a:noFill/>
          <a:ln w="9525">
            <a:noFill/>
            <a:miter lim="800000"/>
            <a:headEnd/>
            <a:tailEnd/>
          </a:ln>
          <a:effectLst/>
        </p:spPr>
        <p:txBody>
          <a:bodyPr wrap="none" anchor="ctr">
            <a:spAutoFit/>
          </a:bodyPr>
          <a:lstStyle/>
          <a:p>
            <a:r>
              <a:rPr lang="en-GB" altLang="zh-CN">
                <a:latin typeface="Arial" pitchFamily="34" charset="0"/>
                <a:ea typeface="SimSun" pitchFamily="2" charset="-122"/>
              </a:rPr>
              <a:t>(4)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0" y="2895600"/>
            <a:ext cx="9144000" cy="1143000"/>
          </a:xfrm>
        </p:spPr>
        <p:txBody>
          <a:bodyPr/>
          <a:lstStyle/>
          <a:p>
            <a:r>
              <a:rPr lang="en-GB" sz="4000"/>
              <a:t>DATA DESCRIPTION AND ANALYSIS</a:t>
            </a:r>
            <a:br>
              <a:rPr lang="en-GB" sz="4000"/>
            </a:br>
            <a:endParaRPr lang="en-GB" sz="4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b="0"/>
              <a:t>Data Analysis &amp; Description</a:t>
            </a:r>
          </a:p>
        </p:txBody>
      </p:sp>
      <p:sp>
        <p:nvSpPr>
          <p:cNvPr id="35843" name="Rectangle 3"/>
          <p:cNvSpPr>
            <a:spLocks noGrp="1" noChangeArrowheads="1"/>
          </p:cNvSpPr>
          <p:nvPr>
            <p:ph type="body" idx="1"/>
          </p:nvPr>
        </p:nvSpPr>
        <p:spPr>
          <a:xfrm>
            <a:off x="457200" y="1600200"/>
            <a:ext cx="8458200" cy="4953000"/>
          </a:xfrm>
        </p:spPr>
        <p:txBody>
          <a:bodyPr/>
          <a:lstStyle/>
          <a:p>
            <a:pPr marL="609600" indent="-609600" algn="just">
              <a:lnSpc>
                <a:spcPct val="80000"/>
              </a:lnSpc>
              <a:spcBef>
                <a:spcPct val="35000"/>
              </a:spcBef>
            </a:pPr>
            <a:r>
              <a:rPr lang="en-GB" sz="2400" dirty="0" smtClean="0"/>
              <a:t>Data </a:t>
            </a:r>
            <a:r>
              <a:rPr lang="en-GB" sz="2400" dirty="0"/>
              <a:t>used </a:t>
            </a:r>
            <a:r>
              <a:rPr lang="en-GB" sz="2400" dirty="0" smtClean="0"/>
              <a:t>is monthly index values for three Subcontinent stock Exchanges </a:t>
            </a:r>
            <a:r>
              <a:rPr lang="en-GB" sz="2400" dirty="0"/>
              <a:t>from December 1993 to July 2009</a:t>
            </a:r>
            <a:r>
              <a:rPr lang="en-GB" sz="2400" dirty="0" smtClean="0"/>
              <a:t>. </a:t>
            </a:r>
            <a:r>
              <a:rPr lang="en-GB" sz="2400" dirty="0"/>
              <a:t>These stock indices are Karachi Stock Exchange (KSE), Bombay Stock Exchange (BSE) and </a:t>
            </a:r>
            <a:r>
              <a:rPr lang="en-GB" sz="2400" dirty="0" smtClean="0"/>
              <a:t>Dhaka Stock </a:t>
            </a:r>
            <a:r>
              <a:rPr lang="en-GB" sz="2400" dirty="0"/>
              <a:t>Exchange </a:t>
            </a:r>
            <a:r>
              <a:rPr lang="en-GB" sz="2400" dirty="0" smtClean="0"/>
              <a:t>(DSE</a:t>
            </a:r>
            <a:r>
              <a:rPr lang="en-GB" sz="2400" dirty="0"/>
              <a:t>). </a:t>
            </a:r>
            <a:r>
              <a:rPr lang="en-GB" sz="2400" dirty="0" smtClean="0"/>
              <a:t>The MSCI World is </a:t>
            </a:r>
            <a:r>
              <a:rPr lang="en-GB" sz="2400" dirty="0"/>
              <a:t>used as the market index, a proxy of GDP. It is generally accepted that that business cycles drive regimes in the stock market, (Markose and Yang, 2007) </a:t>
            </a:r>
          </a:p>
          <a:p>
            <a:pPr marL="609600" indent="-609600" algn="just">
              <a:lnSpc>
                <a:spcPct val="80000"/>
              </a:lnSpc>
              <a:spcBef>
                <a:spcPct val="35000"/>
              </a:spcBef>
            </a:pPr>
            <a:r>
              <a:rPr lang="en-GB" sz="2400" dirty="0"/>
              <a:t>The monthly </a:t>
            </a:r>
            <a:r>
              <a:rPr lang="en-GB" sz="2400" dirty="0" smtClean="0"/>
              <a:t>US T-Bill Rate is </a:t>
            </a:r>
            <a:r>
              <a:rPr lang="en-GB" sz="2400" dirty="0"/>
              <a:t>used as the risk free return, to facilitate the calculation of excess returns.</a:t>
            </a:r>
          </a:p>
          <a:p>
            <a:pPr marL="609600" indent="-609600" algn="just">
              <a:lnSpc>
                <a:spcPct val="80000"/>
              </a:lnSpc>
              <a:spcBef>
                <a:spcPct val="35000"/>
              </a:spcBef>
            </a:pPr>
            <a:r>
              <a:rPr lang="en-GB" sz="2400" dirty="0"/>
              <a:t>The sample period is </a:t>
            </a:r>
            <a:r>
              <a:rPr lang="en-GB" sz="2400" dirty="0" smtClean="0"/>
              <a:t>December 1993 to July 2009</a:t>
            </a:r>
            <a:r>
              <a:rPr lang="en-GB" sz="2400" dirty="0" smtClean="0"/>
              <a:t>, </a:t>
            </a:r>
            <a:r>
              <a:rPr lang="en-GB" sz="2400" dirty="0"/>
              <a:t>totalling </a:t>
            </a:r>
            <a:r>
              <a:rPr lang="en-GB" sz="2400" dirty="0" smtClean="0"/>
              <a:t>185 </a:t>
            </a:r>
            <a:r>
              <a:rPr lang="en-GB" sz="2400" dirty="0"/>
              <a:t>observations for each </a:t>
            </a:r>
            <a:r>
              <a:rPr lang="en-GB" sz="2400" dirty="0" smtClean="0"/>
              <a:t>stock index.</a:t>
            </a:r>
            <a:endParaRPr lang="en-GB" sz="2400" dirty="0"/>
          </a:p>
          <a:p>
            <a:pPr marL="609600" indent="-609600" algn="just">
              <a:lnSpc>
                <a:spcPct val="80000"/>
              </a:lnSpc>
              <a:spcBef>
                <a:spcPct val="35000"/>
              </a:spcBef>
              <a:buFontTx/>
              <a:buAutoNum type="arabicPeriod"/>
            </a:pPr>
            <a:r>
              <a:rPr lang="en-GB" sz="2400" dirty="0"/>
              <a:t> In Sample </a:t>
            </a:r>
            <a:r>
              <a:rPr lang="en-GB" sz="2400" dirty="0" smtClean="0"/>
              <a:t>1994-1999</a:t>
            </a:r>
            <a:endParaRPr lang="en-GB" sz="2400" dirty="0"/>
          </a:p>
          <a:p>
            <a:pPr marL="609600" indent="-609600" algn="just">
              <a:lnSpc>
                <a:spcPct val="80000"/>
              </a:lnSpc>
              <a:spcBef>
                <a:spcPct val="35000"/>
              </a:spcBef>
              <a:buFontTx/>
              <a:buAutoNum type="arabicPeriod"/>
            </a:pPr>
            <a:r>
              <a:rPr lang="en-GB" sz="2400" dirty="0"/>
              <a:t> Out of Sample </a:t>
            </a:r>
            <a:r>
              <a:rPr lang="en-GB" sz="2400" dirty="0" smtClean="0"/>
              <a:t>2000-2009</a:t>
            </a:r>
            <a:endParaRPr lang="en-GB" sz="2400" dirty="0"/>
          </a:p>
          <a:p>
            <a:pPr marL="609600" indent="-609600" algn="just">
              <a:lnSpc>
                <a:spcPct val="80000"/>
              </a:lnSpc>
            </a:pPr>
            <a:endParaRPr lang="en-GB" sz="1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152400"/>
            <a:ext cx="8229600" cy="255587"/>
          </a:xfrm>
        </p:spPr>
        <p:txBody>
          <a:bodyPr/>
          <a:lstStyle/>
          <a:p>
            <a:r>
              <a:rPr lang="en-GB" sz="2400" b="0" i="1" dirty="0"/>
              <a:t>Statistical Description of Three </a:t>
            </a:r>
            <a:r>
              <a:rPr lang="en-GB" sz="2400" b="0" i="1" dirty="0" smtClean="0"/>
              <a:t>Indices</a:t>
            </a:r>
            <a:r>
              <a:rPr lang="en-GB" sz="2400" dirty="0" smtClean="0"/>
              <a:t> </a:t>
            </a:r>
            <a:r>
              <a:rPr lang="en-GB" sz="2400" dirty="0"/>
              <a:t>: Whole Data</a:t>
            </a:r>
          </a:p>
        </p:txBody>
      </p:sp>
      <p:graphicFrame>
        <p:nvGraphicFramePr>
          <p:cNvPr id="136" name="Table 135"/>
          <p:cNvGraphicFramePr>
            <a:graphicFrameLocks noGrp="1"/>
          </p:cNvGraphicFramePr>
          <p:nvPr/>
        </p:nvGraphicFramePr>
        <p:xfrm>
          <a:off x="1" y="685795"/>
          <a:ext cx="9143998" cy="6104177"/>
        </p:xfrm>
        <a:graphic>
          <a:graphicData uri="http://schemas.openxmlformats.org/drawingml/2006/table">
            <a:tbl>
              <a:tblPr/>
              <a:tblGrid>
                <a:gridCol w="2622511"/>
                <a:gridCol w="1563282"/>
                <a:gridCol w="1563282"/>
                <a:gridCol w="1659833"/>
                <a:gridCol w="1735090"/>
              </a:tblGrid>
              <a:tr h="287844">
                <a:tc gridSpan="5">
                  <a:txBody>
                    <a:bodyPr/>
                    <a:lstStyle/>
                    <a:p>
                      <a:pPr marL="0" marR="0" algn="ctr" hangingPunct="1">
                        <a:spcBef>
                          <a:spcPts val="0"/>
                        </a:spcBef>
                        <a:spcAft>
                          <a:spcPts val="0"/>
                        </a:spcAft>
                      </a:pPr>
                      <a:r>
                        <a:rPr lang="en-US" sz="1800" b="1" kern="0" dirty="0">
                          <a:latin typeface="Times New Roman"/>
                          <a:ea typeface="Times New Roman"/>
                          <a:cs typeface="Times New Roman"/>
                        </a:rPr>
                        <a:t>Whole Sample : January 1994 -July 2009</a:t>
                      </a:r>
                      <a:endParaRPr lang="en-US" sz="1800" kern="1400" dirty="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7844">
                <a:tc>
                  <a:txBody>
                    <a:bodyPr/>
                    <a:lstStyle/>
                    <a:p>
                      <a:pPr marL="0" marR="0" hangingPunct="1">
                        <a:spcBef>
                          <a:spcPts val="0"/>
                        </a:spcBef>
                        <a:spcAft>
                          <a:spcPts val="0"/>
                        </a:spcAft>
                      </a:pPr>
                      <a:r>
                        <a:rPr lang="en-US" sz="1800" b="1" kern="0" dirty="0">
                          <a:latin typeface="Times New Roman"/>
                          <a:ea typeface="Times New Roman"/>
                          <a:cs typeface="Times New Roman"/>
                        </a:rPr>
                        <a:t>Observations:</a:t>
                      </a:r>
                      <a:endParaRPr lang="en-US" sz="1800" kern="1400" dirty="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hangingPunct="1">
                        <a:spcBef>
                          <a:spcPts val="0"/>
                        </a:spcBef>
                        <a:spcAft>
                          <a:spcPts val="0"/>
                        </a:spcAft>
                      </a:pPr>
                      <a:r>
                        <a:rPr lang="en-US" sz="1800" b="1" kern="0">
                          <a:latin typeface="Times New Roman"/>
                          <a:ea typeface="Times New Roman"/>
                          <a:cs typeface="Times New Roman"/>
                        </a:rPr>
                        <a:t>185</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87844">
                <a:tc>
                  <a:txBody>
                    <a:bodyPr/>
                    <a:lstStyle/>
                    <a:p>
                      <a:pPr marL="0" marR="0" hangingPunct="1">
                        <a:spcBef>
                          <a:spcPts val="0"/>
                        </a:spcBef>
                        <a:spcAft>
                          <a:spcPts val="0"/>
                        </a:spcAft>
                      </a:pPr>
                      <a:r>
                        <a:rPr lang="en-US" sz="1800" b="1" u="sng" kern="0">
                          <a:latin typeface="Times New Roman"/>
                          <a:ea typeface="Times New Roman"/>
                          <a:cs typeface="Times New Roman"/>
                        </a:rPr>
                        <a:t>Descriptive Statistics</a:t>
                      </a: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b="1" kern="1400" dirty="0" smtClean="0">
                          <a:latin typeface="Times New Roman"/>
                          <a:ea typeface="SimSun"/>
                          <a:cs typeface="Times New Roman"/>
                        </a:rPr>
                        <a:t>KSE</a:t>
                      </a:r>
                      <a:endParaRPr lang="en-US" sz="1800" b="1" kern="1400" dirty="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b="1" kern="0">
                          <a:latin typeface="Times New Roman"/>
                          <a:ea typeface="Times New Roman"/>
                          <a:cs typeface="Times New Roman"/>
                        </a:rPr>
                        <a:t>BSE</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b="1" kern="0">
                          <a:latin typeface="Times New Roman"/>
                          <a:ea typeface="Times New Roman"/>
                          <a:cs typeface="Times New Roman"/>
                        </a:rPr>
                        <a:t>DSE</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b="1" kern="0">
                          <a:latin typeface="Times New Roman"/>
                          <a:ea typeface="Times New Roman"/>
                          <a:cs typeface="Times New Roman"/>
                        </a:rPr>
                        <a:t>MSCI</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r>
                        <a:rPr lang="en-US" sz="1800" b="1" kern="0">
                          <a:latin typeface="Times New Roman"/>
                          <a:ea typeface="Times New Roman"/>
                          <a:cs typeface="Times New Roman"/>
                        </a:rPr>
                        <a:t>Mean</a:t>
                      </a: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0.007736718</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0.007078312</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-0.00052467</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0.00297923</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r>
                        <a:rPr lang="en-US" sz="1800" b="1" kern="0">
                          <a:latin typeface="Times New Roman"/>
                          <a:ea typeface="Times New Roman"/>
                          <a:cs typeface="Times New Roman"/>
                        </a:rPr>
                        <a:t>Variance</a:t>
                      </a: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0.010660245</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0.007738875</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0.006075785</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0.002058534</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r>
                        <a:rPr lang="en-US" sz="1800" b="1" kern="0">
                          <a:latin typeface="Times New Roman"/>
                          <a:ea typeface="Times New Roman"/>
                          <a:cs typeface="Times New Roman"/>
                        </a:rPr>
                        <a:t>Std Deviation</a:t>
                      </a: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0.10324846</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0.087970877</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0.077947321</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0.045371066</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r>
                        <a:rPr lang="en-US" sz="1800" b="1" kern="0">
                          <a:latin typeface="Times New Roman"/>
                          <a:ea typeface="Times New Roman"/>
                          <a:cs typeface="Times New Roman"/>
                        </a:rPr>
                        <a:t> Excess Kurtosis</a:t>
                      </a: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5.915471363</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0.088971547</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2.56534842</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2.771351387</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297">
                <a:tc>
                  <a:txBody>
                    <a:bodyPr/>
                    <a:lstStyle/>
                    <a:p>
                      <a:pPr marL="0" marR="0" hangingPunct="1">
                        <a:spcBef>
                          <a:spcPts val="0"/>
                        </a:spcBef>
                        <a:spcAft>
                          <a:spcPts val="0"/>
                        </a:spcAft>
                      </a:pPr>
                      <a:r>
                        <a:rPr lang="en-US" sz="1800" b="1" kern="0">
                          <a:latin typeface="Times New Roman"/>
                          <a:ea typeface="Times New Roman"/>
                          <a:cs typeface="Times New Roman"/>
                        </a:rPr>
                        <a:t>Skewness</a:t>
                      </a: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-1.27637547</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-0.38747051</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-0.029437787</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-1.107038957</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r>
                        <a:rPr lang="en-US" sz="1800" b="1" u="sng" kern="0">
                          <a:latin typeface="Times New Roman"/>
                          <a:ea typeface="Times New Roman"/>
                          <a:cs typeface="Times New Roman"/>
                        </a:rPr>
                        <a:t>OLS Regression</a:t>
                      </a: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 </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 </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 </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 </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r>
                        <a:rPr lang="en-US" sz="1800" b="1" kern="0">
                          <a:latin typeface="Times New Roman"/>
                          <a:ea typeface="Times New Roman"/>
                          <a:cs typeface="Times New Roman"/>
                        </a:rPr>
                        <a:t>Intercept </a:t>
                      </a: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dirty="0">
                          <a:latin typeface="+mj-lt"/>
                          <a:ea typeface="Times New Roman"/>
                          <a:cs typeface="Times New Roman"/>
                        </a:rPr>
                        <a:t>0.002112</a:t>
                      </a:r>
                      <a:endParaRPr lang="en-US" sz="1800" kern="1400" dirty="0">
                        <a:latin typeface="+mj-lt"/>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dirty="0">
                          <a:latin typeface="Times New Roman"/>
                          <a:ea typeface="Times New Roman"/>
                          <a:cs typeface="Times New Roman"/>
                        </a:rPr>
                        <a:t>0.002359</a:t>
                      </a:r>
                      <a:endParaRPr lang="en-US" sz="1800" kern="1400" dirty="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0.003919</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 </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r>
                        <a:rPr lang="en-US" sz="1800" b="1" kern="0">
                          <a:latin typeface="Times New Roman"/>
                          <a:ea typeface="Times New Roman"/>
                          <a:cs typeface="Times New Roman"/>
                        </a:rPr>
                        <a:t>Slope</a:t>
                      </a: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0.058243</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0.035381</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0.254823</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 </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r>
                        <a:rPr lang="en-US" sz="1800" b="1" u="sng" kern="0">
                          <a:latin typeface="Times New Roman"/>
                          <a:ea typeface="Times New Roman"/>
                          <a:cs typeface="Times New Roman"/>
                        </a:rPr>
                        <a:t>Covariance Matrix</a:t>
                      </a: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 </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 </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 </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 </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0.010602622</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0.002289254</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0.001142067</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Arial"/>
                          <a:ea typeface="Times New Roman"/>
                          <a:cs typeface="Times New Roman"/>
                        </a:rPr>
                        <a:t>0.000176949</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r>
                        <a:rPr lang="en-US" sz="1800" b="1" kern="0">
                          <a:latin typeface="Times New Roman"/>
                          <a:ea typeface="Times New Roman"/>
                          <a:cs typeface="Times New Roman"/>
                        </a:rPr>
                        <a:t>BSE</a:t>
                      </a: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0.002289254</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0.007697043</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0.000444839</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0.000174339</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r>
                        <a:rPr lang="en-US" sz="1800" b="1" kern="0">
                          <a:latin typeface="Times New Roman"/>
                          <a:ea typeface="Times New Roman"/>
                          <a:cs typeface="Times New Roman"/>
                        </a:rPr>
                        <a:t>DSE</a:t>
                      </a: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0.001142067</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0.000444839</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0.005968859</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0.001548014</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r>
                        <a:rPr lang="en-US" sz="1800" b="1" kern="0">
                          <a:latin typeface="Times New Roman"/>
                          <a:ea typeface="Times New Roman"/>
                          <a:cs typeface="Times New Roman"/>
                        </a:rPr>
                        <a:t>MSCI</a:t>
                      </a: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0.000176949</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0.000174339</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0.001548014</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0.002047525</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r>
                        <a:rPr lang="en-US" sz="1800" b="1" u="sng" kern="0">
                          <a:latin typeface="Times New Roman"/>
                          <a:ea typeface="Times New Roman"/>
                          <a:cs typeface="Times New Roman"/>
                        </a:rPr>
                        <a:t>Correlation Matrix</a:t>
                      </a: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 </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 </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 </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 </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r>
                        <a:rPr lang="en-US" sz="1800" b="1" kern="1400" dirty="0" smtClean="0">
                          <a:latin typeface="Times New Roman"/>
                          <a:ea typeface="SimSun"/>
                          <a:cs typeface="Times New Roman"/>
                        </a:rPr>
                        <a:t>KSE</a:t>
                      </a:r>
                      <a:endParaRPr lang="en-US" sz="1800" b="1" kern="1400" dirty="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1</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0.253410925</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0.142104097</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0.037964878</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r>
                        <a:rPr lang="en-US" sz="1800" b="1" kern="0" dirty="0">
                          <a:latin typeface="Times New Roman"/>
                          <a:ea typeface="Times New Roman"/>
                          <a:cs typeface="Times New Roman"/>
                        </a:rPr>
                        <a:t>BSE</a:t>
                      </a:r>
                      <a:endParaRPr lang="en-US" sz="1800" kern="1400" dirty="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0.253410925</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1</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0.064962548</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0.043901024</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r>
                        <a:rPr lang="en-US" sz="1800" b="1" kern="0">
                          <a:latin typeface="Times New Roman"/>
                          <a:ea typeface="Times New Roman"/>
                          <a:cs typeface="Times New Roman"/>
                        </a:rPr>
                        <a:t>DSE</a:t>
                      </a: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0.142104097</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0.064962548</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1</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0.438943673</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844">
                <a:tc>
                  <a:txBody>
                    <a:bodyPr/>
                    <a:lstStyle/>
                    <a:p>
                      <a:pPr marL="0" marR="0" hangingPunct="1">
                        <a:spcBef>
                          <a:spcPts val="0"/>
                        </a:spcBef>
                        <a:spcAft>
                          <a:spcPts val="0"/>
                        </a:spcAft>
                      </a:pPr>
                      <a:r>
                        <a:rPr lang="en-US" sz="1800" b="1" kern="0">
                          <a:latin typeface="Times New Roman"/>
                          <a:ea typeface="Times New Roman"/>
                          <a:cs typeface="Times New Roman"/>
                        </a:rPr>
                        <a:t>MSCI</a:t>
                      </a:r>
                      <a:endParaRPr lang="en-US" sz="1800" kern="1400">
                        <a:latin typeface="Times New Roman"/>
                        <a:ea typeface="SimSun"/>
                        <a:cs typeface="Times New Roman"/>
                      </a:endParaRPr>
                    </a:p>
                  </a:txBody>
                  <a:tcPr marL="41020" marR="41020" marT="0" marB="0" anchor="b">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dirty="0">
                          <a:latin typeface="Times New Roman"/>
                          <a:ea typeface="Times New Roman"/>
                          <a:cs typeface="Times New Roman"/>
                        </a:rPr>
                        <a:t>0.037964878</a:t>
                      </a:r>
                      <a:endParaRPr lang="en-US" sz="1800" kern="1400" dirty="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0.043901024</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a:latin typeface="Times New Roman"/>
                          <a:ea typeface="Times New Roman"/>
                          <a:cs typeface="Times New Roman"/>
                        </a:rPr>
                        <a:t>0.438943673</a:t>
                      </a:r>
                      <a:endParaRPr lang="en-US" sz="1800" kern="140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marL="0" marR="0" hangingPunct="1">
                        <a:spcBef>
                          <a:spcPts val="0"/>
                        </a:spcBef>
                        <a:spcAft>
                          <a:spcPts val="0"/>
                        </a:spcAft>
                      </a:pPr>
                      <a:r>
                        <a:rPr lang="en-US" sz="1800" kern="0" dirty="0">
                          <a:latin typeface="Times New Roman"/>
                          <a:ea typeface="Times New Roman"/>
                          <a:cs typeface="Times New Roman"/>
                        </a:rPr>
                        <a:t>1</a:t>
                      </a:r>
                      <a:endParaRPr lang="en-US" sz="1800" kern="1400" dirty="0">
                        <a:latin typeface="Times New Roman"/>
                        <a:ea typeface="SimSun"/>
                        <a:cs typeface="Times New Roman"/>
                      </a:endParaRPr>
                    </a:p>
                  </a:txBody>
                  <a:tcPr marL="41020" marR="41020" marT="0" marB="0" anchor="b">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86" name="Rectangle 122"/>
          <p:cNvSpPr>
            <a:spLocks noGrp="1" noChangeArrowheads="1"/>
          </p:cNvSpPr>
          <p:nvPr>
            <p:ph type="title"/>
          </p:nvPr>
        </p:nvSpPr>
        <p:spPr/>
        <p:txBody>
          <a:bodyPr/>
          <a:lstStyle/>
          <a:p>
            <a:r>
              <a:rPr lang="en-GB" sz="4000" b="0" i="1"/>
              <a:t>Regime Estimates and Transition Probabilities</a:t>
            </a:r>
          </a:p>
        </p:txBody>
      </p:sp>
      <p:graphicFrame>
        <p:nvGraphicFramePr>
          <p:cNvPr id="37129" name="Group 265"/>
          <p:cNvGraphicFramePr>
            <a:graphicFrameLocks noGrp="1"/>
          </p:cNvGraphicFramePr>
          <p:nvPr>
            <p:ph type="tbl" idx="1"/>
          </p:nvPr>
        </p:nvGraphicFramePr>
        <p:xfrm>
          <a:off x="457200" y="1600200"/>
          <a:ext cx="8229600" cy="4530726"/>
        </p:xfrm>
        <a:graphic>
          <a:graphicData uri="http://schemas.openxmlformats.org/drawingml/2006/table">
            <a:tbl>
              <a:tblPr/>
              <a:tblGrid>
                <a:gridCol w="1011238"/>
                <a:gridCol w="1122362"/>
                <a:gridCol w="1077913"/>
                <a:gridCol w="1131887"/>
                <a:gridCol w="1295400"/>
                <a:gridCol w="1111250"/>
                <a:gridCol w="1479550"/>
              </a:tblGrid>
              <a:tr h="1009650">
                <a:tc rowSpan="2">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 </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Regime 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Regime 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Transition Probability</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1008063">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µ1</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σ1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µ2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σ2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1"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P</a:t>
                      </a: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1"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Q</a:t>
                      </a:r>
                      <a:endPar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endParaRP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55713">
                <a:tc>
                  <a:txBody>
                    <a:bodyPr/>
                    <a:lstStyle/>
                    <a:p>
                      <a:pPr marL="0" marR="0" lvl="0" indent="0" algn="l"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Estimates</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0.37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1.75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-3.13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4.27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0.9814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0.5501</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57300">
                <a:tc>
                  <a:txBody>
                    <a:bodyPr/>
                    <a:lstStyle/>
                    <a:p>
                      <a:pPr marL="0" marR="0" lvl="0" indent="0" algn="l"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Standard Error</a:t>
                      </a:r>
                    </a:p>
                  </a:txBody>
                  <a:tcPr anchor="b"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0.0012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0.0237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0.0010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0.0098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0.0166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Times New Roman" pitchFamily="18" charset="0"/>
                          <a:ea typeface="SimSun" pitchFamily="2" charset="-122"/>
                          <a:cs typeface="Arial" pitchFamily="34" charset="0"/>
                        </a:rPr>
                        <a:t>0.2391</a:t>
                      </a:r>
                    </a:p>
                  </a:txBody>
                  <a:tcPr anchor="b"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sz="4000" b="0"/>
              <a:t>Data Analysis &amp; Description (Contd..)</a:t>
            </a:r>
          </a:p>
        </p:txBody>
      </p:sp>
      <p:sp>
        <p:nvSpPr>
          <p:cNvPr id="37891" name="Rectangle 3"/>
          <p:cNvSpPr>
            <a:spLocks noGrp="1" noChangeArrowheads="1"/>
          </p:cNvSpPr>
          <p:nvPr>
            <p:ph type="body" idx="1"/>
          </p:nvPr>
        </p:nvSpPr>
        <p:spPr/>
        <p:txBody>
          <a:bodyPr/>
          <a:lstStyle/>
          <a:p>
            <a:pPr marL="457200" indent="-457200">
              <a:lnSpc>
                <a:spcPct val="90000"/>
              </a:lnSpc>
            </a:pPr>
            <a:r>
              <a:rPr lang="en-GB" sz="2400"/>
              <a:t>In addition to the parameters reported in Table 1, the model can also infer the Regime probabilities i.e. </a:t>
            </a:r>
          </a:p>
          <a:p>
            <a:pPr marL="1676400" lvl="3" indent="-304800">
              <a:lnSpc>
                <a:spcPct val="90000"/>
              </a:lnSpc>
              <a:buFontTx/>
              <a:buAutoNum type="arabicPeriod"/>
            </a:pPr>
            <a:r>
              <a:rPr lang="en-GB" sz="2400"/>
              <a:t>filter probabilities and </a:t>
            </a:r>
          </a:p>
          <a:p>
            <a:pPr marL="1676400" lvl="3" indent="-304800">
              <a:lnSpc>
                <a:spcPct val="90000"/>
              </a:lnSpc>
              <a:buFontTx/>
              <a:buAutoNum type="arabicPeriod"/>
            </a:pPr>
            <a:r>
              <a:rPr lang="en-GB" sz="2400"/>
              <a:t>smoothed probabilities</a:t>
            </a:r>
            <a:r>
              <a:rPr lang="en-GB" sz="1600"/>
              <a:t>. </a:t>
            </a:r>
          </a:p>
          <a:p>
            <a:pPr marL="457200" indent="-457200">
              <a:lnSpc>
                <a:spcPct val="90000"/>
              </a:lnSpc>
            </a:pPr>
            <a:r>
              <a:rPr lang="en-GB" sz="2400"/>
              <a:t>The filter probabilities indicate the process being in some particular regime at time t based on the information available at the time t-1. </a:t>
            </a:r>
          </a:p>
          <a:p>
            <a:pPr marL="457200" indent="-457200">
              <a:lnSpc>
                <a:spcPct val="90000"/>
              </a:lnSpc>
            </a:pPr>
            <a:r>
              <a:rPr lang="en-GB" sz="2400"/>
              <a:t>In contrast to filtered probabilities, the smoothed probabilities indicate the historical regimes the process was in at time t based on whole sample information and are calculated backwards by using filter and forecasting probabilities</a:t>
            </a:r>
            <a:r>
              <a:rPr lang="en-US" sz="2400"/>
              <a:t> </a:t>
            </a:r>
            <a:endParaRPr lang="en-GB" sz="24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0"/>
            <a:ext cx="8229600" cy="1066800"/>
          </a:xfrm>
        </p:spPr>
        <p:txBody>
          <a:bodyPr/>
          <a:lstStyle/>
          <a:p>
            <a:r>
              <a:rPr lang="en-GB" b="0" i="1"/>
              <a:t>Smoothed vs. Filtered Probabilities</a:t>
            </a:r>
          </a:p>
        </p:txBody>
      </p:sp>
      <p:pic>
        <p:nvPicPr>
          <p:cNvPr id="6" name="Picture 4"/>
          <p:cNvPicPr>
            <a:picLocks noChangeAspect="1" noChangeArrowheads="1"/>
          </p:cNvPicPr>
          <p:nvPr/>
        </p:nvPicPr>
        <p:blipFill>
          <a:blip r:embed="rId3" cstate="print"/>
          <a:srcRect/>
          <a:stretch>
            <a:fillRect/>
          </a:stretch>
        </p:blipFill>
        <p:spPr bwMode="auto">
          <a:xfrm>
            <a:off x="0" y="1219200"/>
            <a:ext cx="8991600" cy="464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sz="4000" b="0"/>
              <a:t>Monthly Portfolio Optimization</a:t>
            </a:r>
            <a:r>
              <a:rPr lang="en-GB" sz="4000"/>
              <a:t> </a:t>
            </a:r>
          </a:p>
        </p:txBody>
      </p:sp>
      <p:sp>
        <p:nvSpPr>
          <p:cNvPr id="47107" name="Rectangle 3"/>
          <p:cNvSpPr>
            <a:spLocks noGrp="1" noChangeArrowheads="1"/>
          </p:cNvSpPr>
          <p:nvPr>
            <p:ph type="body" idx="1"/>
          </p:nvPr>
        </p:nvSpPr>
        <p:spPr/>
        <p:txBody>
          <a:bodyPr/>
          <a:lstStyle/>
          <a:p>
            <a:pPr marL="609600" indent="-609600" algn="just"/>
            <a:r>
              <a:rPr lang="en-GB" dirty="0"/>
              <a:t>To test the regime switching portfolio optimization and its performance over the out of sample period </a:t>
            </a:r>
            <a:r>
              <a:rPr lang="en-GB" dirty="0" smtClean="0"/>
              <a:t>(6 </a:t>
            </a:r>
            <a:r>
              <a:rPr lang="en-GB" dirty="0"/>
              <a:t>years), we used the following three strategies:</a:t>
            </a:r>
            <a:endParaRPr lang="en-US" dirty="0"/>
          </a:p>
          <a:p>
            <a:pPr marL="1371600" lvl="2" indent="-457200" algn="just">
              <a:buFontTx/>
              <a:buAutoNum type="arabicPeriod"/>
            </a:pPr>
            <a:r>
              <a:rPr lang="en-GB" sz="2800" dirty="0"/>
              <a:t>Regime switching (RS) mean-variance optimization</a:t>
            </a:r>
          </a:p>
          <a:p>
            <a:pPr marL="1371600" lvl="2" indent="-457200" algn="just">
              <a:buFontTx/>
              <a:buAutoNum type="arabicPeriod"/>
            </a:pPr>
            <a:r>
              <a:rPr lang="en-GB" sz="2800" dirty="0"/>
              <a:t>Non-RS mean-variance optimization </a:t>
            </a:r>
          </a:p>
          <a:p>
            <a:pPr marL="1371600" lvl="2" indent="-457200" algn="just">
              <a:buFontTx/>
              <a:buAutoNum type="arabicPeriod"/>
            </a:pPr>
            <a:r>
              <a:rPr lang="en-GB" sz="2800" dirty="0"/>
              <a:t>Market capitalization weights portfolio</a:t>
            </a:r>
            <a:endParaRPr lang="en-US" sz="2800" dirty="0"/>
          </a:p>
          <a:p>
            <a:pPr marL="609600" indent="-609600" algn="just">
              <a:buFont typeface="Wingdings" pitchFamily="2" charset="2"/>
              <a:buNone/>
            </a:pP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GB" sz="4000" b="0"/>
              <a:t>Monthly Portfolio Optimization (Contd.)</a:t>
            </a:r>
          </a:p>
        </p:txBody>
      </p:sp>
      <p:sp>
        <p:nvSpPr>
          <p:cNvPr id="52227" name="Rectangle 3"/>
          <p:cNvSpPr>
            <a:spLocks noGrp="1" noChangeArrowheads="1"/>
          </p:cNvSpPr>
          <p:nvPr>
            <p:ph type="body" idx="1"/>
          </p:nvPr>
        </p:nvSpPr>
        <p:spPr/>
        <p:txBody>
          <a:bodyPr/>
          <a:lstStyle/>
          <a:p>
            <a:pPr marL="533400" indent="-533400">
              <a:lnSpc>
                <a:spcPct val="90000"/>
              </a:lnSpc>
            </a:pPr>
            <a:r>
              <a:rPr lang="en-GB" sz="2800" dirty="0"/>
              <a:t>1 GBP initial investment in the out-of-sample data starting from Jan </a:t>
            </a:r>
            <a:r>
              <a:rPr lang="en-GB" sz="2800" dirty="0" smtClean="0"/>
              <a:t>2000.</a:t>
            </a:r>
            <a:endParaRPr lang="en-GB" sz="2800" dirty="0"/>
          </a:p>
          <a:p>
            <a:pPr marL="533400" indent="-533400">
              <a:lnSpc>
                <a:spcPct val="90000"/>
              </a:lnSpc>
            </a:pPr>
            <a:r>
              <a:rPr lang="en-GB" sz="2800" dirty="0"/>
              <a:t> By using the actual prices on the following month, we calculated the </a:t>
            </a:r>
            <a:r>
              <a:rPr lang="en-GB" sz="2800" dirty="0" smtClean="0"/>
              <a:t>returns </a:t>
            </a:r>
            <a:r>
              <a:rPr lang="en-GB" sz="2800" dirty="0"/>
              <a:t>and all the profits were reinvested into the three portfolio strategies. </a:t>
            </a:r>
          </a:p>
          <a:p>
            <a:pPr marL="533400" indent="-533400">
              <a:lnSpc>
                <a:spcPct val="90000"/>
              </a:lnSpc>
            </a:pPr>
            <a:r>
              <a:rPr lang="en-GB" sz="2800" dirty="0"/>
              <a:t>The three different strategies were further divided on the basis of </a:t>
            </a:r>
          </a:p>
          <a:p>
            <a:pPr marL="914400" lvl="1" indent="-457200">
              <a:lnSpc>
                <a:spcPct val="90000"/>
              </a:lnSpc>
              <a:buFontTx/>
              <a:buAutoNum type="arabicPeriod"/>
            </a:pPr>
            <a:r>
              <a:rPr lang="en-GB" sz="2400" dirty="0"/>
              <a:t>Short selling approach and </a:t>
            </a:r>
          </a:p>
          <a:p>
            <a:pPr marL="914400" lvl="1" indent="-457200">
              <a:lnSpc>
                <a:spcPct val="90000"/>
              </a:lnSpc>
              <a:buFontTx/>
              <a:buAutoNum type="arabicPeriod"/>
            </a:pPr>
            <a:r>
              <a:rPr lang="en-GB" sz="2400" dirty="0"/>
              <a:t>No short selling approach</a:t>
            </a:r>
            <a:r>
              <a:rPr lang="en-US" sz="2400" dirty="0"/>
              <a:t> </a:t>
            </a:r>
            <a:endParaRPr lang="en-GB"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sz="3200"/>
              <a:t>What is Regime Switching?</a:t>
            </a:r>
          </a:p>
        </p:txBody>
      </p:sp>
      <p:sp>
        <p:nvSpPr>
          <p:cNvPr id="10243" name="Rectangle 3"/>
          <p:cNvSpPr>
            <a:spLocks noGrp="1" noChangeArrowheads="1"/>
          </p:cNvSpPr>
          <p:nvPr>
            <p:ph type="body" idx="1"/>
          </p:nvPr>
        </p:nvSpPr>
        <p:spPr>
          <a:xfrm>
            <a:off x="301625" y="1412875"/>
            <a:ext cx="8540750" cy="4686300"/>
          </a:xfrm>
        </p:spPr>
        <p:txBody>
          <a:bodyPr/>
          <a:lstStyle/>
          <a:p>
            <a:pPr>
              <a:buFont typeface="Wingdings" pitchFamily="2" charset="2"/>
              <a:buNone/>
            </a:pPr>
            <a:r>
              <a:rPr lang="en-US" i="1" dirty="0" smtClean="0"/>
              <a:t> </a:t>
            </a:r>
            <a:r>
              <a:rPr lang="en-US" sz="3600" i="1" dirty="0" smtClean="0"/>
              <a:t>“</a:t>
            </a:r>
            <a:r>
              <a:rPr lang="en-US" sz="3600" dirty="0" smtClean="0"/>
              <a:t>Formally </a:t>
            </a:r>
            <a:r>
              <a:rPr lang="en-US" sz="3600" dirty="0"/>
              <a:t>Regime Switching models refer to a situation in which stock market returns are drawn from two different distributions, with some well defined stochastic process determining the likelihood that each return is drawn from a given </a:t>
            </a:r>
            <a:r>
              <a:rPr lang="en-US" sz="3600" dirty="0" smtClean="0"/>
              <a:t>distribution” </a:t>
            </a:r>
            <a:endParaRPr lang="en-US" sz="3600" dirty="0"/>
          </a:p>
          <a:p>
            <a:pPr>
              <a:buFont typeface="Wingdings" pitchFamily="2" charset="2"/>
              <a:buNone/>
            </a:pPr>
            <a:r>
              <a:rPr lang="en-US" sz="3600" dirty="0"/>
              <a:t> </a:t>
            </a:r>
            <a:r>
              <a:rPr lang="en-US" sz="3600" dirty="0" smtClean="0"/>
              <a:t>Newmann </a:t>
            </a:r>
            <a:r>
              <a:rPr lang="en-US" sz="3600" dirty="0"/>
              <a:t>(1997). </a:t>
            </a:r>
            <a:endParaRPr lang="en-GB"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77813"/>
            <a:ext cx="8229600" cy="560387"/>
          </a:xfrm>
        </p:spPr>
        <p:txBody>
          <a:bodyPr/>
          <a:lstStyle/>
          <a:p>
            <a:r>
              <a:rPr lang="en-GB" sz="3600" b="0" dirty="0"/>
              <a:t>Accumulated Wealth with No Short-Selling</a:t>
            </a:r>
            <a:r>
              <a:rPr lang="en-GB" b="0" dirty="0"/>
              <a:t> </a:t>
            </a:r>
          </a:p>
        </p:txBody>
      </p:sp>
      <p:pic>
        <p:nvPicPr>
          <p:cNvPr id="56325" name="Picture 5" descr="1"/>
          <p:cNvPicPr>
            <a:picLocks noChangeAspect="1" noChangeArrowheads="1"/>
          </p:cNvPicPr>
          <p:nvPr/>
        </p:nvPicPr>
        <p:blipFill>
          <a:blip r:embed="rId2" cstate="print"/>
          <a:srcRect/>
          <a:stretch>
            <a:fillRect/>
          </a:stretch>
        </p:blipFill>
        <p:spPr bwMode="auto">
          <a:xfrm>
            <a:off x="304800" y="914400"/>
            <a:ext cx="8382000"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sz="4000" b="0"/>
              <a:t>No Short-Selling Approach (Contd)</a:t>
            </a:r>
          </a:p>
        </p:txBody>
      </p:sp>
      <p:sp>
        <p:nvSpPr>
          <p:cNvPr id="62467" name="Rectangle 3"/>
          <p:cNvSpPr>
            <a:spLocks noGrp="1" noChangeArrowheads="1"/>
          </p:cNvSpPr>
          <p:nvPr>
            <p:ph type="body" idx="1"/>
          </p:nvPr>
        </p:nvSpPr>
        <p:spPr/>
        <p:txBody>
          <a:bodyPr/>
          <a:lstStyle/>
          <a:p>
            <a:pPr algn="just">
              <a:lnSpc>
                <a:spcPct val="90000"/>
              </a:lnSpc>
              <a:buNone/>
            </a:pPr>
            <a:r>
              <a:rPr lang="en-GB" sz="2400" dirty="0" smtClean="0"/>
              <a:t>	These </a:t>
            </a:r>
            <a:r>
              <a:rPr lang="en-GB" sz="2400" dirty="0"/>
              <a:t>properties suggest that regime switching portfolio optimization would benefit from actively rebalancing portfolio weights and would capture effectively the changing trends of equity market. Hence, RS strategy can be proved as forward looking as compared to other two strategies which are backward looking (relying on past events after they have happened).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7813"/>
            <a:ext cx="8229600" cy="715962"/>
          </a:xfrm>
        </p:spPr>
        <p:txBody>
          <a:bodyPr/>
          <a:lstStyle/>
          <a:p>
            <a:r>
              <a:rPr lang="en-GB" sz="3600" b="0"/>
              <a:t>Accumulated wealth with Short-Selling</a:t>
            </a:r>
          </a:p>
        </p:txBody>
      </p:sp>
      <p:pic>
        <p:nvPicPr>
          <p:cNvPr id="3077" name="Picture 5" descr="C:\Documents and Settings\javed\Desktop\untitled.bmp"/>
          <p:cNvPicPr>
            <a:picLocks noChangeAspect="1" noChangeArrowheads="1"/>
          </p:cNvPicPr>
          <p:nvPr/>
        </p:nvPicPr>
        <p:blipFill>
          <a:blip r:embed="rId3" cstate="print"/>
          <a:srcRect/>
          <a:stretch>
            <a:fillRect/>
          </a:stretch>
        </p:blipFill>
        <p:spPr bwMode="auto">
          <a:xfrm>
            <a:off x="228600" y="1066800"/>
            <a:ext cx="8153400" cy="54483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z="4000" b="0"/>
              <a:t>Short-Selling Approach (Contd..)</a:t>
            </a:r>
          </a:p>
        </p:txBody>
      </p:sp>
      <p:sp>
        <p:nvSpPr>
          <p:cNvPr id="4099" name="Rectangle 3"/>
          <p:cNvSpPr>
            <a:spLocks noGrp="1" noChangeArrowheads="1"/>
          </p:cNvSpPr>
          <p:nvPr>
            <p:ph type="body" idx="1"/>
          </p:nvPr>
        </p:nvSpPr>
        <p:spPr/>
        <p:txBody>
          <a:bodyPr/>
          <a:lstStyle/>
          <a:p>
            <a:pPr algn="just">
              <a:buFont typeface="Wingdings" pitchFamily="2" charset="2"/>
              <a:buNone/>
            </a:pPr>
            <a:r>
              <a:rPr lang="en-GB" dirty="0"/>
              <a:t>   Since there is no restriction on short selling, the portfolio weights can go negative or above 1. In this case, RS strategy enjoys more flexibility and utilises its capability to infer about regimes and taking the right advantage of its forward looking </a:t>
            </a:r>
            <a:r>
              <a:rPr lang="en-GB" dirty="0" smtClean="0"/>
              <a:t>behaviour. </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a:t>Conclusion</a:t>
            </a:r>
          </a:p>
        </p:txBody>
      </p:sp>
      <p:sp>
        <p:nvSpPr>
          <p:cNvPr id="74755" name="Rectangle 3"/>
          <p:cNvSpPr>
            <a:spLocks noGrp="1" noChangeArrowheads="1"/>
          </p:cNvSpPr>
          <p:nvPr>
            <p:ph type="body" idx="1"/>
          </p:nvPr>
        </p:nvSpPr>
        <p:spPr/>
        <p:txBody>
          <a:bodyPr/>
          <a:lstStyle/>
          <a:p>
            <a:r>
              <a:rPr lang="en-GB" sz="1800"/>
              <a:t>Shown evidence of RS in equities market, empirically and analytically</a:t>
            </a:r>
          </a:p>
          <a:p>
            <a:r>
              <a:rPr lang="en-US" sz="1800">
                <a:cs typeface="Times New Roman" pitchFamily="18" charset="0"/>
              </a:rPr>
              <a:t>Results shows: µ</a:t>
            </a:r>
            <a:r>
              <a:rPr lang="en-GB" sz="1800"/>
              <a:t>1&gt; </a:t>
            </a:r>
            <a:r>
              <a:rPr lang="en-US" sz="1800">
                <a:cs typeface="Times New Roman" pitchFamily="18" charset="0"/>
              </a:rPr>
              <a:t>µ</a:t>
            </a:r>
            <a:r>
              <a:rPr lang="en-GB" sz="1800"/>
              <a:t>2,  </a:t>
            </a:r>
            <a:r>
              <a:rPr lang="el-GR" sz="1800">
                <a:cs typeface="Times New Roman" pitchFamily="18" charset="0"/>
              </a:rPr>
              <a:t>σ</a:t>
            </a:r>
            <a:r>
              <a:rPr lang="en-GB" sz="1800">
                <a:cs typeface="Times New Roman" pitchFamily="18" charset="0"/>
              </a:rPr>
              <a:t>1&lt;</a:t>
            </a:r>
            <a:r>
              <a:rPr lang="en-GB" sz="1800"/>
              <a:t> </a:t>
            </a:r>
            <a:r>
              <a:rPr lang="el-GR" sz="1800">
                <a:cs typeface="Times New Roman" pitchFamily="18" charset="0"/>
              </a:rPr>
              <a:t>σ</a:t>
            </a:r>
            <a:r>
              <a:rPr lang="en-GB" sz="1800">
                <a:cs typeface="Times New Roman" pitchFamily="18" charset="0"/>
              </a:rPr>
              <a:t>2. </a:t>
            </a:r>
          </a:p>
          <a:p>
            <a:r>
              <a:rPr lang="en-GB" sz="1800">
                <a:cs typeface="Times New Roman" pitchFamily="18" charset="0"/>
              </a:rPr>
              <a:t>On average regime 1 expected return and standard deviation are .37% and 1.75% per month respectively, while for regime 2 these values are -3.13% and 4.27% per month. </a:t>
            </a:r>
          </a:p>
          <a:p>
            <a:r>
              <a:rPr lang="en-GB" sz="1800"/>
              <a:t> Evidence of regime persistence especially for the stable regime, P=0.9818</a:t>
            </a:r>
          </a:p>
          <a:p>
            <a:r>
              <a:rPr lang="en-GB" sz="1800"/>
              <a:t>£1 invested in active RS portfolio outperformed non-RS and market capitalisation strategies. Expected returns from RS strategies vs. non-RS in all scenarios, on average you would expect to get 50% more on average from applying dynamic RS strategies!!</a:t>
            </a:r>
          </a:p>
          <a:p>
            <a:r>
              <a:rPr lang="en-GB" sz="1800"/>
              <a:t>There were large market timing benefit which were more prominent when we included a risk free asset in to the portfolio and for the risk lover</a:t>
            </a:r>
          </a:p>
          <a:p>
            <a:endParaRPr lang="en-GB" sz="18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277813"/>
            <a:ext cx="8229600" cy="788987"/>
          </a:xfrm>
        </p:spPr>
        <p:txBody>
          <a:bodyPr/>
          <a:lstStyle/>
          <a:p>
            <a:r>
              <a:rPr lang="en-GB" sz="2400"/>
              <a:t>RECOMMENDATIONS</a:t>
            </a:r>
          </a:p>
        </p:txBody>
      </p:sp>
      <p:sp>
        <p:nvSpPr>
          <p:cNvPr id="75779" name="Rectangle 3"/>
          <p:cNvSpPr>
            <a:spLocks noGrp="1" noChangeArrowheads="1"/>
          </p:cNvSpPr>
          <p:nvPr>
            <p:ph type="body" idx="1"/>
          </p:nvPr>
        </p:nvSpPr>
        <p:spPr>
          <a:xfrm>
            <a:off x="457200" y="990600"/>
            <a:ext cx="8229600" cy="5140325"/>
          </a:xfrm>
        </p:spPr>
        <p:txBody>
          <a:bodyPr/>
          <a:lstStyle/>
          <a:p>
            <a:r>
              <a:rPr lang="en-GB" sz="2000"/>
              <a:t>Our model omitted transaction costs, these will significantly impact the profit especially when we consider monthly rebalancing applied in our model</a:t>
            </a:r>
          </a:p>
          <a:p>
            <a:endParaRPr lang="en-GB" sz="2000"/>
          </a:p>
          <a:p>
            <a:r>
              <a:rPr lang="en-GB" sz="2000"/>
              <a:t> Since there is evidence of regime persistence ARMA models may be considered and compared against the CAPM framework</a:t>
            </a:r>
          </a:p>
          <a:p>
            <a:endParaRPr lang="en-GB" sz="2000"/>
          </a:p>
          <a:p>
            <a:r>
              <a:rPr lang="en-GB" sz="2000"/>
              <a:t>Although it is a simple model with 2 regimes and 3 assets, the RS model incorporated in this study can be extended to multiple regimes and assets</a:t>
            </a:r>
          </a:p>
          <a:p>
            <a:endParaRPr lang="en-GB" sz="2000"/>
          </a:p>
          <a:p>
            <a:r>
              <a:rPr lang="en-GB" sz="2000"/>
              <a:t>The value of Beta has been shown to vary, for example when we looked at the post dotcom bull or bear scenario. Further areas of research in this area may consider including time varying beta.</a:t>
            </a:r>
          </a:p>
          <a:p>
            <a:pPr>
              <a:buFont typeface="Wingdings" pitchFamily="2" charset="2"/>
              <a:buNone/>
            </a:pPr>
            <a:endParaRPr lang="en-GB" sz="2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457200" y="277812"/>
            <a:ext cx="8229600" cy="5970588"/>
          </a:xfrm>
        </p:spPr>
        <p:txBody>
          <a:bodyPr/>
          <a:lstStyle/>
          <a:p>
            <a:r>
              <a:rPr lang="en-GB" sz="13800" dirty="0" smtClean="0"/>
              <a:t>Q &amp; A</a:t>
            </a:r>
            <a:endParaRPr lang="en-GB" sz="13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t>Examples of Regimes</a:t>
            </a:r>
          </a:p>
        </p:txBody>
      </p:sp>
      <p:sp>
        <p:nvSpPr>
          <p:cNvPr id="11267" name="Rectangle 3"/>
          <p:cNvSpPr>
            <a:spLocks noGrp="1" noChangeArrowheads="1"/>
          </p:cNvSpPr>
          <p:nvPr>
            <p:ph type="body" idx="1"/>
          </p:nvPr>
        </p:nvSpPr>
        <p:spPr/>
        <p:txBody>
          <a:bodyPr/>
          <a:lstStyle/>
          <a:p>
            <a:r>
              <a:rPr lang="en-US" sz="2800" dirty="0"/>
              <a:t>Exchange rates have periods of appreciation and depreciation vis-à-vis other currencies. </a:t>
            </a:r>
          </a:p>
          <a:p>
            <a:r>
              <a:rPr lang="en-US" sz="2800" dirty="0"/>
              <a:t>Economic business cycles have boom and bust periods. </a:t>
            </a:r>
          </a:p>
          <a:p>
            <a:r>
              <a:rPr lang="en-US" sz="2800" dirty="0"/>
              <a:t>Equity markets are characterized by bull and bear markets. </a:t>
            </a:r>
          </a:p>
          <a:p>
            <a:r>
              <a:rPr lang="en-US" sz="2800" dirty="0"/>
              <a:t>Asset prices also have prolonged periods of upward movement followed by downward movements. </a:t>
            </a:r>
            <a:endParaRPr lang="en-GB"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0" y="1905000"/>
            <a:ext cx="8229600" cy="3230563"/>
          </a:xfrm>
        </p:spPr>
        <p:txBody>
          <a:bodyPr/>
          <a:lstStyle/>
          <a:p>
            <a:r>
              <a:rPr lang="en-GB" sz="3600"/>
              <a:t>Brief History of Regime Switching Models</a:t>
            </a:r>
            <a:br>
              <a:rPr lang="en-GB" sz="3600"/>
            </a:br>
            <a:r>
              <a:rPr lang="en-GB" sz="3600"/>
              <a:t>and Literature Review</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3" name="Rectangle 7"/>
          <p:cNvSpPr>
            <a:spLocks noGrp="1" noChangeArrowheads="1"/>
          </p:cNvSpPr>
          <p:nvPr>
            <p:ph type="body" idx="4294967295"/>
          </p:nvPr>
        </p:nvSpPr>
        <p:spPr>
          <a:xfrm>
            <a:off x="0" y="228600"/>
            <a:ext cx="8229600" cy="5902325"/>
          </a:xfrm>
        </p:spPr>
        <p:txBody>
          <a:bodyPr/>
          <a:lstStyle/>
          <a:p>
            <a:pPr>
              <a:lnSpc>
                <a:spcPct val="90000"/>
              </a:lnSpc>
            </a:pPr>
            <a:r>
              <a:rPr lang="en-GB"/>
              <a:t>Markov Switching Models (MSM), go back as far as Quandt(1958), Goldfeld and Quandt (1973)</a:t>
            </a:r>
          </a:p>
          <a:p>
            <a:pPr>
              <a:lnSpc>
                <a:spcPct val="90000"/>
              </a:lnSpc>
            </a:pPr>
            <a:r>
              <a:rPr lang="en-GB"/>
              <a:t>Hamilton (1989) extended MSM to dependent data using GARCH models on GDP data</a:t>
            </a:r>
          </a:p>
          <a:p>
            <a:pPr>
              <a:lnSpc>
                <a:spcPct val="90000"/>
              </a:lnSpc>
            </a:pPr>
            <a:r>
              <a:rPr lang="en-GB"/>
              <a:t>RS models have subsequently extended to other areas of finance and economics, for example in Asset allocation (Ang and Bekaert, 2002), Government spending (Nelson 2003), Levels of mergers and acquisition, energy market spot prices, interest rates and exchange rates.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b="0" i="1"/>
              <a:t>Stylised facts of asset pricing</a:t>
            </a:r>
          </a:p>
        </p:txBody>
      </p:sp>
      <p:sp>
        <p:nvSpPr>
          <p:cNvPr id="17411" name="Rectangle 3"/>
          <p:cNvSpPr>
            <a:spLocks noGrp="1" noChangeArrowheads="1"/>
          </p:cNvSpPr>
          <p:nvPr>
            <p:ph type="body" idx="1"/>
          </p:nvPr>
        </p:nvSpPr>
        <p:spPr/>
        <p:txBody>
          <a:bodyPr/>
          <a:lstStyle/>
          <a:p>
            <a:pPr algn="just">
              <a:lnSpc>
                <a:spcPct val="80000"/>
              </a:lnSpc>
            </a:pPr>
            <a:r>
              <a:rPr lang="en-GB" sz="2400"/>
              <a:t>Stylised</a:t>
            </a:r>
            <a:r>
              <a:rPr lang="en-US" sz="2400"/>
              <a:t> facts of asset returns show that during bull markets and bear market returns, volatility and correlations behave differently. </a:t>
            </a:r>
          </a:p>
          <a:p>
            <a:pPr algn="just">
              <a:lnSpc>
                <a:spcPct val="80000"/>
              </a:lnSpc>
            </a:pPr>
            <a:r>
              <a:rPr lang="en-US" sz="2400"/>
              <a:t>In the latter, returns are lower, volatility is higher, and asset correlations increases. A phenomenon known as Asymmetric Correlation. </a:t>
            </a:r>
          </a:p>
          <a:p>
            <a:pPr algn="just">
              <a:lnSpc>
                <a:spcPct val="80000"/>
              </a:lnSpc>
            </a:pPr>
            <a:r>
              <a:rPr lang="en-US" sz="2400"/>
              <a:t>Ang and Bekaert (2002) concluded that there was significant evidence of Asymmetric correlation. Correlation between these </a:t>
            </a:r>
            <a:r>
              <a:rPr lang="en-GB" sz="2400"/>
              <a:t>assets</a:t>
            </a:r>
            <a:r>
              <a:rPr lang="en-US" sz="2400"/>
              <a:t> tended to be higher when there were market downturns. On average they were 20% higher than in the normal regime. They statistically rejected at 0.01% significance the equality of volatility across regimes.</a:t>
            </a:r>
          </a:p>
          <a:p>
            <a:pPr algn="just">
              <a:lnSpc>
                <a:spcPct val="80000"/>
              </a:lnSpc>
            </a:pPr>
            <a:r>
              <a:rPr lang="en-US" sz="2400"/>
              <a:t>Hess (2006) reported volatility in turbulent times, can be 2.2 times higher than in calmer periods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sz="4000" b="0" i="1" dirty="0" smtClean="0"/>
              <a:t>Stylised</a:t>
            </a:r>
            <a:r>
              <a:rPr lang="en-US" sz="4000" b="0" i="1" dirty="0" smtClean="0"/>
              <a:t> </a:t>
            </a:r>
            <a:r>
              <a:rPr lang="en-US" sz="4000" b="0" i="1" dirty="0"/>
              <a:t>facts of asset pricing (contd..)</a:t>
            </a:r>
            <a:endParaRPr lang="en-GB" sz="4000" b="0" i="1" dirty="0"/>
          </a:p>
        </p:txBody>
      </p:sp>
      <p:sp>
        <p:nvSpPr>
          <p:cNvPr id="15363" name="Rectangle 3"/>
          <p:cNvSpPr>
            <a:spLocks noGrp="1" noChangeArrowheads="1"/>
          </p:cNvSpPr>
          <p:nvPr>
            <p:ph type="body" idx="1"/>
          </p:nvPr>
        </p:nvSpPr>
        <p:spPr/>
        <p:txBody>
          <a:bodyPr/>
          <a:lstStyle/>
          <a:p>
            <a:pPr algn="just">
              <a:lnSpc>
                <a:spcPct val="90000"/>
              </a:lnSpc>
            </a:pPr>
            <a:r>
              <a:rPr lang="en-US" sz="2800"/>
              <a:t>Recent studies confirm that the conditional moments of stock returns are business cycle related, this results in the distribution of stock market returns to be time-varying, (Hess, 2006). Therefore the optimal portfolio in bear markets is substantially different from the one in bull markets. </a:t>
            </a:r>
          </a:p>
          <a:p>
            <a:pPr algn="just">
              <a:lnSpc>
                <a:spcPct val="90000"/>
              </a:lnSpc>
            </a:pPr>
            <a:r>
              <a:rPr lang="en-US" sz="2800"/>
              <a:t>Ang and Bekaert (2004) noted that the presence of asymmetric correlation has raised doubts about the benefits of diversification especially in market downturns. </a:t>
            </a:r>
            <a:endParaRPr lang="en-GB" sz="2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International Indices?</a:t>
            </a:r>
            <a:endParaRPr lang="en-US" dirty="0"/>
          </a:p>
        </p:txBody>
      </p:sp>
      <p:sp>
        <p:nvSpPr>
          <p:cNvPr id="3" name="Content Placeholder 2"/>
          <p:cNvSpPr>
            <a:spLocks noGrp="1"/>
          </p:cNvSpPr>
          <p:nvPr>
            <p:ph idx="1"/>
          </p:nvPr>
        </p:nvSpPr>
        <p:spPr>
          <a:xfrm>
            <a:off x="457200" y="1371600"/>
            <a:ext cx="8229600" cy="5029200"/>
          </a:xfrm>
        </p:spPr>
        <p:txBody>
          <a:bodyPr/>
          <a:lstStyle/>
          <a:p>
            <a:r>
              <a:rPr lang="en-US" dirty="0" smtClean="0"/>
              <a:t>	Globalization</a:t>
            </a:r>
          </a:p>
          <a:p>
            <a:r>
              <a:rPr lang="en-US" dirty="0" smtClean="0"/>
              <a:t>	Diversification of Risk</a:t>
            </a:r>
          </a:p>
          <a:p>
            <a:r>
              <a:rPr lang="en-GB" dirty="0" smtClean="0"/>
              <a:t>	International </a:t>
            </a:r>
            <a:r>
              <a:rPr lang="en-GB" dirty="0"/>
              <a:t>integration has caused correlation to go high but variance of foreign portfolios declined giving a rationality to invest in foreign </a:t>
            </a:r>
            <a:r>
              <a:rPr lang="en-GB" dirty="0" smtClean="0"/>
              <a:t>markets (Karen, 2006).</a:t>
            </a:r>
          </a:p>
          <a:p>
            <a:r>
              <a:rPr lang="en-US" dirty="0" smtClean="0"/>
              <a:t>	Co-movement in troubled times has increased especially in troubled times (Flavin </a:t>
            </a:r>
            <a:r>
              <a:rPr lang="en-US" dirty="0"/>
              <a:t>and </a:t>
            </a:r>
            <a:r>
              <a:rPr lang="en-US" dirty="0" smtClean="0"/>
              <a:t>Panopoulou, 2006</a:t>
            </a:r>
            <a:r>
              <a:rPr lang="en-US" dirty="0"/>
              <a:t>)</a:t>
            </a:r>
            <a:r>
              <a:rPr lang="en-US" dirty="0" smtClean="0"/>
              <a:t>.</a:t>
            </a:r>
          </a:p>
          <a:p>
            <a:pPr>
              <a:buNone/>
            </a:pPr>
            <a:endParaRPr lang="en-US" dirty="0" smtClean="0"/>
          </a:p>
          <a:p>
            <a:pPr>
              <a:buNone/>
            </a:pPr>
            <a:endParaRPr lang="en-US" dirty="0"/>
          </a:p>
        </p:txBody>
      </p:sp>
    </p:spTree>
  </p:cSld>
  <p:clrMapOvr>
    <a:masterClrMapping/>
  </p:clrMapOvr>
</p:sld>
</file>

<file path=ppt/theme/theme1.xml><?xml version="1.0" encoding="utf-8"?>
<a:theme xmlns:a="http://schemas.openxmlformats.org/drawingml/2006/main" name="Maple">
  <a:themeElements>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fontScheme name="Mapl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1227</TotalTime>
  <Words>1683</Words>
  <Application>Microsoft Office PowerPoint</Application>
  <PresentationFormat>On-screen Show (4:3)</PresentationFormat>
  <Paragraphs>277</Paragraphs>
  <Slides>36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Times New Roman</vt:lpstr>
      <vt:lpstr>Wingdings</vt:lpstr>
      <vt:lpstr>SimSun</vt:lpstr>
      <vt:lpstr>Maple</vt:lpstr>
      <vt:lpstr>International Portfolio Optimization using Regime Switching: Case of Subcontinent </vt:lpstr>
      <vt:lpstr>Structure of our Presentation</vt:lpstr>
      <vt:lpstr>What is Regime Switching?</vt:lpstr>
      <vt:lpstr>Examples of Regimes</vt:lpstr>
      <vt:lpstr>Brief History of Regime Switching Models and Literature Review</vt:lpstr>
      <vt:lpstr>Slide 6</vt:lpstr>
      <vt:lpstr>Stylised facts of asset pricing</vt:lpstr>
      <vt:lpstr>Stylised facts of asset pricing (contd..)</vt:lpstr>
      <vt:lpstr>Why International Indices?</vt:lpstr>
      <vt:lpstr>Slide 10</vt:lpstr>
      <vt:lpstr>(contd..)</vt:lpstr>
      <vt:lpstr>Methodology </vt:lpstr>
      <vt:lpstr>Methodology  To model regime switching, we adopt a model similar to that used by Ang &amp; Bekaert (2004) and Markose &amp; Yang (2008).  The CAPM assumptions are assumed to be satisfied  The CAPM equation is: </vt:lpstr>
      <vt:lpstr>Slide 14</vt:lpstr>
      <vt:lpstr>The state dependent model is thus affected by the regime via the market index realised regime, according the markov chain rule </vt:lpstr>
      <vt:lpstr>THE CONDITIONAL TRANSITION PROBABILITIES (MARKOV CHAIN RULE):</vt:lpstr>
      <vt:lpstr>PARAMETERS TO ESTIMATE: </vt:lpstr>
      <vt:lpstr>METHOD: MAXIMUM LIKELIHOOD </vt:lpstr>
      <vt:lpstr>Slide 19</vt:lpstr>
      <vt:lpstr>Slide 20</vt:lpstr>
      <vt:lpstr>Slide 21</vt:lpstr>
      <vt:lpstr>DATA DESCRIPTION AND ANALYSIS </vt:lpstr>
      <vt:lpstr>Data Analysis &amp; Description</vt:lpstr>
      <vt:lpstr>Statistical Description of Three Indices : Whole Data</vt:lpstr>
      <vt:lpstr>Regime Estimates and Transition Probabilities</vt:lpstr>
      <vt:lpstr>Data Analysis &amp; Description (Contd..)</vt:lpstr>
      <vt:lpstr>Smoothed vs. Filtered Probabilities</vt:lpstr>
      <vt:lpstr>Monthly Portfolio Optimization </vt:lpstr>
      <vt:lpstr>Monthly Portfolio Optimization (Contd.)</vt:lpstr>
      <vt:lpstr>Accumulated Wealth with No Short-Selling </vt:lpstr>
      <vt:lpstr>No Short-Selling Approach (Contd)</vt:lpstr>
      <vt:lpstr>Accumulated wealth with Short-Selling</vt:lpstr>
      <vt:lpstr>Short-Selling Approach (Contd..)</vt:lpstr>
      <vt:lpstr>Conclusion</vt:lpstr>
      <vt:lpstr>RECOMMENDATIONS</vt:lpstr>
      <vt:lpstr>Q &amp; A</vt:lpstr>
    </vt:vector>
  </TitlesOfParts>
  <Company>The Ridge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Javed Iqbal</dc:creator>
  <cp:lastModifiedBy>Javed Iqbal</cp:lastModifiedBy>
  <cp:revision>40</cp:revision>
  <dcterms:created xsi:type="dcterms:W3CDTF">2009-03-15T17:38:57Z</dcterms:created>
  <dcterms:modified xsi:type="dcterms:W3CDTF">2010-02-17T09:08:14Z</dcterms:modified>
</cp:coreProperties>
</file>