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36"/>
  </p:notesMasterIdLst>
  <p:sldIdLst>
    <p:sldId id="256" r:id="rId2"/>
    <p:sldId id="313" r:id="rId3"/>
    <p:sldId id="259" r:id="rId4"/>
    <p:sldId id="279" r:id="rId5"/>
    <p:sldId id="280" r:id="rId6"/>
    <p:sldId id="281" r:id="rId7"/>
    <p:sldId id="266" r:id="rId8"/>
    <p:sldId id="303" r:id="rId9"/>
    <p:sldId id="300" r:id="rId10"/>
    <p:sldId id="304" r:id="rId11"/>
    <p:sldId id="298" r:id="rId12"/>
    <p:sldId id="267" r:id="rId13"/>
    <p:sldId id="297" r:id="rId14"/>
    <p:sldId id="299" r:id="rId15"/>
    <p:sldId id="301" r:id="rId16"/>
    <p:sldId id="290" r:id="rId17"/>
    <p:sldId id="291" r:id="rId18"/>
    <p:sldId id="316" r:id="rId19"/>
    <p:sldId id="269" r:id="rId20"/>
    <p:sldId id="272" r:id="rId21"/>
    <p:sldId id="285" r:id="rId22"/>
    <p:sldId id="308" r:id="rId23"/>
    <p:sldId id="317" r:id="rId24"/>
    <p:sldId id="318" r:id="rId25"/>
    <p:sldId id="319" r:id="rId26"/>
    <p:sldId id="320" r:id="rId27"/>
    <p:sldId id="302" r:id="rId28"/>
    <p:sldId id="284" r:id="rId29"/>
    <p:sldId id="278" r:id="rId30"/>
    <p:sldId id="306" r:id="rId31"/>
    <p:sldId id="282" r:id="rId32"/>
    <p:sldId id="307" r:id="rId33"/>
    <p:sldId id="262" r:id="rId34"/>
    <p:sldId id="31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07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1D1ED6-B74A-4179-933D-64692930F314}" type="datetime2">
              <a:rPr lang="en-US" smtClean="0"/>
              <a:pPr/>
              <a:t>Wednesday, February 24, 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350A9D-5795-4E4A-931A-E41BAB3E2BC5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E88F45-1968-4DE5-9218-694DF4249A47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A2EFA-04D1-41DA-B2A3-16EF2146CEE6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D96DB7-8803-49FF-821B-8911BDED7741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635B07-7E7C-46F7-9D0D-D50A2D469E29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CDA70B-D6E1-4B1A-94FF-DA66AD5D84F6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DD93EE-0D09-403D-A258-63D7E363A615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E350C4-0EC6-427E-882B-6C1D64E6FCED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10B400-5392-44C1-B0D1-7AE834F17B96}" type="datetime2">
              <a:rPr lang="en-US" smtClean="0"/>
              <a:pPr/>
              <a:t>Wednesday, February 24, 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F70895-93A0-4AB1-BFC6-527966EAF7DC}" type="datetime2">
              <a:rPr lang="en-US" smtClean="0"/>
              <a:pPr/>
              <a:t>Wednesday, February 24, 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‹Nº›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15C356A6-FDDA-46E6-A1AF-942E26A868A5}" type="datetime2">
              <a:rPr lang="en-US" smtClean="0"/>
              <a:pPr/>
              <a:t>Wednesday, February 24, 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‹Nº›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884859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Introduction to the Mexican Derivative market (</a:t>
            </a:r>
            <a:r>
              <a:rPr lang="en-US" sz="4400" dirty="0" err="1" smtClean="0"/>
              <a:t>MexDer</a:t>
            </a:r>
            <a:r>
              <a:rPr lang="en-US" sz="4400" dirty="0" smtClean="0"/>
              <a:t>) </a:t>
            </a:r>
            <a:r>
              <a:rPr lang="en-US" sz="3600" dirty="0" smtClean="0"/>
              <a:t>and two Mexican cases of hedging</a:t>
            </a:r>
            <a:endParaRPr lang="en-US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5800" y="2657924"/>
            <a:ext cx="7772400" cy="1199704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Jose Cordoba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Gonzalez</a:t>
            </a: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jmcord@essex.ac.uk</a:t>
            </a:r>
          </a:p>
          <a:p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B160-192D-4435-B2B5-0F7A7DB2BF96}" type="slidenum">
              <a:rPr lang="en-US" smtClean="0">
                <a:latin typeface="+mj-lt"/>
                <a:cs typeface="Arial" pitchFamily="34" charset="0"/>
              </a:rPr>
              <a:pPr/>
              <a:t>1</a:t>
            </a:fld>
            <a:endParaRPr lang="en-US" dirty="0">
              <a:solidFill>
                <a:srgbClr val="FFFFFF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838200" y="3456627"/>
            <a:ext cx="7772400" cy="1829761"/>
          </a:xfrm>
          <a:prstGeom prst="rect">
            <a:avLst/>
          </a:prstGeom>
        </p:spPr>
        <p:txBody>
          <a:bodyPr vert="horz" anchor="b">
            <a:normAutofit fontScale="4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r">
              <a:spcBef>
                <a:spcPct val="0"/>
              </a:spcBef>
            </a:pPr>
            <a:r>
              <a:rPr lang="en-GB" sz="6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CCFEA Research Workshop</a:t>
            </a:r>
          </a:p>
          <a:p>
            <a:pPr lvl="0" algn="r">
              <a:spcBef>
                <a:spcPct val="0"/>
              </a:spcBef>
            </a:pPr>
            <a:r>
              <a:rPr lang="en-GB" sz="6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16th - 17th February 2010</a:t>
            </a:r>
          </a:p>
          <a:p>
            <a:pPr lvl="0" algn="r">
              <a:spcBef>
                <a:spcPct val="0"/>
              </a:spcBef>
            </a:pPr>
            <a:endParaRPr lang="en-GB" sz="44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en-GB" sz="4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Centre for Computational Finance  and Economic Agents</a:t>
            </a:r>
          </a:p>
          <a:p>
            <a:pPr lvl="0" algn="r">
              <a:spcBef>
                <a:spcPct val="0"/>
              </a:spcBef>
            </a:pPr>
            <a:r>
              <a:rPr lang="en-GB" sz="4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University of Essex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MexDer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2000240"/>
            <a:ext cx="8515352" cy="4429156"/>
          </a:xfrm>
        </p:spPr>
        <p:txBody>
          <a:bodyPr>
            <a:normAutofit/>
          </a:bodyPr>
          <a:lstStyle/>
          <a:p>
            <a:r>
              <a:rPr lang="en-US" dirty="0" smtClean="0"/>
              <a:t>John Mathias who is the director of financial futures &amp; options at </a:t>
            </a:r>
            <a:r>
              <a:rPr lang="en-US" dirty="0" err="1" smtClean="0"/>
              <a:t>Merril</a:t>
            </a:r>
            <a:r>
              <a:rPr lang="en-US" dirty="0" smtClean="0"/>
              <a:t> Lynch International in London said “</a:t>
            </a:r>
            <a:r>
              <a:rPr lang="en-US" b="1" u="sng" dirty="0" smtClean="0">
                <a:solidFill>
                  <a:schemeClr val="accent4"/>
                </a:solidFill>
              </a:rPr>
              <a:t>what distinguishes </a:t>
            </a:r>
            <a:r>
              <a:rPr lang="en-US" b="1" u="sng" dirty="0" err="1" smtClean="0">
                <a:solidFill>
                  <a:schemeClr val="accent4"/>
                </a:solidFill>
              </a:rPr>
              <a:t>MexDer</a:t>
            </a:r>
            <a:r>
              <a:rPr lang="en-US" b="1" u="sng" dirty="0" smtClean="0">
                <a:solidFill>
                  <a:schemeClr val="accent4"/>
                </a:solidFill>
              </a:rPr>
              <a:t> from many other markets is its willingness to adapt to international business practices</a:t>
            </a:r>
            <a:r>
              <a:rPr lang="en-US" dirty="0" smtClean="0"/>
              <a:t>.” </a:t>
            </a:r>
          </a:p>
          <a:p>
            <a:endParaRPr lang="en-U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5572132" y="6357958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Mathias(2007)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MexDer</a:t>
            </a:r>
            <a:r>
              <a:rPr lang="en-US" dirty="0" smtClean="0"/>
              <a:t>. TIIE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“When </a:t>
            </a:r>
            <a:r>
              <a:rPr lang="en-GB" dirty="0" smtClean="0"/>
              <a:t>markets required unbiased references for their workings, the central bank provided them: the 28-day TIIE</a:t>
            </a:r>
            <a:r>
              <a:rPr lang="en-GB" dirty="0" smtClean="0"/>
              <a:t>,” according to </a:t>
            </a:r>
            <a:r>
              <a:rPr lang="en-GB" dirty="0" err="1" smtClean="0"/>
              <a:t>Sida</a:t>
            </a:r>
            <a:r>
              <a:rPr lang="en-GB" dirty="0" err="1" smtClean="0"/>
              <a:t>oui</a:t>
            </a:r>
            <a:r>
              <a:rPr lang="en-GB" dirty="0" smtClean="0"/>
              <a:t>(2009).</a:t>
            </a:r>
            <a:endParaRPr lang="en-GB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4"/>
                </a:solidFill>
              </a:rPr>
              <a:t>TIIE = </a:t>
            </a:r>
            <a:r>
              <a:rPr lang="en-US" b="1" dirty="0" err="1" smtClean="0">
                <a:solidFill>
                  <a:schemeClr val="accent4"/>
                </a:solidFill>
              </a:rPr>
              <a:t>Tasa</a:t>
            </a:r>
            <a:r>
              <a:rPr lang="en-US" b="1" dirty="0" smtClean="0">
                <a:solidFill>
                  <a:schemeClr val="accent4"/>
                </a:solidFill>
              </a:rPr>
              <a:t> de </a:t>
            </a:r>
            <a:r>
              <a:rPr lang="en-US" b="1" dirty="0" err="1" smtClean="0">
                <a:solidFill>
                  <a:schemeClr val="accent4"/>
                </a:solidFill>
              </a:rPr>
              <a:t>Interes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Interbancaria</a:t>
            </a:r>
            <a:r>
              <a:rPr lang="en-US" b="1" dirty="0" smtClean="0">
                <a:solidFill>
                  <a:schemeClr val="accent4"/>
                </a:solidFill>
              </a:rPr>
              <a:t> de </a:t>
            </a:r>
            <a:r>
              <a:rPr lang="en-US" b="1" dirty="0" err="1" smtClean="0">
                <a:solidFill>
                  <a:schemeClr val="accent4"/>
                </a:solidFill>
              </a:rPr>
              <a:t>Equilibrio</a:t>
            </a:r>
            <a:r>
              <a:rPr lang="en-US" b="1" dirty="0" smtClean="0">
                <a:solidFill>
                  <a:schemeClr val="accent4"/>
                </a:solidFill>
              </a:rPr>
              <a:t>. </a:t>
            </a:r>
            <a:r>
              <a:rPr lang="en-GB" b="1" dirty="0" smtClean="0">
                <a:solidFill>
                  <a:schemeClr val="accent4"/>
                </a:solidFill>
              </a:rPr>
              <a:t>The TIIE is the benchmark interbank interest rate that Mexican banks use to borrow or lend </a:t>
            </a:r>
            <a:r>
              <a:rPr lang="en-GB" dirty="0" smtClean="0"/>
              <a:t>from the Bank of Mexico</a:t>
            </a:r>
            <a:r>
              <a:rPr lang="en-US" dirty="0" smtClean="0"/>
              <a:t>. </a:t>
            </a:r>
            <a:r>
              <a:rPr lang="en-US" dirty="0" smtClean="0"/>
              <a:t>(Source: MYSMP(2009</a:t>
            </a:r>
            <a:r>
              <a:rPr lang="en-US" dirty="0" smtClean="0"/>
              <a:t>))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GB" dirty="0" smtClean="0"/>
              <a:t>Calculated daily by Central Bank taking arithmetic mean of quotes submitted by at least 6 commercial bank quotations, according to </a:t>
            </a:r>
            <a:r>
              <a:rPr lang="en-GB" dirty="0" err="1" smtClean="0"/>
              <a:t>Keulen</a:t>
            </a:r>
            <a:r>
              <a:rPr lang="en-GB" dirty="0" smtClean="0"/>
              <a:t> (2007).</a:t>
            </a:r>
          </a:p>
          <a:p>
            <a:endParaRPr lang="en-U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357158" y="6000768"/>
            <a:ext cx="86292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LIBOR (London Interbank Offered Rate) is a reference rate for dealing in Eurodollar time deposits </a:t>
            </a:r>
          </a:p>
          <a:p>
            <a:r>
              <a:rPr lang="en-GB" sz="1400" dirty="0" smtClean="0"/>
              <a:t>between commercial banks in the London Interbank Market. LIBOR often is the benchmark rate</a:t>
            </a:r>
          </a:p>
          <a:p>
            <a:r>
              <a:rPr lang="en-GB" sz="1400" dirty="0" smtClean="0"/>
              <a:t> for commercial loans, mortgages, and floating rate debt issues.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3 Evolution of the Mexican Derivative Market</a:t>
            </a:r>
            <a:endParaRPr lang="en-US" sz="28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714356"/>
            <a:ext cx="8515352" cy="5454657"/>
          </a:xfrm>
        </p:spPr>
        <p:txBody>
          <a:bodyPr/>
          <a:lstStyle/>
          <a:p>
            <a:r>
              <a:rPr lang="en-US" dirty="0" smtClean="0"/>
              <a:t>Evolution: Future contracts in </a:t>
            </a:r>
            <a:r>
              <a:rPr lang="en-US" dirty="0" err="1" smtClean="0"/>
              <a:t>MexDer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4 Imagen" descr="futures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127006"/>
            <a:ext cx="7715271" cy="4974320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6072198" y="6429396"/>
            <a:ext cx="2680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MexDer</a:t>
            </a:r>
            <a:r>
              <a:rPr lang="en-GB" dirty="0" smtClean="0"/>
              <a:t>(2009)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3 Evolution of the Mexican Derivative Market</a:t>
            </a:r>
            <a:endParaRPr lang="en-US" sz="28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/>
          <a:lstStyle/>
          <a:p>
            <a:r>
              <a:rPr lang="en-US" dirty="0" smtClean="0"/>
              <a:t>Futures in </a:t>
            </a:r>
            <a:r>
              <a:rPr lang="en-US" dirty="0" err="1" smtClean="0"/>
              <a:t>MexDer</a:t>
            </a:r>
            <a:r>
              <a:rPr lang="en-US" dirty="0" smtClean="0"/>
              <a:t> in January 2010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6 Imagen" descr="f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217" y="2214554"/>
            <a:ext cx="6714931" cy="392909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357818" y="1434100"/>
            <a:ext cx="1502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Volume </a:t>
            </a:r>
          </a:p>
          <a:p>
            <a:r>
              <a:rPr lang="en-GB" dirty="0" smtClean="0"/>
              <a:t>(number of </a:t>
            </a:r>
          </a:p>
          <a:p>
            <a:r>
              <a:rPr lang="en-GB" dirty="0" smtClean="0"/>
              <a:t>contracts)</a:t>
            </a:r>
            <a:endParaRPr lang="en-GB" dirty="0"/>
          </a:p>
        </p:txBody>
      </p:sp>
      <p:sp>
        <p:nvSpPr>
          <p:cNvPr id="9" name="8 Rectángulo"/>
          <p:cNvSpPr/>
          <p:nvPr/>
        </p:nvSpPr>
        <p:spPr>
          <a:xfrm>
            <a:off x="928662" y="3714752"/>
            <a:ext cx="7072362" cy="28575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3 Evolution of the Mexican Derivative Market</a:t>
            </a:r>
            <a:endParaRPr lang="en-US" sz="28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714356"/>
            <a:ext cx="8515352" cy="5454657"/>
          </a:xfrm>
        </p:spPr>
        <p:txBody>
          <a:bodyPr/>
          <a:lstStyle/>
          <a:p>
            <a:r>
              <a:rPr lang="en-US" dirty="0" smtClean="0"/>
              <a:t>Evolution: Option contracts in </a:t>
            </a:r>
            <a:r>
              <a:rPr lang="en-US" dirty="0" err="1" smtClean="0"/>
              <a:t>MexDer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5 Imagen" descr="f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6" y="1214422"/>
            <a:ext cx="8062940" cy="511519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3 Evolution of the Mexican Derivative Market</a:t>
            </a:r>
            <a:endParaRPr lang="en-US" sz="28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/>
          <a:lstStyle/>
          <a:p>
            <a:r>
              <a:rPr lang="en-US" dirty="0" smtClean="0"/>
              <a:t>Options in </a:t>
            </a:r>
            <a:r>
              <a:rPr lang="en-US" dirty="0" err="1" smtClean="0"/>
              <a:t>MexDer</a:t>
            </a:r>
            <a:r>
              <a:rPr lang="en-US" dirty="0" smtClean="0"/>
              <a:t> in January 2010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5357818" y="1434100"/>
            <a:ext cx="1502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Volume </a:t>
            </a:r>
          </a:p>
          <a:p>
            <a:r>
              <a:rPr lang="en-GB" dirty="0" smtClean="0"/>
              <a:t>(number of </a:t>
            </a:r>
          </a:p>
          <a:p>
            <a:r>
              <a:rPr lang="en-GB" dirty="0" smtClean="0"/>
              <a:t>contracts)</a:t>
            </a:r>
            <a:endParaRPr lang="en-GB" dirty="0"/>
          </a:p>
        </p:txBody>
      </p:sp>
      <p:pic>
        <p:nvPicPr>
          <p:cNvPr id="9" name="8 Imagen" descr="f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14" y="2285992"/>
            <a:ext cx="7413648" cy="3786663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571472" y="3286124"/>
            <a:ext cx="7572428" cy="28575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9 Rectángulo"/>
          <p:cNvSpPr/>
          <p:nvPr/>
        </p:nvSpPr>
        <p:spPr>
          <a:xfrm>
            <a:off x="6000760" y="6500834"/>
            <a:ext cx="2680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MexDer</a:t>
            </a:r>
            <a:r>
              <a:rPr lang="en-GB" dirty="0" smtClean="0"/>
              <a:t>(2009)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MexDer</a:t>
            </a:r>
            <a:r>
              <a:rPr lang="en-US" dirty="0" smtClean="0"/>
              <a:t>. VIMEX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/>
          <a:lstStyle/>
          <a:p>
            <a:r>
              <a:rPr lang="en-US" dirty="0" smtClean="0"/>
              <a:t>VIMEX = The Mexican Implied Volatility</a:t>
            </a:r>
          </a:p>
          <a:p>
            <a:endParaRPr lang="en-US" dirty="0"/>
          </a:p>
          <a:p>
            <a:r>
              <a:rPr lang="en-US" dirty="0" err="1" smtClean="0"/>
              <a:t>MexDer</a:t>
            </a:r>
            <a:r>
              <a:rPr lang="en-US" dirty="0" smtClean="0"/>
              <a:t> calculates </a:t>
            </a:r>
            <a:r>
              <a:rPr lang="en-US" dirty="0" smtClean="0"/>
              <a:t>“an </a:t>
            </a:r>
            <a:r>
              <a:rPr lang="en-US" dirty="0" smtClean="0"/>
              <a:t>implied volatility which is </a:t>
            </a:r>
            <a:r>
              <a:rPr lang="en-US" b="1" dirty="0" smtClean="0">
                <a:solidFill>
                  <a:schemeClr val="accent4"/>
                </a:solidFill>
              </a:rPr>
              <a:t>obtained from option contracts on </a:t>
            </a:r>
            <a:r>
              <a:rPr lang="en-US" b="1" dirty="0" smtClean="0">
                <a:solidFill>
                  <a:schemeClr val="accent4"/>
                </a:solidFill>
              </a:rPr>
              <a:t>IPC” </a:t>
            </a:r>
            <a:r>
              <a:rPr lang="en-US" dirty="0" smtClean="0"/>
              <a:t>[</a:t>
            </a:r>
            <a:r>
              <a:rPr lang="en-US" dirty="0" err="1" smtClean="0"/>
              <a:t>Indice</a:t>
            </a:r>
            <a:r>
              <a:rPr lang="en-US" dirty="0" smtClean="0"/>
              <a:t> de </a:t>
            </a:r>
            <a:r>
              <a:rPr lang="en-US" dirty="0" err="1" smtClean="0"/>
              <a:t>Precios</a:t>
            </a:r>
            <a:r>
              <a:rPr lang="en-US" dirty="0" smtClean="0"/>
              <a:t> y </a:t>
            </a:r>
            <a:r>
              <a:rPr lang="en-US" dirty="0" err="1" smtClean="0"/>
              <a:t>Cotizaciones</a:t>
            </a:r>
            <a:r>
              <a:rPr lang="en-US" dirty="0" smtClean="0"/>
              <a:t>] (similar to FTS 100 index or IBEX 35</a:t>
            </a:r>
            <a:r>
              <a:rPr lang="en-US" dirty="0" smtClean="0"/>
              <a:t>) (Source: </a:t>
            </a:r>
            <a:r>
              <a:rPr lang="en-US" dirty="0" err="1" smtClean="0"/>
              <a:t>Mexder</a:t>
            </a:r>
            <a:r>
              <a:rPr lang="en-US" dirty="0" smtClean="0"/>
              <a:t> (2009))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Benefit of VIMEX: To know the level of volatility that the market expects in the short-term according to </a:t>
            </a:r>
            <a:r>
              <a:rPr lang="en-US" dirty="0" err="1" smtClean="0"/>
              <a:t>MexDer</a:t>
            </a:r>
            <a:r>
              <a:rPr lang="en-US" dirty="0" smtClean="0"/>
              <a:t> (2009)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214282" y="5934670"/>
            <a:ext cx="9610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GB" dirty="0" smtClean="0"/>
              <a:t>VIMEX was constructed by the methodology of Fleming, </a:t>
            </a:r>
            <a:r>
              <a:rPr lang="en-GB" dirty="0" err="1" smtClean="0"/>
              <a:t>Ostdiek</a:t>
            </a:r>
            <a:r>
              <a:rPr lang="en-GB" dirty="0" smtClean="0"/>
              <a:t> and Whaley</a:t>
            </a:r>
          </a:p>
          <a:p>
            <a:r>
              <a:rPr lang="en-GB" dirty="0" smtClean="0"/>
              <a:t>“Predicting stock market volatility: a new measure”, The Journal of Futures Markets, </a:t>
            </a:r>
          </a:p>
          <a:p>
            <a:r>
              <a:rPr lang="en-GB" dirty="0" smtClean="0"/>
              <a:t>Vol. 15 (3): 265-302). 1995.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142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4 </a:t>
            </a:r>
            <a:r>
              <a:rPr lang="en-US" sz="3600" dirty="0" err="1" smtClean="0"/>
              <a:t>MexDer</a:t>
            </a:r>
            <a:r>
              <a:rPr lang="en-US" sz="3600" dirty="0" smtClean="0"/>
              <a:t>. VIMEX </a:t>
            </a:r>
            <a:r>
              <a:rPr lang="en-US" sz="3600" dirty="0" err="1" smtClean="0"/>
              <a:t>vs</a:t>
            </a:r>
            <a:r>
              <a:rPr lang="en-US" sz="3600" dirty="0" smtClean="0"/>
              <a:t> VIX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3100" dirty="0" smtClean="0"/>
              <a:t>VOLATILITY S&amp;P 500(Chicago Options: ^VIX)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14282" y="1142984"/>
            <a:ext cx="8515352" cy="545465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Bill </a:t>
            </a:r>
            <a:r>
              <a:rPr lang="en-US" sz="2000" dirty="0" err="1" smtClean="0"/>
              <a:t>Luby</a:t>
            </a:r>
            <a:r>
              <a:rPr lang="en-US" sz="2000" dirty="0" smtClean="0"/>
              <a:t> said: “absolute VIX levels are much less meaningful than the current level of the VIX in relation to recent levels”.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4143372" y="6488668"/>
            <a:ext cx="502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GB" dirty="0" smtClean="0"/>
              <a:t>Source: </a:t>
            </a:r>
            <a:r>
              <a:rPr lang="en-GB" dirty="0" err="1" smtClean="0"/>
              <a:t>MexDer</a:t>
            </a:r>
            <a:r>
              <a:rPr lang="en-GB" dirty="0" smtClean="0"/>
              <a:t> (2008) and Yahoo Finance</a:t>
            </a:r>
          </a:p>
        </p:txBody>
      </p:sp>
      <p:pic>
        <p:nvPicPr>
          <p:cNvPr id="12" name="11 Imagen" descr="vixvimex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714488"/>
            <a:ext cx="7580334" cy="467631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 Hedging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03301"/>
            <a:ext cx="8515352" cy="5454657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smtClean="0"/>
              <a:t>Hedging involves taking an offsetting position in a derivative in order to balance any gains and losses to the underlying asset,” Inv (2010). 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endParaRPr lang="en-GB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785786" y="6211693"/>
            <a:ext cx="8055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Investopedia</a:t>
            </a:r>
            <a:r>
              <a:rPr lang="en-GB" dirty="0" smtClean="0"/>
              <a:t>(2010), Kolb and </a:t>
            </a:r>
            <a:r>
              <a:rPr lang="en-GB" dirty="0" err="1" smtClean="0"/>
              <a:t>Overdahl</a:t>
            </a:r>
            <a:r>
              <a:rPr lang="en-GB" dirty="0" smtClean="0"/>
              <a:t> “Financial Derivatives, </a:t>
            </a:r>
          </a:p>
          <a:p>
            <a:r>
              <a:rPr lang="en-GB" dirty="0" smtClean="0"/>
              <a:t>Pricing and Risk Management” 2009.</a:t>
            </a:r>
            <a:endParaRPr lang="en-GB" dirty="0"/>
          </a:p>
        </p:txBody>
      </p:sp>
      <p:sp>
        <p:nvSpPr>
          <p:cNvPr id="6" name="5 Rectángulo"/>
          <p:cNvSpPr/>
          <p:nvPr/>
        </p:nvSpPr>
        <p:spPr>
          <a:xfrm>
            <a:off x="7500958" y="71414"/>
            <a:ext cx="14287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Second part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1. Major financial risk in firms</a:t>
            </a:r>
            <a:endParaRPr lang="en-US" sz="36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3857620" y="6000768"/>
            <a:ext cx="5500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*Based on </a:t>
            </a:r>
            <a:r>
              <a:rPr lang="en-GB" dirty="0" err="1" smtClean="0"/>
              <a:t>Linnertova</a:t>
            </a:r>
            <a:r>
              <a:rPr lang="en-GB" dirty="0" smtClean="0"/>
              <a:t> (2008). “Derivatives and Risk Management. Hedging risks” by Sarah Dees</a:t>
            </a:r>
            <a:endParaRPr lang="en-GB" dirty="0"/>
          </a:p>
        </p:txBody>
      </p:sp>
      <p:sp>
        <p:nvSpPr>
          <p:cNvPr id="6" name="5 Rectángulo"/>
          <p:cNvSpPr/>
          <p:nvPr/>
        </p:nvSpPr>
        <p:spPr>
          <a:xfrm>
            <a:off x="642910" y="1857364"/>
            <a:ext cx="3000396" cy="80897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1. Interest Rate Risk</a:t>
            </a:r>
            <a:endParaRPr lang="en-GB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859729" y="1000108"/>
            <a:ext cx="3855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Hedging Instruments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857620" y="1785926"/>
            <a:ext cx="50032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2400" dirty="0" smtClean="0"/>
              <a:t>Interest Rate Swaps (</a:t>
            </a:r>
            <a:r>
              <a:rPr lang="en-GB" sz="2400" dirty="0" err="1" smtClean="0"/>
              <a:t>Swaptions</a:t>
            </a:r>
            <a:r>
              <a:rPr lang="en-GB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GB" sz="2400" dirty="0" smtClean="0"/>
              <a:t>Interest Rate Futures</a:t>
            </a:r>
            <a:endParaRPr lang="en-GB" sz="2400" dirty="0"/>
          </a:p>
        </p:txBody>
      </p:sp>
      <p:sp>
        <p:nvSpPr>
          <p:cNvPr id="9" name="8 Rectángulo"/>
          <p:cNvSpPr/>
          <p:nvPr/>
        </p:nvSpPr>
        <p:spPr>
          <a:xfrm>
            <a:off x="642910" y="3023526"/>
            <a:ext cx="3000396" cy="64294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2. Currency risk</a:t>
            </a:r>
            <a:endParaRPr lang="en-GB" sz="2400" dirty="0"/>
          </a:p>
        </p:txBody>
      </p:sp>
      <p:sp>
        <p:nvSpPr>
          <p:cNvPr id="10" name="9 Rectángulo"/>
          <p:cNvSpPr/>
          <p:nvPr/>
        </p:nvSpPr>
        <p:spPr>
          <a:xfrm>
            <a:off x="642910" y="3952220"/>
            <a:ext cx="3000396" cy="762664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3. Commodity risk</a:t>
            </a:r>
            <a:endParaRPr lang="en-GB" sz="2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929058" y="3023526"/>
            <a:ext cx="1628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FX Options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FX Forwards</a:t>
            </a:r>
            <a:endParaRPr lang="en-GB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00496" y="3880782"/>
            <a:ext cx="26532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Commodity Options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Commodity Swaps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Commodity Forwards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071670" y="857232"/>
            <a:ext cx="6758006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	1. Introduction</a:t>
            </a:r>
          </a:p>
          <a:p>
            <a:pPr>
              <a:buNone/>
            </a:pPr>
            <a:r>
              <a:rPr lang="en-GB" sz="2400" dirty="0" smtClean="0"/>
              <a:t>   </a:t>
            </a:r>
            <a:r>
              <a:rPr lang="en-GB" sz="2400" b="1" dirty="0" smtClean="0"/>
              <a:t>For Mexico, oil has been the main source of income for the public sector. </a:t>
            </a:r>
          </a:p>
          <a:p>
            <a:pPr>
              <a:buNone/>
            </a:pPr>
            <a:r>
              <a:rPr lang="en-GB" sz="2400" dirty="0" smtClean="0"/>
              <a:t>	2. </a:t>
            </a:r>
            <a:r>
              <a:rPr lang="en-GB" sz="2400" dirty="0" err="1" smtClean="0"/>
              <a:t>MexDer</a:t>
            </a:r>
            <a:r>
              <a:rPr lang="en-GB" sz="2400" dirty="0" smtClean="0"/>
              <a:t> (Mexican Derivative Market)</a:t>
            </a:r>
          </a:p>
          <a:p>
            <a:pPr>
              <a:buNone/>
            </a:pPr>
            <a:r>
              <a:rPr lang="en-GB" sz="2400" dirty="0" smtClean="0"/>
              <a:t>	IPC (like FTS 100), TIIE (like LIBOR) and VIMEX (like VIX, Volatility Index)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1. </a:t>
            </a:r>
            <a:r>
              <a:rPr lang="en-GB" dirty="0" err="1" smtClean="0"/>
              <a:t>Comercial</a:t>
            </a:r>
            <a:r>
              <a:rPr lang="en-GB" dirty="0" smtClean="0"/>
              <a:t> Mexicana</a:t>
            </a:r>
          </a:p>
          <a:p>
            <a:pPr>
              <a:buNone/>
            </a:pPr>
            <a:r>
              <a:rPr lang="en-GB" dirty="0" smtClean="0"/>
              <a:t>	2. Mexican Oil hedging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1. Three final remarks (1 slide)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57158" y="-142892"/>
            <a:ext cx="8229600" cy="1143000"/>
          </a:xfrm>
        </p:spPr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5" name="4 Rectángulo"/>
          <p:cNvSpPr/>
          <p:nvPr/>
        </p:nvSpPr>
        <p:spPr>
          <a:xfrm>
            <a:off x="571472" y="1714488"/>
            <a:ext cx="14287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First part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42910" y="3857628"/>
            <a:ext cx="14287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Second part</a:t>
            </a:r>
            <a:endParaRPr lang="en-GB" dirty="0"/>
          </a:p>
        </p:txBody>
      </p:sp>
      <p:sp>
        <p:nvSpPr>
          <p:cNvPr id="8" name="7 Rectángulo"/>
          <p:cNvSpPr/>
          <p:nvPr/>
        </p:nvSpPr>
        <p:spPr>
          <a:xfrm>
            <a:off x="642910" y="5000636"/>
            <a:ext cx="14287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9" name="8 Abrir llave"/>
          <p:cNvSpPr/>
          <p:nvPr/>
        </p:nvSpPr>
        <p:spPr>
          <a:xfrm>
            <a:off x="2071670" y="785794"/>
            <a:ext cx="285752" cy="24288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9 Abrir llave"/>
          <p:cNvSpPr/>
          <p:nvPr/>
        </p:nvSpPr>
        <p:spPr>
          <a:xfrm>
            <a:off x="2143108" y="3643314"/>
            <a:ext cx="285752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10 Abrir llave"/>
          <p:cNvSpPr/>
          <p:nvPr/>
        </p:nvSpPr>
        <p:spPr>
          <a:xfrm>
            <a:off x="2143108" y="5000636"/>
            <a:ext cx="285752" cy="5715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2 Hedging vs. Speculation </a:t>
            </a:r>
            <a:r>
              <a:rPr lang="en-US" sz="2700" dirty="0" smtClean="0"/>
              <a:t>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03301"/>
            <a:ext cx="8515352" cy="5454657"/>
          </a:xfrm>
        </p:spPr>
        <p:txBody>
          <a:bodyPr>
            <a:normAutofit/>
          </a:bodyPr>
          <a:lstStyle/>
          <a:p>
            <a:r>
              <a:rPr lang="en-GB" dirty="0" smtClean="0"/>
              <a:t>On the other hand, speculation is to accept a derivative contract “in order to profit by taking risks”. “Hedgers are seen as risk averse and speculators are typically seen as risk lovers,” Inv(2010)</a:t>
            </a:r>
          </a:p>
          <a:p>
            <a:endParaRPr lang="en-GB" dirty="0" smtClean="0"/>
          </a:p>
          <a:p>
            <a:r>
              <a:rPr lang="en-GB" dirty="0" smtClean="0"/>
              <a:t>Kolb (2009) recommends “a true assessment of whether someone is speculating or hedging, therefore, </a:t>
            </a:r>
            <a:r>
              <a:rPr lang="en-GB" b="1" u="sng" dirty="0" smtClean="0">
                <a:solidFill>
                  <a:schemeClr val="accent4"/>
                </a:solidFill>
              </a:rPr>
              <a:t>requires an assessment of their motivations for entering into a derivatives position</a:t>
            </a:r>
            <a:r>
              <a:rPr lang="en-GB" dirty="0" smtClean="0"/>
              <a:t>”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785786" y="6211693"/>
            <a:ext cx="80554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Investopedia</a:t>
            </a:r>
            <a:r>
              <a:rPr lang="en-GB" dirty="0" smtClean="0"/>
              <a:t>(2010), Kolb and </a:t>
            </a:r>
            <a:r>
              <a:rPr lang="en-GB" dirty="0" err="1" smtClean="0"/>
              <a:t>Overdahl</a:t>
            </a:r>
            <a:r>
              <a:rPr lang="en-GB" dirty="0" smtClean="0"/>
              <a:t> “Financial Derivatives, </a:t>
            </a:r>
          </a:p>
          <a:p>
            <a:r>
              <a:rPr lang="en-GB" dirty="0" smtClean="0"/>
              <a:t>Pricing and Risk Management” 2009.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Comercial</a:t>
            </a:r>
            <a:r>
              <a:rPr lang="en-US" dirty="0" smtClean="0"/>
              <a:t> Mexicana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1403367"/>
            <a:ext cx="8515352" cy="5454657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b="1" u="sng" dirty="0" smtClean="0">
                <a:solidFill>
                  <a:schemeClr val="accent4"/>
                </a:solidFill>
              </a:rPr>
              <a:t>Should a grocery chain be selling volatility protection?, </a:t>
            </a:r>
            <a:r>
              <a:rPr lang="en-US" dirty="0" smtClean="0"/>
              <a:t>This is a </a:t>
            </a:r>
            <a:r>
              <a:rPr lang="en-US" b="1" u="sng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profound ethical issue</a:t>
            </a:r>
            <a:r>
              <a:rPr lang="en-US" dirty="0" smtClean="0"/>
              <a:t>. The responsibility is shared. It is 50% the fault of the people at the company who decided to put its balance sheet at risk; but it is also 50% the responsibility of the investment banks for even proposing such operations” </a:t>
            </a:r>
          </a:p>
          <a:p>
            <a:pPr>
              <a:buNone/>
            </a:pPr>
            <a:r>
              <a:rPr lang="en-US" dirty="0" smtClean="0"/>
              <a:t>   said Guillermo Ortiz, ex-Central bank governor in Mexico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2428860" y="5857892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*Source: Magazine </a:t>
            </a:r>
            <a:r>
              <a:rPr lang="en-GB" dirty="0" err="1" smtClean="0"/>
              <a:t>Euromoney</a:t>
            </a:r>
            <a:r>
              <a:rPr lang="en-GB" dirty="0" smtClean="0"/>
              <a:t>, “Ortiz condemns unethical bank behaviour”. November 2008, Vol. 39, Issue 475.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3 </a:t>
            </a:r>
            <a:r>
              <a:rPr lang="en-GB" dirty="0" err="1" smtClean="0"/>
              <a:t>Comercial</a:t>
            </a:r>
            <a:r>
              <a:rPr lang="en-GB" dirty="0" smtClean="0"/>
              <a:t> Mexicana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928670"/>
            <a:ext cx="8358246" cy="5500726"/>
          </a:xfrm>
        </p:spPr>
        <p:txBody>
          <a:bodyPr>
            <a:normAutofit/>
          </a:bodyPr>
          <a:lstStyle/>
          <a:p>
            <a:r>
              <a:rPr lang="en-GB" dirty="0" smtClean="0"/>
              <a:t>Name of the contract: </a:t>
            </a:r>
          </a:p>
          <a:p>
            <a:pPr>
              <a:buNone/>
            </a:pPr>
            <a:r>
              <a:rPr lang="en-GB" b="1" dirty="0" smtClean="0"/>
              <a:t>	Non-Deliverable Forward (NDF)</a:t>
            </a:r>
            <a:endParaRPr lang="en-GB" dirty="0" smtClean="0"/>
          </a:p>
          <a:p>
            <a:endParaRPr lang="en-GB" dirty="0" smtClean="0"/>
          </a:p>
          <a:p>
            <a:r>
              <a:rPr lang="en-GB" b="1" dirty="0" smtClean="0"/>
              <a:t>NDFs is non-standardized futures contract</a:t>
            </a:r>
          </a:p>
          <a:p>
            <a:r>
              <a:rPr lang="en-GB" sz="2400" dirty="0" smtClean="0"/>
              <a:t>“Under an NDF, a currency that is not freely convertible such as Taiwanese dollar, is specified against a freely convertible currency (this is typically the USD</a:t>
            </a:r>
            <a:r>
              <a:rPr lang="en-GB" sz="2400" dirty="0" smtClean="0"/>
              <a:t>),” Credit Suisse (2009). 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5214942" y="620294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Credit Suisse (2009)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3 Non-Deliverable Forward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928670"/>
            <a:ext cx="8358246" cy="5500726"/>
          </a:xfrm>
        </p:spPr>
        <p:txBody>
          <a:bodyPr>
            <a:normAutofit/>
          </a:bodyPr>
          <a:lstStyle/>
          <a:p>
            <a:endParaRPr lang="en-GB" b="1" dirty="0" smtClean="0"/>
          </a:p>
          <a:p>
            <a:r>
              <a:rPr lang="en-GB" b="1" dirty="0" smtClean="0"/>
              <a:t>NDFs is non-standardized futures contract</a:t>
            </a:r>
          </a:p>
          <a:p>
            <a:r>
              <a:rPr lang="en-GB" sz="2400" dirty="0" smtClean="0"/>
              <a:t>“At maturity, the reference rate) is compared with the NDF rate. The difference must be paid in the convertible currency (USD) on the value date</a:t>
            </a:r>
            <a:r>
              <a:rPr lang="en-GB" sz="2400" dirty="0" smtClean="0"/>
              <a:t>.” </a:t>
            </a:r>
            <a:endParaRPr lang="en-GB" sz="2400" dirty="0" smtClean="0"/>
          </a:p>
          <a:p>
            <a:endParaRPr lang="en-GB" dirty="0" smtClean="0"/>
          </a:p>
          <a:p>
            <a:r>
              <a:rPr lang="en-GB" sz="2800" dirty="0" smtClean="0"/>
              <a:t>“For </a:t>
            </a:r>
            <a:r>
              <a:rPr lang="en-GB" sz="2800" dirty="0" smtClean="0"/>
              <a:t>example, forwards in the Taiwanese dollar (TWD) do not exist, the solution is </a:t>
            </a:r>
            <a:r>
              <a:rPr lang="en-GB" sz="2800" dirty="0" smtClean="0"/>
              <a:t>NDF. </a:t>
            </a:r>
            <a:r>
              <a:rPr lang="en-GB" dirty="0" smtClean="0"/>
              <a:t>NDFs </a:t>
            </a:r>
            <a:r>
              <a:rPr lang="en-GB" dirty="0" smtClean="0"/>
              <a:t>make it possible to hedge the exchange-rate risk</a:t>
            </a:r>
            <a:r>
              <a:rPr lang="en-GB" dirty="0" smtClean="0"/>
              <a:t>.”</a:t>
            </a:r>
            <a:endParaRPr lang="en-GB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5214942" y="620294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Credit Suisse (2009)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-142892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3 Example of Non-Deliverable Forward </a:t>
            </a:r>
            <a:endParaRPr lang="en-GB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358246" cy="5500726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 firm receives TWD (Taiwanese dollar) 32,600,000 at a specified point in time that it wishes to convert into USD</a:t>
            </a:r>
          </a:p>
          <a:p>
            <a:r>
              <a:rPr lang="en-GB" sz="2400" dirty="0" smtClean="0"/>
              <a:t>The forward rate: 32.60 	Term: 6 months</a:t>
            </a:r>
          </a:p>
          <a:p>
            <a:r>
              <a:rPr lang="en-GB" sz="2400" dirty="0" smtClean="0"/>
              <a:t>Rate at maturity: 35.00 (assumption)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Calculation of the difference: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u="sng" dirty="0" smtClean="0"/>
              <a:t>32,600,000</a:t>
            </a:r>
            <a:r>
              <a:rPr lang="en-GB" sz="2400" dirty="0" smtClean="0"/>
              <a:t>   -   </a:t>
            </a:r>
            <a:r>
              <a:rPr lang="en-GB" sz="2400" u="sng" dirty="0" smtClean="0"/>
              <a:t>32,600,000</a:t>
            </a:r>
            <a:r>
              <a:rPr lang="en-GB" sz="2400" dirty="0" smtClean="0"/>
              <a:t>  =  USD 68,571.43</a:t>
            </a:r>
          </a:p>
          <a:p>
            <a:pPr>
              <a:buNone/>
            </a:pPr>
            <a:r>
              <a:rPr lang="en-GB" sz="2400" dirty="0" smtClean="0"/>
              <a:t>    32.60                 35.00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In this case, </a:t>
            </a:r>
          </a:p>
          <a:p>
            <a:pPr>
              <a:buNone/>
            </a:pPr>
            <a:r>
              <a:rPr lang="en-GB" sz="2400" dirty="0" smtClean="0"/>
              <a:t>       Forward rate &lt; Rate at maturity (NDF rate)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786050" y="620294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*Example was obtained from the Credit Suisse (2009)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-142892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3 Example of Non-Deliverable Forward </a:t>
            </a:r>
            <a:endParaRPr lang="en-GB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57256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Amount: (Taiwanese dollar) 32,600,000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u="sng" dirty="0" smtClean="0"/>
              <a:t>32,600,000</a:t>
            </a:r>
            <a:r>
              <a:rPr lang="en-GB" sz="2400" dirty="0" smtClean="0"/>
              <a:t>   -   </a:t>
            </a:r>
            <a:r>
              <a:rPr lang="en-GB" sz="2400" u="sng" dirty="0" smtClean="0"/>
              <a:t>32,600,000</a:t>
            </a:r>
            <a:r>
              <a:rPr lang="en-GB" sz="2400" dirty="0" smtClean="0"/>
              <a:t>  =  USD 68,571.43</a:t>
            </a:r>
          </a:p>
          <a:p>
            <a:pPr>
              <a:buNone/>
            </a:pPr>
            <a:r>
              <a:rPr lang="en-GB" sz="2400" dirty="0" smtClean="0"/>
              <a:t>    32.60                 35.00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In this case,       </a:t>
            </a:r>
          </a:p>
          <a:p>
            <a:pPr>
              <a:buNone/>
            </a:pPr>
            <a:r>
              <a:rPr lang="en-GB" sz="2400" dirty="0" smtClean="0"/>
              <a:t>		 	      32.60     &lt;  35</a:t>
            </a:r>
          </a:p>
          <a:p>
            <a:pPr>
              <a:buNone/>
            </a:pPr>
            <a:r>
              <a:rPr lang="en-GB" sz="2400" dirty="0" smtClean="0"/>
              <a:t>                 Forward rate &lt; Rate at maturity (NDF rate)</a:t>
            </a:r>
          </a:p>
          <a:p>
            <a:pPr>
              <a:buNone/>
            </a:pPr>
            <a:r>
              <a:rPr lang="en-GB" sz="2400" dirty="0" smtClean="0"/>
              <a:t>             (TWD appreciated then the Bank pays in USD)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then, the Bank pays USD 68,571 (the difference) to the</a:t>
            </a:r>
          </a:p>
          <a:p>
            <a:pPr>
              <a:buNone/>
            </a:pPr>
            <a:r>
              <a:rPr lang="en-GB" sz="2400" dirty="0" smtClean="0"/>
              <a:t>client.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2786050" y="620294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*Example was obtained from the Credit Suisse (2009)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-142892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3 Example of Non-Deliverable Forward </a:t>
            </a:r>
            <a:endParaRPr lang="en-GB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572560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Amount: (Taiwanese dollar) 32,600,000 </a:t>
            </a:r>
          </a:p>
          <a:p>
            <a:pPr>
              <a:buNone/>
            </a:pPr>
            <a:r>
              <a:rPr lang="en-GB" sz="2400" u="sng" dirty="0" smtClean="0"/>
              <a:t>32,600,000</a:t>
            </a:r>
            <a:r>
              <a:rPr lang="en-GB" sz="2400" dirty="0" smtClean="0"/>
              <a:t>   -   </a:t>
            </a:r>
            <a:r>
              <a:rPr lang="en-GB" sz="2400" u="sng" dirty="0" smtClean="0"/>
              <a:t>32,600,000</a:t>
            </a:r>
            <a:r>
              <a:rPr lang="en-GB" sz="2400" dirty="0" smtClean="0"/>
              <a:t>  =  </a:t>
            </a:r>
            <a:r>
              <a:rPr lang="en-GB" sz="2400" dirty="0" smtClean="0">
                <a:solidFill>
                  <a:srgbClr val="FF0000"/>
                </a:solidFill>
              </a:rPr>
              <a:t>- USD 86,666.66</a:t>
            </a:r>
          </a:p>
          <a:p>
            <a:pPr>
              <a:buNone/>
            </a:pPr>
            <a:r>
              <a:rPr lang="en-GB" sz="2400" dirty="0" smtClean="0"/>
              <a:t>    32.60                 </a:t>
            </a:r>
            <a:r>
              <a:rPr lang="en-GB" sz="2400" dirty="0" smtClean="0">
                <a:solidFill>
                  <a:srgbClr val="FF0000"/>
                </a:solidFill>
              </a:rPr>
              <a:t>30.00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However, if the NDF rate </a:t>
            </a:r>
            <a:r>
              <a:rPr lang="en-GB" sz="2400" dirty="0" smtClean="0">
                <a:solidFill>
                  <a:srgbClr val="FF0000"/>
                </a:solidFill>
              </a:rPr>
              <a:t>(rate at maturity)</a:t>
            </a:r>
            <a:r>
              <a:rPr lang="en-GB" sz="2400" dirty="0" smtClean="0"/>
              <a:t> is </a:t>
            </a:r>
          </a:p>
          <a:p>
            <a:pPr>
              <a:buNone/>
            </a:pPr>
            <a:r>
              <a:rPr lang="en-GB" sz="2400" dirty="0" smtClean="0"/>
              <a:t>		 	      32.60     </a:t>
            </a:r>
            <a:r>
              <a:rPr lang="en-GB" sz="2400" dirty="0" smtClean="0">
                <a:solidFill>
                  <a:srgbClr val="FF0000"/>
                </a:solidFill>
              </a:rPr>
              <a:t>&gt;</a:t>
            </a:r>
            <a:r>
              <a:rPr lang="en-GB" sz="2400" dirty="0" smtClean="0"/>
              <a:t>  30</a:t>
            </a:r>
          </a:p>
          <a:p>
            <a:pPr>
              <a:buNone/>
            </a:pPr>
            <a:r>
              <a:rPr lang="en-GB" sz="2400" dirty="0" smtClean="0"/>
              <a:t>                 Forward rate </a:t>
            </a:r>
            <a:r>
              <a:rPr lang="en-GB" sz="2400" b="1" dirty="0" smtClean="0">
                <a:solidFill>
                  <a:srgbClr val="FF0000"/>
                </a:solidFill>
              </a:rPr>
              <a:t>&gt;</a:t>
            </a:r>
            <a:r>
              <a:rPr lang="en-GB" sz="2400" dirty="0" smtClean="0"/>
              <a:t> Rate at maturity (NDF rate)</a:t>
            </a:r>
          </a:p>
          <a:p>
            <a:pPr>
              <a:buNone/>
            </a:pPr>
            <a:r>
              <a:rPr lang="en-GB" sz="2400" dirty="0" smtClean="0"/>
              <a:t>      </a:t>
            </a:r>
            <a:r>
              <a:rPr lang="en-GB" sz="2400" dirty="0" smtClean="0">
                <a:solidFill>
                  <a:srgbClr val="FF0000"/>
                </a:solidFill>
              </a:rPr>
              <a:t>(Mexican peso depreciated due to the Lehman           </a:t>
            </a:r>
          </a:p>
          <a:p>
            <a:pPr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      Brother’s bankruptcy then the client pays in USD)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then, the client pays USD 86,666 (the difference) to the</a:t>
            </a:r>
          </a:p>
          <a:p>
            <a:pPr>
              <a:buNone/>
            </a:pPr>
            <a:r>
              <a:rPr lang="en-GB" sz="2400" dirty="0" smtClean="0"/>
              <a:t>bank.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2786050" y="620294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*Example was obtained from the Credit Suisse (2009)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Comercial</a:t>
            </a:r>
            <a:r>
              <a:rPr lang="en-US" dirty="0" smtClean="0"/>
              <a:t> Mexicana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857232"/>
            <a:ext cx="8515352" cy="5454657"/>
          </a:xfrm>
        </p:spPr>
        <p:txBody>
          <a:bodyPr>
            <a:normAutofit/>
          </a:bodyPr>
          <a:lstStyle/>
          <a:p>
            <a:endParaRPr lang="en-GB" b="1" u="sng" dirty="0" smtClean="0">
              <a:solidFill>
                <a:schemeClr val="accent4"/>
              </a:solidFill>
            </a:endParaRPr>
          </a:p>
          <a:p>
            <a:r>
              <a:rPr lang="en-GB" b="1" u="sng" dirty="0" smtClean="0">
                <a:solidFill>
                  <a:schemeClr val="accent4"/>
                </a:solidFill>
              </a:rPr>
              <a:t>“</a:t>
            </a:r>
            <a:r>
              <a:rPr lang="en-GB" b="1" u="sng" dirty="0" err="1" smtClean="0">
                <a:solidFill>
                  <a:schemeClr val="accent4"/>
                </a:solidFill>
              </a:rPr>
              <a:t>Comercial</a:t>
            </a:r>
            <a:r>
              <a:rPr lang="en-GB" b="1" u="sng" dirty="0" smtClean="0">
                <a:solidFill>
                  <a:schemeClr val="accent4"/>
                </a:solidFill>
              </a:rPr>
              <a:t> </a:t>
            </a:r>
            <a:r>
              <a:rPr lang="en-GB" b="1" u="sng" dirty="0" smtClean="0">
                <a:solidFill>
                  <a:schemeClr val="accent4"/>
                </a:solidFill>
              </a:rPr>
              <a:t>Mexicana was the third largest supermarket chain in Mexico</a:t>
            </a:r>
            <a:r>
              <a:rPr lang="en-US" b="1" u="sng" dirty="0" smtClean="0">
                <a:solidFill>
                  <a:schemeClr val="accent4"/>
                </a:solidFill>
              </a:rPr>
              <a:t> such as TESCO, has been forced to file for bankruptcy protection</a:t>
            </a:r>
            <a:r>
              <a:rPr lang="en-US" dirty="0" smtClean="0"/>
              <a:t> </a:t>
            </a:r>
            <a:r>
              <a:rPr lang="en-GB" dirty="0" smtClean="0"/>
              <a:t>as a result of the depreciation of the Mexican peso </a:t>
            </a:r>
            <a:r>
              <a:rPr lang="en-US" dirty="0" smtClean="0"/>
              <a:t>affecting their derivatives contracts. A month after the collapse of Lehman Brothers, the peso dropped by more than 30% and the companies were forced to sell double the amount of US dollar at the higher price. </a:t>
            </a:r>
            <a:r>
              <a:rPr lang="en-GB" dirty="0" err="1" smtClean="0"/>
              <a:t>Comercial</a:t>
            </a:r>
            <a:r>
              <a:rPr lang="en-GB" dirty="0" smtClean="0"/>
              <a:t> Mexicana could not pay US$ 1,4 billion to the banks on October 9, 2008</a:t>
            </a:r>
            <a:r>
              <a:rPr lang="en-GB" dirty="0" smtClean="0"/>
              <a:t>.”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4000496" y="6211669"/>
            <a:ext cx="3911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*Source: Business Latin America, </a:t>
            </a:r>
          </a:p>
          <a:p>
            <a:r>
              <a:rPr lang="en-GB" dirty="0" smtClean="0"/>
              <a:t>October 20</a:t>
            </a:r>
            <a:r>
              <a:rPr lang="en-GB" baseline="30000" dirty="0" smtClean="0"/>
              <a:t>th</a:t>
            </a:r>
            <a:r>
              <a:rPr lang="en-GB" dirty="0" smtClean="0"/>
              <a:t> 2008.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Comercial</a:t>
            </a:r>
            <a:r>
              <a:rPr lang="en-US" dirty="0" smtClean="0"/>
              <a:t> Mexicana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“After </a:t>
            </a:r>
            <a:r>
              <a:rPr lang="en-US" dirty="0" smtClean="0"/>
              <a:t>two unsuccessful attempts to obtain bankruptcy protection, </a:t>
            </a:r>
            <a:r>
              <a:rPr lang="en-US" dirty="0" err="1" smtClean="0"/>
              <a:t>Comercial</a:t>
            </a:r>
            <a:r>
              <a:rPr lang="en-US" dirty="0" smtClean="0"/>
              <a:t> Mexicana had been persuaded by its creditors to pursue an out-of-court </a:t>
            </a:r>
            <a:r>
              <a:rPr lang="en-US" dirty="0" smtClean="0"/>
              <a:t>restructuring”, </a:t>
            </a:r>
            <a:r>
              <a:rPr lang="en-US" dirty="0" smtClean="0"/>
              <a:t>according to Latin American Law Report (2008).</a:t>
            </a:r>
          </a:p>
          <a:p>
            <a:endParaRPr lang="en-US" dirty="0" smtClean="0"/>
          </a:p>
          <a:p>
            <a:r>
              <a:rPr lang="en-US" dirty="0" err="1" smtClean="0"/>
              <a:t>Comercial</a:t>
            </a:r>
            <a:r>
              <a:rPr lang="en-US" dirty="0" smtClean="0"/>
              <a:t> Mexicana offers creditors </a:t>
            </a:r>
          </a:p>
          <a:p>
            <a:pPr>
              <a:buNone/>
            </a:pPr>
            <a:r>
              <a:rPr lang="en-US" dirty="0" smtClean="0"/>
              <a:t>   USD 450 million in cash according to </a:t>
            </a:r>
            <a:r>
              <a:rPr lang="en-US" dirty="0" err="1" smtClean="0"/>
              <a:t>Debtwire</a:t>
            </a:r>
            <a:r>
              <a:rPr lang="en-US" dirty="0" smtClean="0"/>
              <a:t>, December 8, 2008.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4000496" y="6211669"/>
            <a:ext cx="3911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*Source: Business Latin America, </a:t>
            </a:r>
          </a:p>
          <a:p>
            <a:r>
              <a:rPr lang="en-GB" dirty="0" smtClean="0"/>
              <a:t>October 20</a:t>
            </a:r>
            <a:r>
              <a:rPr lang="en-GB" baseline="30000" dirty="0" smtClean="0"/>
              <a:t>th</a:t>
            </a:r>
            <a:r>
              <a:rPr lang="en-GB" dirty="0" smtClean="0"/>
              <a:t> 2008.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4289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Comercial</a:t>
            </a:r>
            <a:r>
              <a:rPr lang="en-US" dirty="0" smtClean="0"/>
              <a:t> Mexicana(</a:t>
            </a:r>
            <a:r>
              <a:rPr lang="en-US" dirty="0" err="1" smtClean="0"/>
              <a:t>Comerci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-32" y="785794"/>
            <a:ext cx="4514824" cy="5454657"/>
          </a:xfrm>
        </p:spPr>
        <p:txBody>
          <a:bodyPr/>
          <a:lstStyle/>
          <a:p>
            <a:r>
              <a:rPr lang="en-US" dirty="0" smtClean="0"/>
              <a:t>IMF considers as speculative </a:t>
            </a:r>
            <a:r>
              <a:rPr lang="en-US" dirty="0" err="1" smtClean="0"/>
              <a:t>behaviour</a:t>
            </a:r>
            <a:r>
              <a:rPr lang="en-US" dirty="0" smtClean="0"/>
              <a:t>. They wrote “the financial turbulence in October 2008 revealed substantial off-balance-sheet currency exposures associated with </a:t>
            </a:r>
            <a:r>
              <a:rPr lang="en-US" dirty="0" smtClean="0">
                <a:solidFill>
                  <a:srgbClr val="FF0000"/>
                </a:solidFill>
              </a:rPr>
              <a:t>speculative derivative positions </a:t>
            </a:r>
            <a:r>
              <a:rPr lang="en-US" dirty="0" smtClean="0"/>
              <a:t>in a number of large corporations in Brazil and Mexico.”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4000496" y="6211669"/>
            <a:ext cx="5036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*Source: IMF. “Regional Economic Outlook: </a:t>
            </a:r>
          </a:p>
          <a:p>
            <a:r>
              <a:rPr lang="en-GB" dirty="0" smtClean="0"/>
              <a:t>Western Hemisphere. May 2009.</a:t>
            </a:r>
            <a:endParaRPr lang="en-GB" dirty="0"/>
          </a:p>
        </p:txBody>
      </p:sp>
      <p:pic>
        <p:nvPicPr>
          <p:cNvPr id="6" name="5 Imagen" descr="tabl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714356"/>
            <a:ext cx="4171962" cy="5163746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4714876" y="2643182"/>
            <a:ext cx="4000528" cy="214314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71454"/>
            <a:ext cx="8229600" cy="1143000"/>
          </a:xfrm>
        </p:spPr>
        <p:txBody>
          <a:bodyPr/>
          <a:lstStyle/>
          <a:p>
            <a:r>
              <a:rPr lang="en-US" dirty="0" smtClean="0"/>
              <a:t>1 Introduction: Mexico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831863"/>
            <a:ext cx="8515352" cy="54546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“The Mexican government relies upon earnings from the oil industry for </a:t>
            </a:r>
            <a:r>
              <a:rPr lang="en-US" b="1" u="sng" dirty="0" smtClean="0"/>
              <a:t>about 40 percent of total government revenues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According to the U.S. Energy Administration (EIA): “in 2008, </a:t>
            </a:r>
            <a:r>
              <a:rPr lang="en-US" b="1" u="sng" dirty="0" smtClean="0"/>
              <a:t>Mexico was the seventh-largest oil producer in the world</a:t>
            </a:r>
            <a:r>
              <a:rPr lang="en-US" dirty="0" smtClean="0"/>
              <a:t>, and the third-largest in the Western Hemisphere”.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“Stated-owned </a:t>
            </a:r>
            <a:r>
              <a:rPr lang="en-US" dirty="0" err="1" smtClean="0"/>
              <a:t>Petroleos</a:t>
            </a:r>
            <a:r>
              <a:rPr lang="en-US" dirty="0" smtClean="0"/>
              <a:t> </a:t>
            </a:r>
            <a:r>
              <a:rPr lang="en-US" dirty="0" err="1" smtClean="0"/>
              <a:t>Mexicanos</a:t>
            </a:r>
            <a:r>
              <a:rPr lang="en-US" dirty="0" smtClean="0"/>
              <a:t> (</a:t>
            </a:r>
            <a:r>
              <a:rPr lang="en-US" dirty="0" err="1" smtClean="0"/>
              <a:t>Pemex</a:t>
            </a:r>
            <a:r>
              <a:rPr lang="en-US" dirty="0" smtClean="0"/>
              <a:t>) holds a monopoly on oil production in the country and is one of the largest oil companies in the world”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3096558" y="5929330"/>
            <a:ext cx="5618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EIA. “Country Analysis Brief – Mexico. </a:t>
            </a:r>
          </a:p>
          <a:p>
            <a:r>
              <a:rPr lang="en-GB" dirty="0" smtClean="0"/>
              <a:t>Energy Information Administration. March 2009.</a:t>
            </a:r>
            <a:endParaRPr lang="en-GB" dirty="0"/>
          </a:p>
        </p:txBody>
      </p:sp>
      <p:sp>
        <p:nvSpPr>
          <p:cNvPr id="6" name="5 Rectángulo"/>
          <p:cNvSpPr/>
          <p:nvPr/>
        </p:nvSpPr>
        <p:spPr>
          <a:xfrm>
            <a:off x="7429520" y="142852"/>
            <a:ext cx="14287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First part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9 The Mexican oil hedging </a:t>
            </a:r>
            <a:endParaRPr lang="en-US" sz="40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>
            <a:normAutofit/>
          </a:bodyPr>
          <a:lstStyle/>
          <a:p>
            <a:r>
              <a:rPr lang="en-GB" dirty="0" smtClean="0"/>
              <a:t>In summer 2008, as Mexico planned its 2009 budget, the oil price was </a:t>
            </a:r>
            <a:r>
              <a:rPr lang="en-GB" dirty="0" smtClean="0"/>
              <a:t>high </a:t>
            </a:r>
            <a:r>
              <a:rPr lang="en-GB" dirty="0" smtClean="0"/>
              <a:t>– but Agustin </a:t>
            </a:r>
            <a:r>
              <a:rPr lang="en-GB" dirty="0" err="1" smtClean="0"/>
              <a:t>Carstens</a:t>
            </a:r>
            <a:r>
              <a:rPr lang="en-GB" dirty="0" smtClean="0"/>
              <a:t> who is actually the Central bank governor thought that the price </a:t>
            </a:r>
            <a:r>
              <a:rPr lang="en-GB" dirty="0" smtClean="0"/>
              <a:t>could change.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“In </a:t>
            </a:r>
            <a:r>
              <a:rPr lang="en-GB" dirty="0" smtClean="0"/>
              <a:t>July and December 2008, the West Texas Intermediate crude fell from $145 to $38 a barrel. Mexican oil is a heavier and cheaper mix. The crash could have knocked a terrible hole in the government’s revenue</a:t>
            </a:r>
            <a:r>
              <a:rPr lang="en-GB" dirty="0" smtClean="0"/>
              <a:t>.” </a:t>
            </a:r>
            <a:endParaRPr lang="en-GB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3274652" y="5892904"/>
            <a:ext cx="57265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West Texas Intermediate (WTI) is a type of crude oil used as 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 benchmark in oil pricing and the underlying commodity of 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New York Mercantile Exchange’s oil futures contracts.</a:t>
            </a:r>
          </a:p>
          <a:p>
            <a:endParaRPr lang="en-GB" dirty="0"/>
          </a:p>
        </p:txBody>
      </p:sp>
      <p:sp>
        <p:nvSpPr>
          <p:cNvPr id="6" name="5 CuadroTexto"/>
          <p:cNvSpPr txBox="1"/>
          <p:nvPr/>
        </p:nvSpPr>
        <p:spPr>
          <a:xfrm>
            <a:off x="3286116" y="5643578"/>
            <a:ext cx="2770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*Source: </a:t>
            </a:r>
            <a:r>
              <a:rPr lang="en-GB" dirty="0" smtClean="0"/>
              <a:t>Reuters(2009)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9 The Mexican oil hedging </a:t>
            </a:r>
            <a:endParaRPr lang="en-US" sz="40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>
            <a:normAutofit/>
          </a:bodyPr>
          <a:lstStyle/>
          <a:p>
            <a:r>
              <a:rPr lang="en-GB" dirty="0" err="1" smtClean="0"/>
              <a:t>Countreparties</a:t>
            </a:r>
            <a:r>
              <a:rPr lang="en-GB" dirty="0" smtClean="0"/>
              <a:t> including Deutsche Bank, Barclays, Goldman Sachs and Morgan Stanley, according to Reuters(2009). Hedging 330m barrels of oil at $70 a barrel – the price on which the Mexican budget had been based</a:t>
            </a:r>
          </a:p>
          <a:p>
            <a:endParaRPr lang="en-GB" dirty="0" smtClean="0"/>
          </a:p>
          <a:p>
            <a:r>
              <a:rPr lang="en-GB" dirty="0" smtClean="0"/>
              <a:t>Cost: $1.5 billion for put options</a:t>
            </a:r>
          </a:p>
          <a:p>
            <a:endParaRPr lang="en-GB" dirty="0" smtClean="0"/>
          </a:p>
          <a:p>
            <a:r>
              <a:rPr lang="en-GB" dirty="0" smtClean="0"/>
              <a:t>Amount of gains in 2009: $5.085 billion from 2009 oil hedge after the credit crisis crushed oil prices (Source</a:t>
            </a:r>
            <a:r>
              <a:rPr lang="en-GB" dirty="0" smtClean="0"/>
              <a:t>: Reuters(2009))</a:t>
            </a:r>
            <a:endParaRPr lang="en-GB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3274652" y="5892904"/>
            <a:ext cx="572650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West Texas Intermediate (WTI) is a type of crude oil used as 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 benchmark in oil pricing and the underlying commodity of 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New York Mercantile Exchange’s oil futures contracts.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9 For 2010, Mexico hedges…</a:t>
            </a:r>
            <a:endParaRPr lang="en-US" sz="40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1260491"/>
            <a:ext cx="8515352" cy="5454657"/>
          </a:xfrm>
        </p:spPr>
        <p:txBody>
          <a:bodyPr>
            <a:normAutofit/>
          </a:bodyPr>
          <a:lstStyle/>
          <a:p>
            <a:r>
              <a:rPr lang="en-GB" dirty="0" smtClean="0"/>
              <a:t>Mexico hedges bulk of 2010 oil at $57/bbl</a:t>
            </a:r>
          </a:p>
          <a:p>
            <a:endParaRPr lang="en-GB" dirty="0" smtClean="0"/>
          </a:p>
          <a:p>
            <a:r>
              <a:rPr lang="en-GB" dirty="0" smtClean="0"/>
              <a:t>Cost: $1,172 billion for put options which guarantee at least $57 a barrel for 230 million barrels at $57 a barrel</a:t>
            </a:r>
          </a:p>
          <a:p>
            <a:endParaRPr lang="en-GB" dirty="0" smtClean="0"/>
          </a:p>
          <a:p>
            <a:r>
              <a:rPr lang="en-GB" dirty="0" err="1" smtClean="0"/>
              <a:t>Carstens</a:t>
            </a:r>
            <a:r>
              <a:rPr lang="en-GB" dirty="0" smtClean="0"/>
              <a:t> did not name Mexico’s counterparties but Barclays is one of the institution involved according to Reuters(2010).</a:t>
            </a:r>
          </a:p>
          <a:p>
            <a:endParaRPr lang="en-GB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-71454"/>
            <a:ext cx="8229600" cy="1143000"/>
          </a:xfrm>
        </p:spPr>
        <p:txBody>
          <a:bodyPr/>
          <a:lstStyle/>
          <a:p>
            <a:r>
              <a:rPr lang="en-US" dirty="0" smtClean="0"/>
              <a:t>Three final remarks (1 slide)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974739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New regulation on accounting. Now, firms need to declare their investment on derivatives to the Mexican government.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2. Fiscal reforms in Mexico. The ex central bank Governor Guillermo Ortiz said “wasting opportunities for fiscal reforms”.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3. Mexico has a well-developed and established derivative market but there are not many experts on this field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5486432" y="5286388"/>
            <a:ext cx="3657568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END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884859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Introduction to the Mexican Derivative market (</a:t>
            </a:r>
            <a:r>
              <a:rPr lang="en-US" sz="4400" dirty="0" err="1" smtClean="0"/>
              <a:t>MexDer</a:t>
            </a:r>
            <a:r>
              <a:rPr lang="en-US" sz="4400" dirty="0" smtClean="0"/>
              <a:t>) </a:t>
            </a:r>
            <a:r>
              <a:rPr lang="en-US" sz="3600" dirty="0" smtClean="0"/>
              <a:t>and two Mexican cases of hedging</a:t>
            </a:r>
            <a:endParaRPr lang="en-US" sz="360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5800" y="2657924"/>
            <a:ext cx="7772400" cy="1199704"/>
          </a:xfrm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Jose Cordoba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Gonzalez</a:t>
            </a: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jmcord@essex.ac.uk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B160-192D-4435-B2B5-0F7A7DB2BF96}" type="slidenum">
              <a:rPr lang="en-US" smtClean="0">
                <a:latin typeface="+mj-lt"/>
                <a:cs typeface="Arial" pitchFamily="34" charset="0"/>
              </a:rPr>
              <a:pPr/>
              <a:t>34</a:t>
            </a:fld>
            <a:endParaRPr lang="en-US" dirty="0">
              <a:solidFill>
                <a:srgbClr val="FFFFFF"/>
              </a:solidFill>
              <a:latin typeface="+mj-lt"/>
              <a:cs typeface="Arial" pitchFamily="34" charset="0"/>
            </a:endParaRPr>
          </a:p>
        </p:txBody>
      </p:sp>
      <p:sp>
        <p:nvSpPr>
          <p:cNvPr id="5" name="Rectangle 1"/>
          <p:cNvSpPr txBox="1">
            <a:spLocks/>
          </p:cNvSpPr>
          <p:nvPr/>
        </p:nvSpPr>
        <p:spPr>
          <a:xfrm>
            <a:off x="838200" y="3456627"/>
            <a:ext cx="7772400" cy="1829761"/>
          </a:xfrm>
          <a:prstGeom prst="rect">
            <a:avLst/>
          </a:prstGeom>
        </p:spPr>
        <p:txBody>
          <a:bodyPr vert="horz" anchor="b">
            <a:normAutofit fontScale="4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r">
              <a:spcBef>
                <a:spcPct val="0"/>
              </a:spcBef>
            </a:pPr>
            <a:r>
              <a:rPr lang="en-GB" sz="6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CCFEA Research Workshop</a:t>
            </a:r>
          </a:p>
          <a:p>
            <a:pPr lvl="0" algn="r">
              <a:spcBef>
                <a:spcPct val="0"/>
              </a:spcBef>
            </a:pPr>
            <a:r>
              <a:rPr lang="en-GB" sz="6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16th - 17th February 2010</a:t>
            </a:r>
          </a:p>
          <a:p>
            <a:pPr lvl="0" algn="r">
              <a:spcBef>
                <a:spcPct val="0"/>
              </a:spcBef>
            </a:pPr>
            <a:endParaRPr lang="en-GB" sz="44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r">
              <a:spcBef>
                <a:spcPct val="0"/>
              </a:spcBef>
            </a:pPr>
            <a:r>
              <a:rPr lang="en-GB" sz="4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Centre for Computational Finance  and Economic Agents</a:t>
            </a:r>
          </a:p>
          <a:p>
            <a:pPr lvl="0" algn="r">
              <a:spcBef>
                <a:spcPct val="0"/>
              </a:spcBef>
            </a:pPr>
            <a:r>
              <a:rPr lang="en-GB" sz="4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University of Essex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/>
          <a:lstStyle/>
          <a:p>
            <a:r>
              <a:rPr lang="en-US" dirty="0" smtClean="0"/>
              <a:t>1 Introduction: Mexico</a:t>
            </a:r>
            <a:endParaRPr lang="en-US" dirty="0"/>
          </a:p>
        </p:txBody>
      </p:sp>
      <p:pic>
        <p:nvPicPr>
          <p:cNvPr id="6" name="5 Marcador de contenido" descr="list-of-producer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728" y="999928"/>
            <a:ext cx="5286412" cy="4536566"/>
          </a:xfrm>
        </p:spPr>
      </p:pic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3096558" y="5929330"/>
            <a:ext cx="5618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EIA. “Country Analysis Brief – Mexico. </a:t>
            </a:r>
          </a:p>
          <a:p>
            <a:r>
              <a:rPr lang="en-GB" dirty="0" smtClean="0"/>
              <a:t>Energy Information Administration. March 2009.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1214414" y="4214818"/>
            <a:ext cx="6072230" cy="285752"/>
          </a:xfrm>
          <a:prstGeom prst="rect">
            <a:avLst/>
          </a:prstGeom>
          <a:noFill/>
          <a:ln w="381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71454"/>
            <a:ext cx="8229600" cy="1143000"/>
          </a:xfrm>
        </p:spPr>
        <p:txBody>
          <a:bodyPr/>
          <a:lstStyle/>
          <a:p>
            <a:r>
              <a:rPr lang="en-US" dirty="0" smtClean="0"/>
              <a:t>1 Introduction: Mexico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1500174"/>
            <a:ext cx="8515352" cy="4786346"/>
          </a:xfrm>
        </p:spPr>
        <p:txBody>
          <a:bodyPr>
            <a:normAutofit/>
          </a:bodyPr>
          <a:lstStyle/>
          <a:p>
            <a:r>
              <a:rPr lang="en-US" dirty="0" smtClean="0"/>
              <a:t>“Despite the fact that Mexico is one of the largest crude oil exporters, </a:t>
            </a:r>
          </a:p>
          <a:p>
            <a:pPr>
              <a:buNone/>
            </a:pPr>
            <a:r>
              <a:rPr lang="en-US" dirty="0" smtClean="0"/>
              <a:t>   Mexico is a net importer of refined petroleum products. </a:t>
            </a:r>
          </a:p>
          <a:p>
            <a:pPr>
              <a:buNone/>
            </a:pPr>
            <a:r>
              <a:rPr lang="en-US" dirty="0" smtClean="0"/>
              <a:t>   In 2008, </a:t>
            </a:r>
            <a:r>
              <a:rPr lang="en-US" b="1" u="sng" dirty="0" smtClean="0"/>
              <a:t>Mexico imported 550,000 bbl/d </a:t>
            </a:r>
            <a:r>
              <a:rPr lang="en-US" dirty="0" smtClean="0"/>
              <a:t>(barrels per day) of refined petroleum products, while exporting 192,000 bbl/d”.</a:t>
            </a:r>
            <a:endParaRPr lang="en-US" dirty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3096558" y="5929330"/>
            <a:ext cx="5618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EIA. “Country Analysis Brief – Mexico. </a:t>
            </a:r>
          </a:p>
          <a:p>
            <a:r>
              <a:rPr lang="en-GB" dirty="0" smtClean="0"/>
              <a:t>Energy Information Administration. March 2009.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71454"/>
            <a:ext cx="8229600" cy="1143000"/>
          </a:xfrm>
        </p:spPr>
        <p:txBody>
          <a:bodyPr/>
          <a:lstStyle/>
          <a:p>
            <a:r>
              <a:rPr lang="en-US" dirty="0" smtClean="0"/>
              <a:t>1 Introduction: Mexico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857232"/>
            <a:ext cx="8515352" cy="5311781"/>
          </a:xfrm>
        </p:spPr>
        <p:txBody>
          <a:bodyPr>
            <a:normAutofit/>
          </a:bodyPr>
          <a:lstStyle/>
          <a:p>
            <a:r>
              <a:rPr lang="en-US" dirty="0" smtClean="0"/>
              <a:t>Limited domestic refining capacity.</a:t>
            </a:r>
          </a:p>
          <a:p>
            <a:pPr>
              <a:buNone/>
            </a:pPr>
            <a:r>
              <a:rPr lang="en-US" dirty="0" smtClean="0"/>
              <a:t>  “Mexico’s oil consumption averaged 2.1 million bbl/d in 2008. Mexico has six refineries, all operated by </a:t>
            </a:r>
            <a:r>
              <a:rPr lang="en-US" dirty="0" err="1" smtClean="0"/>
              <a:t>Pemex</a:t>
            </a:r>
            <a:r>
              <a:rPr lang="en-US" dirty="0" smtClean="0"/>
              <a:t>, with </a:t>
            </a:r>
            <a:r>
              <a:rPr lang="en-US" b="1" u="sng" dirty="0" smtClean="0"/>
              <a:t>a total refining capacity of 1.5 million bbl/d</a:t>
            </a:r>
            <a:r>
              <a:rPr lang="en-US" dirty="0" smtClean="0"/>
              <a:t>”. </a:t>
            </a:r>
          </a:p>
          <a:p>
            <a:endParaRPr lang="en-US" dirty="0" smtClean="0"/>
          </a:p>
          <a:p>
            <a:r>
              <a:rPr lang="en-GB" dirty="0" smtClean="0"/>
              <a:t>“In order to reduce its imports of refined products, </a:t>
            </a:r>
            <a:r>
              <a:rPr lang="en-GB" dirty="0" err="1" smtClean="0"/>
              <a:t>Pemex</a:t>
            </a:r>
            <a:r>
              <a:rPr lang="en-GB" dirty="0" smtClean="0"/>
              <a:t> plans to build at least one additional refinery in Mexico. </a:t>
            </a:r>
          </a:p>
          <a:p>
            <a:pPr>
              <a:buNone/>
            </a:pPr>
            <a:r>
              <a:rPr lang="en-GB" dirty="0" smtClean="0"/>
              <a:t>   </a:t>
            </a:r>
            <a:r>
              <a:rPr lang="en-US" dirty="0" err="1" smtClean="0"/>
              <a:t>Pemex</a:t>
            </a:r>
            <a:r>
              <a:rPr lang="en-US" dirty="0" smtClean="0"/>
              <a:t> announced that the cost of its plans to build a new refinery,   </a:t>
            </a:r>
            <a:r>
              <a:rPr lang="en-US" b="1" u="sng" dirty="0" smtClean="0"/>
              <a:t>300,000-bbl/d refinery , is $10,000,000,000 dollars</a:t>
            </a:r>
            <a:r>
              <a:rPr lang="en-US" dirty="0" smtClean="0"/>
              <a:t>”.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3096558" y="5929330"/>
            <a:ext cx="5618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EIA. “Country Analysis Brief – Mexico. </a:t>
            </a:r>
          </a:p>
          <a:p>
            <a:r>
              <a:rPr lang="en-GB" dirty="0" smtClean="0"/>
              <a:t>Energy Information Administration. March 2009.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2 Derivative markets in the world…</a:t>
            </a:r>
            <a:endParaRPr lang="en-US" sz="360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/>
          <a:lstStyle/>
          <a:p>
            <a:r>
              <a:rPr lang="en-GB" dirty="0" smtClean="0"/>
              <a:t>ISDA did a survey of derivatives usage by the world's 500 largest companies. "According to this survey, </a:t>
            </a:r>
            <a:r>
              <a:rPr lang="en-GB" b="1" u="sng" dirty="0" smtClean="0"/>
              <a:t>94% of these companies use derivatives instruments to manage and hedge</a:t>
            </a:r>
            <a:r>
              <a:rPr lang="en-GB" dirty="0" smtClean="0"/>
              <a:t> their business and financial risks" (ISDA, 2009)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4 Imagen" descr="derivativescompani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3286124"/>
            <a:ext cx="4910248" cy="33385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MexDer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71490" y="974739"/>
            <a:ext cx="8515352" cy="5454657"/>
          </a:xfrm>
        </p:spPr>
        <p:txBody>
          <a:bodyPr/>
          <a:lstStyle/>
          <a:p>
            <a:r>
              <a:rPr lang="en-US" dirty="0" smtClean="0"/>
              <a:t>The Mexican market derivative (</a:t>
            </a:r>
            <a:r>
              <a:rPr lang="en-US" dirty="0" err="1" smtClean="0"/>
              <a:t>MexDer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500174"/>
            <a:ext cx="7000924" cy="501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714348" y="2357430"/>
            <a:ext cx="5929354" cy="64294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714348" y="4071942"/>
            <a:ext cx="6143668" cy="35719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7 Rectángulo"/>
          <p:cNvSpPr/>
          <p:nvPr/>
        </p:nvSpPr>
        <p:spPr>
          <a:xfrm>
            <a:off x="6072198" y="6488668"/>
            <a:ext cx="26805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MexDer</a:t>
            </a:r>
            <a:r>
              <a:rPr lang="en-GB" dirty="0" smtClean="0"/>
              <a:t>(2009)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85720" y="-16"/>
            <a:ext cx="8229600" cy="1143000"/>
          </a:xfrm>
        </p:spPr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MexDer</a:t>
            </a:r>
            <a:r>
              <a:rPr lang="en-US" dirty="0" smtClean="0"/>
              <a:t> products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5 CuadroTexto"/>
          <p:cNvSpPr txBox="1"/>
          <p:nvPr/>
        </p:nvSpPr>
        <p:spPr>
          <a:xfrm>
            <a:off x="1000100" y="5077438"/>
            <a:ext cx="6862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*Exchange traded funds (NAFTRAC02, which tracks the IPC;</a:t>
            </a:r>
          </a:p>
          <a:p>
            <a:r>
              <a:rPr lang="en-GB" dirty="0" smtClean="0"/>
              <a:t>the QQQ, which tracks the </a:t>
            </a:r>
            <a:r>
              <a:rPr lang="en-GB" dirty="0" err="1" smtClean="0"/>
              <a:t>Nasdaq</a:t>
            </a:r>
            <a:r>
              <a:rPr lang="en-GB" dirty="0" smtClean="0"/>
              <a:t> 100 index; and </a:t>
            </a:r>
          </a:p>
          <a:p>
            <a:r>
              <a:rPr lang="en-GB" dirty="0" smtClean="0"/>
              <a:t>the IVV, which tracks the S&amp;P 500)</a:t>
            </a:r>
            <a:endParaRPr lang="en-GB" dirty="0"/>
          </a:p>
        </p:txBody>
      </p:sp>
      <p:sp>
        <p:nvSpPr>
          <p:cNvPr id="7" name="6 CuadroTexto"/>
          <p:cNvSpPr txBox="1"/>
          <p:nvPr/>
        </p:nvSpPr>
        <p:spPr>
          <a:xfrm>
            <a:off x="5572132" y="6357958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Source: IMF(2007)</a:t>
            </a:r>
            <a:endParaRPr lang="en-GB" dirty="0"/>
          </a:p>
        </p:txBody>
      </p:sp>
      <p:pic>
        <p:nvPicPr>
          <p:cNvPr id="9" name="8 Imagen" descr="tabl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928670"/>
            <a:ext cx="6357982" cy="396359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2044</Words>
  <Application>Microsoft Office PowerPoint</Application>
  <PresentationFormat>Presentación en pantalla (4:3)</PresentationFormat>
  <Paragraphs>298</Paragraphs>
  <Slides>34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Presentation on brainstorming</vt:lpstr>
      <vt:lpstr>Introduction to the Mexican Derivative market (MexDer) and two Mexican cases of hedging</vt:lpstr>
      <vt:lpstr>Agenda</vt:lpstr>
      <vt:lpstr>1 Introduction: Mexico</vt:lpstr>
      <vt:lpstr>1 Introduction: Mexico</vt:lpstr>
      <vt:lpstr>1 Introduction: Mexico</vt:lpstr>
      <vt:lpstr>1 Introduction: Mexico</vt:lpstr>
      <vt:lpstr>2 Derivative markets in the world…</vt:lpstr>
      <vt:lpstr>4 MexDer  </vt:lpstr>
      <vt:lpstr>4 MexDer products</vt:lpstr>
      <vt:lpstr>4 MexDer</vt:lpstr>
      <vt:lpstr>4 MexDer. TIIE</vt:lpstr>
      <vt:lpstr>3 Evolution of the Mexican Derivative Market</vt:lpstr>
      <vt:lpstr>3 Evolution of the Mexican Derivative Market</vt:lpstr>
      <vt:lpstr>3 Evolution of the Mexican Derivative Market</vt:lpstr>
      <vt:lpstr>3 Evolution of the Mexican Derivative Market</vt:lpstr>
      <vt:lpstr>4 MexDer. VIMEX</vt:lpstr>
      <vt:lpstr>4 MexDer. VIMEX vs VIX VOLATILITY S&amp;P 500(Chicago Options: ^VIX)</vt:lpstr>
      <vt:lpstr>2 Hedging</vt:lpstr>
      <vt:lpstr>1. Major financial risk in firms</vt:lpstr>
      <vt:lpstr>2 Hedging vs. Speculation  </vt:lpstr>
      <vt:lpstr>3 Comercial Mexicana </vt:lpstr>
      <vt:lpstr>3 Comercial Mexicana</vt:lpstr>
      <vt:lpstr>3 Non-Deliverable Forward </vt:lpstr>
      <vt:lpstr>3 Example of Non-Deliverable Forward </vt:lpstr>
      <vt:lpstr>3 Example of Non-Deliverable Forward </vt:lpstr>
      <vt:lpstr>3 Example of Non-Deliverable Forward </vt:lpstr>
      <vt:lpstr>3 Comercial Mexicana</vt:lpstr>
      <vt:lpstr>8 Comercial Mexicana</vt:lpstr>
      <vt:lpstr>8 Comercial Mexicana(Comerci)</vt:lpstr>
      <vt:lpstr>9 The Mexican oil hedging </vt:lpstr>
      <vt:lpstr>9 The Mexican oil hedging </vt:lpstr>
      <vt:lpstr>9 For 2010, Mexico hedges…</vt:lpstr>
      <vt:lpstr>Three final remarks (1 slide) </vt:lpstr>
      <vt:lpstr>Introduction to the Mexican Derivative market (MexDer) and two Mexican cases of hedging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2010-02-11T16:50:03Z</dcterms:created>
  <dcterms:modified xsi:type="dcterms:W3CDTF">2010-02-24T12:01:18Z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